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7" r:id="rId1"/>
    <p:sldMasterId id="2147483648" r:id="rId2"/>
  </p:sldMasterIdLst>
  <p:notesMasterIdLst>
    <p:notesMasterId r:id="rId32"/>
  </p:notesMasterIdLst>
  <p:handoutMasterIdLst>
    <p:handoutMasterId r:id="rId33"/>
  </p:handoutMasterIdLst>
  <p:sldIdLst>
    <p:sldId id="303" r:id="rId3"/>
    <p:sldId id="257" r:id="rId4"/>
    <p:sldId id="304" r:id="rId5"/>
    <p:sldId id="261" r:id="rId6"/>
    <p:sldId id="306" r:id="rId7"/>
    <p:sldId id="259" r:id="rId8"/>
    <p:sldId id="310" r:id="rId9"/>
    <p:sldId id="308" r:id="rId10"/>
    <p:sldId id="262" r:id="rId11"/>
    <p:sldId id="307" r:id="rId12"/>
    <p:sldId id="265" r:id="rId13"/>
    <p:sldId id="272" r:id="rId14"/>
    <p:sldId id="273" r:id="rId15"/>
    <p:sldId id="275" r:id="rId16"/>
    <p:sldId id="277" r:id="rId17"/>
    <p:sldId id="278" r:id="rId18"/>
    <p:sldId id="279" r:id="rId19"/>
    <p:sldId id="296" r:id="rId20"/>
    <p:sldId id="283" r:id="rId21"/>
    <p:sldId id="299" r:id="rId22"/>
    <p:sldId id="286" r:id="rId23"/>
    <p:sldId id="288" r:id="rId24"/>
    <p:sldId id="289" r:id="rId25"/>
    <p:sldId id="292" r:id="rId26"/>
    <p:sldId id="293" r:id="rId27"/>
    <p:sldId id="311" r:id="rId28"/>
    <p:sldId id="312" r:id="rId29"/>
    <p:sldId id="313" r:id="rId30"/>
    <p:sldId id="301" r:id="rId31"/>
  </p:sldIdLst>
  <p:sldSz cx="9144000" cy="6858000" type="screen4x3"/>
  <p:notesSz cx="9925050"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316" autoAdjust="0"/>
  </p:normalViewPr>
  <p:slideViewPr>
    <p:cSldViewPr>
      <p:cViewPr varScale="1">
        <p:scale>
          <a:sx n="78" d="100"/>
          <a:sy n="78" d="100"/>
        </p:scale>
        <p:origin x="1362"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it-IT" dirty="0"/>
              <a:t>Entrate</a:t>
            </a:r>
            <a:r>
              <a:rPr lang="it-IT" baseline="0" dirty="0"/>
              <a:t> Correnti</a:t>
            </a:r>
            <a:endParaRPr lang="it-IT" dirty="0"/>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it-IT"/>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rgbClr val="0070C0"/>
              </a:solidFill>
              <a:ln>
                <a:noFill/>
              </a:ln>
              <a:effectLst/>
              <a:sp3d/>
            </c:spPr>
            <c:extLst>
              <c:ext xmlns:c16="http://schemas.microsoft.com/office/drawing/2014/chart" uri="{C3380CC4-5D6E-409C-BE32-E72D297353CC}">
                <c16:uniqueId val="{00000001-2C68-4401-8108-72742CDC7F9A}"/>
              </c:ext>
            </c:extLst>
          </c:dPt>
          <c:dPt>
            <c:idx val="1"/>
            <c:bubble3D val="0"/>
            <c:spPr>
              <a:solidFill>
                <a:srgbClr val="E48312">
                  <a:lumMod val="40000"/>
                  <a:lumOff val="60000"/>
                </a:srgbClr>
              </a:solidFill>
              <a:ln>
                <a:noFill/>
              </a:ln>
              <a:effectLst/>
              <a:sp3d/>
            </c:spPr>
            <c:extLst>
              <c:ext xmlns:c16="http://schemas.microsoft.com/office/drawing/2014/chart" uri="{C3380CC4-5D6E-409C-BE32-E72D297353CC}">
                <c16:uniqueId val="{00000003-2C68-4401-8108-72742CDC7F9A}"/>
              </c:ext>
            </c:extLst>
          </c:dPt>
          <c:dPt>
            <c:idx val="2"/>
            <c:bubble3D val="0"/>
            <c:spPr>
              <a:solidFill>
                <a:srgbClr val="FFFF00"/>
              </a:solidFill>
              <a:ln>
                <a:noFill/>
              </a:ln>
              <a:effectLst/>
              <a:sp3d/>
            </c:spPr>
            <c:extLst>
              <c:ext xmlns:c16="http://schemas.microsoft.com/office/drawing/2014/chart" uri="{C3380CC4-5D6E-409C-BE32-E72D297353CC}">
                <c16:uniqueId val="{00000005-2C68-4401-8108-72742CDC7F9A}"/>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it-IT"/>
              </a:p>
            </c:txPr>
            <c:dLblPos val="outEnd"/>
            <c:showLegendKey val="0"/>
            <c:showVal val="1"/>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Foglio1!$A$3:$A$5</c:f>
              <c:strCache>
                <c:ptCount val="3"/>
                <c:pt idx="0">
                  <c:v>Entrate titolo I</c:v>
                </c:pt>
                <c:pt idx="1">
                  <c:v>Entrate titolo II</c:v>
                </c:pt>
                <c:pt idx="2">
                  <c:v>Entrate titolo III</c:v>
                </c:pt>
              </c:strCache>
            </c:strRef>
          </c:cat>
          <c:val>
            <c:numRef>
              <c:f>Foglio1!$B$3:$B$5</c:f>
              <c:numCache>
                <c:formatCode>#,##0.00</c:formatCode>
                <c:ptCount val="3"/>
                <c:pt idx="0">
                  <c:v>41846422.549999997</c:v>
                </c:pt>
                <c:pt idx="1">
                  <c:v>11656074.130000001</c:v>
                </c:pt>
                <c:pt idx="2">
                  <c:v>13446366.039999999</c:v>
                </c:pt>
              </c:numCache>
            </c:numRef>
          </c:val>
          <c:extLst>
            <c:ext xmlns:c16="http://schemas.microsoft.com/office/drawing/2014/chart" uri="{C3380CC4-5D6E-409C-BE32-E72D297353CC}">
              <c16:uniqueId val="{00000006-2C68-4401-8108-72742CDC7F9A}"/>
            </c:ext>
          </c:extLst>
        </c:ser>
        <c:dLbls>
          <c:dLblPos val="outEnd"/>
          <c:showLegendKey val="0"/>
          <c:showVal val="0"/>
          <c:showCatName val="0"/>
          <c:showSerName val="0"/>
          <c:showPercent val="1"/>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explosion val="26"/>
          <c:dPt>
            <c:idx val="0"/>
            <c:bubble3D val="0"/>
            <c:spPr>
              <a:gradFill rotWithShape="1">
                <a:gsLst>
                  <a:gs pos="0">
                    <a:schemeClr val="accent1">
                      <a:tint val="65000"/>
                      <a:shade val="92000"/>
                      <a:satMod val="130000"/>
                    </a:schemeClr>
                  </a:gs>
                  <a:gs pos="45000">
                    <a:schemeClr val="accent1">
                      <a:tint val="60000"/>
                      <a:shade val="99000"/>
                      <a:satMod val="120000"/>
                    </a:schemeClr>
                  </a:gs>
                  <a:gs pos="100000">
                    <a:schemeClr val="accent1">
                      <a:tint val="55000"/>
                      <a:satMod val="140000"/>
                    </a:schemeClr>
                  </a:gs>
                </a:gsLst>
                <a:path path="circle">
                  <a:fillToRect l="100000" t="100000" r="100000" b="100000"/>
                </a:path>
              </a:gradFill>
              <a:ln>
                <a:noFill/>
              </a:ln>
              <a:effectLst/>
              <a:sp3d/>
            </c:spPr>
            <c:extLst>
              <c:ext xmlns:c16="http://schemas.microsoft.com/office/drawing/2014/chart" uri="{C3380CC4-5D6E-409C-BE32-E72D297353CC}">
                <c16:uniqueId val="{00000001-9BB1-49A4-AC27-C14BEA874128}"/>
              </c:ext>
            </c:extLst>
          </c:dPt>
          <c:dPt>
            <c:idx val="1"/>
            <c:bubble3D val="0"/>
            <c:spPr>
              <a:gradFill rotWithShape="1">
                <a:gsLst>
                  <a:gs pos="0">
                    <a:schemeClr val="accent2">
                      <a:tint val="65000"/>
                      <a:shade val="92000"/>
                      <a:satMod val="130000"/>
                    </a:schemeClr>
                  </a:gs>
                  <a:gs pos="45000">
                    <a:schemeClr val="accent2">
                      <a:tint val="60000"/>
                      <a:shade val="99000"/>
                      <a:satMod val="120000"/>
                    </a:schemeClr>
                  </a:gs>
                  <a:gs pos="100000">
                    <a:schemeClr val="accent2">
                      <a:tint val="55000"/>
                      <a:satMod val="140000"/>
                    </a:schemeClr>
                  </a:gs>
                </a:gsLst>
                <a:path path="circle">
                  <a:fillToRect l="100000" t="100000" r="100000" b="100000"/>
                </a:path>
              </a:gradFill>
              <a:ln>
                <a:noFill/>
              </a:ln>
              <a:effectLst/>
              <a:sp3d/>
            </c:spPr>
            <c:extLst>
              <c:ext xmlns:c16="http://schemas.microsoft.com/office/drawing/2014/chart" uri="{C3380CC4-5D6E-409C-BE32-E72D297353CC}">
                <c16:uniqueId val="{00000003-9BB1-49A4-AC27-C14BEA874128}"/>
              </c:ext>
            </c:extLst>
          </c:dPt>
          <c:dPt>
            <c:idx val="2"/>
            <c:bubble3D val="0"/>
            <c:spPr>
              <a:gradFill rotWithShape="1">
                <a:gsLst>
                  <a:gs pos="0">
                    <a:schemeClr val="accent3">
                      <a:tint val="65000"/>
                      <a:shade val="92000"/>
                      <a:satMod val="130000"/>
                    </a:schemeClr>
                  </a:gs>
                  <a:gs pos="45000">
                    <a:schemeClr val="accent3">
                      <a:tint val="60000"/>
                      <a:shade val="99000"/>
                      <a:satMod val="120000"/>
                    </a:schemeClr>
                  </a:gs>
                  <a:gs pos="100000">
                    <a:schemeClr val="accent3">
                      <a:tint val="55000"/>
                      <a:satMod val="140000"/>
                    </a:schemeClr>
                  </a:gs>
                </a:gsLst>
                <a:path path="circle">
                  <a:fillToRect l="100000" t="100000" r="100000" b="100000"/>
                </a:path>
              </a:gradFill>
              <a:ln>
                <a:noFill/>
              </a:ln>
              <a:effectLst/>
              <a:sp3d/>
            </c:spPr>
            <c:extLst>
              <c:ext xmlns:c16="http://schemas.microsoft.com/office/drawing/2014/chart" uri="{C3380CC4-5D6E-409C-BE32-E72D297353CC}">
                <c16:uniqueId val="{00000005-9BB1-49A4-AC27-C14BEA874128}"/>
              </c:ext>
            </c:extLst>
          </c:dPt>
          <c:dPt>
            <c:idx val="3"/>
            <c:bubble3D val="0"/>
            <c:spPr>
              <a:gradFill rotWithShape="1">
                <a:gsLst>
                  <a:gs pos="0">
                    <a:schemeClr val="accent4">
                      <a:tint val="65000"/>
                      <a:shade val="92000"/>
                      <a:satMod val="130000"/>
                    </a:schemeClr>
                  </a:gs>
                  <a:gs pos="45000">
                    <a:schemeClr val="accent4">
                      <a:tint val="60000"/>
                      <a:shade val="99000"/>
                      <a:satMod val="120000"/>
                    </a:schemeClr>
                  </a:gs>
                  <a:gs pos="100000">
                    <a:schemeClr val="accent4">
                      <a:tint val="55000"/>
                      <a:satMod val="140000"/>
                    </a:schemeClr>
                  </a:gs>
                </a:gsLst>
                <a:path path="circle">
                  <a:fillToRect l="100000" t="100000" r="100000" b="100000"/>
                </a:path>
              </a:gradFill>
              <a:ln>
                <a:noFill/>
              </a:ln>
              <a:effectLst/>
              <a:sp3d/>
            </c:spPr>
            <c:extLst>
              <c:ext xmlns:c16="http://schemas.microsoft.com/office/drawing/2014/chart" uri="{C3380CC4-5D6E-409C-BE32-E72D297353CC}">
                <c16:uniqueId val="{00000007-9BB1-49A4-AC27-C14BEA874128}"/>
              </c:ext>
            </c:extLst>
          </c:dPt>
          <c:dPt>
            <c:idx val="4"/>
            <c:bubble3D val="0"/>
            <c:spPr>
              <a:gradFill rotWithShape="1">
                <a:gsLst>
                  <a:gs pos="0">
                    <a:schemeClr val="accent5">
                      <a:tint val="65000"/>
                      <a:shade val="92000"/>
                      <a:satMod val="130000"/>
                    </a:schemeClr>
                  </a:gs>
                  <a:gs pos="45000">
                    <a:schemeClr val="accent5">
                      <a:tint val="60000"/>
                      <a:shade val="99000"/>
                      <a:satMod val="120000"/>
                    </a:schemeClr>
                  </a:gs>
                  <a:gs pos="100000">
                    <a:schemeClr val="accent5">
                      <a:tint val="55000"/>
                      <a:satMod val="140000"/>
                    </a:schemeClr>
                  </a:gs>
                </a:gsLst>
                <a:path path="circle">
                  <a:fillToRect l="100000" t="100000" r="100000" b="100000"/>
                </a:path>
              </a:gradFill>
              <a:ln>
                <a:noFill/>
              </a:ln>
              <a:effectLst/>
              <a:sp3d/>
            </c:spPr>
            <c:extLst>
              <c:ext xmlns:c16="http://schemas.microsoft.com/office/drawing/2014/chart" uri="{C3380CC4-5D6E-409C-BE32-E72D297353CC}">
                <c16:uniqueId val="{00000009-9BB1-49A4-AC27-C14BEA874128}"/>
              </c:ext>
            </c:extLst>
          </c:dPt>
          <c:dPt>
            <c:idx val="5"/>
            <c:bubble3D val="0"/>
            <c:spPr>
              <a:gradFill rotWithShape="1">
                <a:gsLst>
                  <a:gs pos="0">
                    <a:schemeClr val="accent6">
                      <a:tint val="65000"/>
                      <a:shade val="92000"/>
                      <a:satMod val="130000"/>
                    </a:schemeClr>
                  </a:gs>
                  <a:gs pos="45000">
                    <a:schemeClr val="accent6">
                      <a:tint val="60000"/>
                      <a:shade val="99000"/>
                      <a:satMod val="120000"/>
                    </a:schemeClr>
                  </a:gs>
                  <a:gs pos="100000">
                    <a:schemeClr val="accent6">
                      <a:tint val="55000"/>
                      <a:satMod val="140000"/>
                    </a:schemeClr>
                  </a:gs>
                </a:gsLst>
                <a:path path="circle">
                  <a:fillToRect l="100000" t="100000" r="100000" b="100000"/>
                </a:path>
              </a:gradFill>
              <a:ln>
                <a:noFill/>
              </a:ln>
              <a:effectLst/>
              <a:sp3d/>
            </c:spPr>
            <c:extLst>
              <c:ext xmlns:c16="http://schemas.microsoft.com/office/drawing/2014/chart" uri="{C3380CC4-5D6E-409C-BE32-E72D297353CC}">
                <c16:uniqueId val="{0000000B-9BB1-49A4-AC27-C14BEA874128}"/>
              </c:ext>
            </c:extLst>
          </c:dPt>
          <c:dPt>
            <c:idx val="6"/>
            <c:bubble3D val="0"/>
            <c:spPr>
              <a:gradFill rotWithShape="1">
                <a:gsLst>
                  <a:gs pos="0">
                    <a:schemeClr val="accent1">
                      <a:lumMod val="60000"/>
                      <a:tint val="65000"/>
                      <a:shade val="92000"/>
                      <a:satMod val="130000"/>
                    </a:schemeClr>
                  </a:gs>
                  <a:gs pos="45000">
                    <a:schemeClr val="accent1">
                      <a:lumMod val="60000"/>
                      <a:tint val="60000"/>
                      <a:shade val="99000"/>
                      <a:satMod val="120000"/>
                    </a:schemeClr>
                  </a:gs>
                  <a:gs pos="100000">
                    <a:schemeClr val="accent1">
                      <a:lumMod val="60000"/>
                      <a:tint val="55000"/>
                      <a:satMod val="140000"/>
                    </a:schemeClr>
                  </a:gs>
                </a:gsLst>
                <a:path path="circle">
                  <a:fillToRect l="100000" t="100000" r="100000" b="100000"/>
                </a:path>
              </a:gradFill>
              <a:ln>
                <a:noFill/>
              </a:ln>
              <a:effectLst/>
              <a:sp3d/>
            </c:spPr>
            <c:extLst>
              <c:ext xmlns:c16="http://schemas.microsoft.com/office/drawing/2014/chart" uri="{C3380CC4-5D6E-409C-BE32-E72D297353CC}">
                <c16:uniqueId val="{0000000D-9BB1-49A4-AC27-C14BEA874128}"/>
              </c:ext>
            </c:extLst>
          </c:dPt>
          <c:dPt>
            <c:idx val="7"/>
            <c:bubble3D val="0"/>
            <c:spPr>
              <a:gradFill rotWithShape="1">
                <a:gsLst>
                  <a:gs pos="0">
                    <a:schemeClr val="accent2">
                      <a:lumMod val="60000"/>
                      <a:tint val="65000"/>
                      <a:shade val="92000"/>
                      <a:satMod val="130000"/>
                    </a:schemeClr>
                  </a:gs>
                  <a:gs pos="45000">
                    <a:schemeClr val="accent2">
                      <a:lumMod val="60000"/>
                      <a:tint val="60000"/>
                      <a:shade val="99000"/>
                      <a:satMod val="120000"/>
                    </a:schemeClr>
                  </a:gs>
                  <a:gs pos="100000">
                    <a:schemeClr val="accent2">
                      <a:lumMod val="60000"/>
                      <a:tint val="55000"/>
                      <a:satMod val="140000"/>
                    </a:schemeClr>
                  </a:gs>
                </a:gsLst>
                <a:path path="circle">
                  <a:fillToRect l="100000" t="100000" r="100000" b="100000"/>
                </a:path>
              </a:gradFill>
              <a:ln>
                <a:noFill/>
              </a:ln>
              <a:effectLst/>
              <a:sp3d/>
            </c:spPr>
            <c:extLst>
              <c:ext xmlns:c16="http://schemas.microsoft.com/office/drawing/2014/chart" uri="{C3380CC4-5D6E-409C-BE32-E72D297353CC}">
                <c16:uniqueId val="{0000000F-9BB1-49A4-AC27-C14BEA874128}"/>
              </c:ext>
            </c:extLst>
          </c:dPt>
          <c:dPt>
            <c:idx val="8"/>
            <c:bubble3D val="0"/>
            <c:spPr>
              <a:gradFill rotWithShape="1">
                <a:gsLst>
                  <a:gs pos="0">
                    <a:schemeClr val="accent3">
                      <a:lumMod val="60000"/>
                      <a:tint val="65000"/>
                      <a:shade val="92000"/>
                      <a:satMod val="130000"/>
                    </a:schemeClr>
                  </a:gs>
                  <a:gs pos="45000">
                    <a:schemeClr val="accent3">
                      <a:lumMod val="60000"/>
                      <a:tint val="60000"/>
                      <a:shade val="99000"/>
                      <a:satMod val="120000"/>
                    </a:schemeClr>
                  </a:gs>
                  <a:gs pos="100000">
                    <a:schemeClr val="accent3">
                      <a:lumMod val="60000"/>
                      <a:tint val="55000"/>
                      <a:satMod val="140000"/>
                    </a:schemeClr>
                  </a:gs>
                </a:gsLst>
                <a:path path="circle">
                  <a:fillToRect l="100000" t="100000" r="100000" b="100000"/>
                </a:path>
              </a:gradFill>
              <a:ln>
                <a:noFill/>
              </a:ln>
              <a:effectLst/>
              <a:sp3d/>
            </c:spPr>
            <c:extLst>
              <c:ext xmlns:c16="http://schemas.microsoft.com/office/drawing/2014/chart" uri="{C3380CC4-5D6E-409C-BE32-E72D297353CC}">
                <c16:uniqueId val="{00000011-9BB1-49A4-AC27-C14BEA874128}"/>
              </c:ext>
            </c:extLst>
          </c:dPt>
          <c:dPt>
            <c:idx val="9"/>
            <c:bubble3D val="0"/>
            <c:spPr>
              <a:gradFill rotWithShape="1">
                <a:gsLst>
                  <a:gs pos="0">
                    <a:schemeClr val="accent4">
                      <a:lumMod val="60000"/>
                      <a:tint val="65000"/>
                      <a:shade val="92000"/>
                      <a:satMod val="130000"/>
                    </a:schemeClr>
                  </a:gs>
                  <a:gs pos="45000">
                    <a:schemeClr val="accent4">
                      <a:lumMod val="60000"/>
                      <a:tint val="60000"/>
                      <a:shade val="99000"/>
                      <a:satMod val="120000"/>
                    </a:schemeClr>
                  </a:gs>
                  <a:gs pos="100000">
                    <a:schemeClr val="accent4">
                      <a:lumMod val="60000"/>
                      <a:tint val="55000"/>
                      <a:satMod val="140000"/>
                    </a:schemeClr>
                  </a:gs>
                </a:gsLst>
                <a:path path="circle">
                  <a:fillToRect l="100000" t="100000" r="100000" b="100000"/>
                </a:path>
              </a:gradFill>
              <a:ln>
                <a:noFill/>
              </a:ln>
              <a:effectLst/>
              <a:sp3d/>
            </c:spPr>
            <c:extLst>
              <c:ext xmlns:c16="http://schemas.microsoft.com/office/drawing/2014/chart" uri="{C3380CC4-5D6E-409C-BE32-E72D297353CC}">
                <c16:uniqueId val="{00000013-9BB1-49A4-AC27-C14BEA874128}"/>
              </c:ext>
            </c:extLst>
          </c:dPt>
          <c:dLbls>
            <c:numFmt formatCode="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mn-lt"/>
                    <a:ea typeface="+mn-ea"/>
                    <a:cs typeface="+mn-cs"/>
                  </a:defRPr>
                </a:pPr>
                <a:endParaRPr lang="it-IT"/>
              </a:p>
            </c:txPr>
            <c:showLegendKey val="0"/>
            <c:showVal val="0"/>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Foglio1!$B$3:$B$10</c:f>
              <c:strCache>
                <c:ptCount val="8"/>
                <c:pt idx="0">
                  <c:v>redditi da lavoro dipendente</c:v>
                </c:pt>
                <c:pt idx="1">
                  <c:v>imposte e tasse a carico ente</c:v>
                </c:pt>
                <c:pt idx="2">
                  <c:v>acquisto beni e servizi</c:v>
                </c:pt>
                <c:pt idx="3">
                  <c:v>trasferimenti correnti</c:v>
                </c:pt>
                <c:pt idx="4">
                  <c:v>interessi passivi</c:v>
                </c:pt>
                <c:pt idx="5">
                  <c:v>altre spese per redditi di capitale</c:v>
                </c:pt>
                <c:pt idx="6">
                  <c:v>rimborsi e poste correttive delle entrate</c:v>
                </c:pt>
                <c:pt idx="7">
                  <c:v>altre spese correnti</c:v>
                </c:pt>
              </c:strCache>
            </c:strRef>
          </c:cat>
          <c:val>
            <c:numRef>
              <c:f>Foglio1!$C$3:$C$9</c:f>
              <c:numCache>
                <c:formatCode>#,##0.00</c:formatCode>
                <c:ptCount val="7"/>
                <c:pt idx="0">
                  <c:v>17722724.140000001</c:v>
                </c:pt>
                <c:pt idx="1">
                  <c:v>1036453.94</c:v>
                </c:pt>
                <c:pt idx="2">
                  <c:v>35049319.460000001</c:v>
                </c:pt>
                <c:pt idx="3">
                  <c:v>6636986.0099999998</c:v>
                </c:pt>
                <c:pt idx="4">
                  <c:v>1637.61</c:v>
                </c:pt>
                <c:pt idx="5">
                  <c:v>0</c:v>
                </c:pt>
                <c:pt idx="6">
                  <c:v>192588.17</c:v>
                </c:pt>
              </c:numCache>
            </c:numRef>
          </c:val>
          <c:extLst>
            <c:ext xmlns:c16="http://schemas.microsoft.com/office/drawing/2014/chart" uri="{C3380CC4-5D6E-409C-BE32-E72D297353CC}">
              <c16:uniqueId val="{00000014-9BB1-49A4-AC27-C14BEA874128}"/>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28575" cap="rnd">
              <a:solidFill>
                <a:schemeClr val="accent1"/>
              </a:solidFill>
              <a:round/>
            </a:ln>
            <a:effectLst/>
          </c:spPr>
          <c:marker>
            <c:symbol val="none"/>
          </c:marker>
          <c:cat>
            <c:strRef>
              <c:f>Foglio1!$B$1:$D$2</c:f>
              <c:strCache>
                <c:ptCount val="3"/>
                <c:pt idx="0">
                  <c:v>Media 2011/2013</c:v>
                </c:pt>
                <c:pt idx="1">
                  <c:v>Rendiconto 2019</c:v>
                </c:pt>
                <c:pt idx="2">
                  <c:v>Rendiconto 2020</c:v>
                </c:pt>
              </c:strCache>
            </c:strRef>
          </c:cat>
          <c:val>
            <c:numRef>
              <c:f>Foglio1!$B$3:$D$3</c:f>
            </c:numRef>
          </c:val>
          <c:smooth val="0"/>
          <c:extLst>
            <c:ext xmlns:c16="http://schemas.microsoft.com/office/drawing/2014/chart" uri="{C3380CC4-5D6E-409C-BE32-E72D297353CC}">
              <c16:uniqueId val="{00000000-7B53-4B05-8150-A447FE4C0DFC}"/>
            </c:ext>
          </c:extLst>
        </c:ser>
        <c:ser>
          <c:idx val="1"/>
          <c:order val="1"/>
          <c:spPr>
            <a:ln w="28575" cap="rnd">
              <a:solidFill>
                <a:schemeClr val="accent2"/>
              </a:solidFill>
              <a:round/>
            </a:ln>
            <a:effectLst/>
          </c:spPr>
          <c:marker>
            <c:symbol val="none"/>
          </c:marker>
          <c:cat>
            <c:strRef>
              <c:f>Foglio1!$B$1:$D$2</c:f>
              <c:strCache>
                <c:ptCount val="3"/>
                <c:pt idx="0">
                  <c:v>Media 2011/2013</c:v>
                </c:pt>
                <c:pt idx="1">
                  <c:v>Rendiconto 2019</c:v>
                </c:pt>
                <c:pt idx="2">
                  <c:v>Rendiconto 2020</c:v>
                </c:pt>
              </c:strCache>
            </c:strRef>
          </c:cat>
          <c:val>
            <c:numRef>
              <c:f>Foglio1!$B$4:$D$4</c:f>
            </c:numRef>
          </c:val>
          <c:smooth val="0"/>
          <c:extLst>
            <c:ext xmlns:c16="http://schemas.microsoft.com/office/drawing/2014/chart" uri="{C3380CC4-5D6E-409C-BE32-E72D297353CC}">
              <c16:uniqueId val="{00000001-7B53-4B05-8150-A447FE4C0DFC}"/>
            </c:ext>
          </c:extLst>
        </c:ser>
        <c:ser>
          <c:idx val="2"/>
          <c:order val="2"/>
          <c:spPr>
            <a:ln w="28575" cap="rnd">
              <a:solidFill>
                <a:schemeClr val="accent3"/>
              </a:solidFill>
              <a:round/>
            </a:ln>
            <a:effectLst/>
          </c:spPr>
          <c:marker>
            <c:symbol val="none"/>
          </c:marker>
          <c:cat>
            <c:strRef>
              <c:f>Foglio1!$B$1:$D$2</c:f>
              <c:strCache>
                <c:ptCount val="3"/>
                <c:pt idx="0">
                  <c:v>Media 2011/2013</c:v>
                </c:pt>
                <c:pt idx="1">
                  <c:v>Rendiconto 2019</c:v>
                </c:pt>
                <c:pt idx="2">
                  <c:v>Rendiconto 2020</c:v>
                </c:pt>
              </c:strCache>
            </c:strRef>
          </c:cat>
          <c:val>
            <c:numRef>
              <c:f>Foglio1!$B$5:$D$5</c:f>
            </c:numRef>
          </c:val>
          <c:smooth val="0"/>
          <c:extLst>
            <c:ext xmlns:c16="http://schemas.microsoft.com/office/drawing/2014/chart" uri="{C3380CC4-5D6E-409C-BE32-E72D297353CC}">
              <c16:uniqueId val="{00000002-7B53-4B05-8150-A447FE4C0DFC}"/>
            </c:ext>
          </c:extLst>
        </c:ser>
        <c:ser>
          <c:idx val="3"/>
          <c:order val="3"/>
          <c:spPr>
            <a:ln w="28575" cap="rnd">
              <a:solidFill>
                <a:schemeClr val="accent4"/>
              </a:solidFill>
              <a:round/>
            </a:ln>
            <a:effectLst/>
          </c:spPr>
          <c:marker>
            <c:symbol val="none"/>
          </c:marker>
          <c:cat>
            <c:strRef>
              <c:f>Foglio1!$B$1:$D$2</c:f>
              <c:strCache>
                <c:ptCount val="3"/>
                <c:pt idx="0">
                  <c:v>Media 2011/2013</c:v>
                </c:pt>
                <c:pt idx="1">
                  <c:v>Rendiconto 2019</c:v>
                </c:pt>
                <c:pt idx="2">
                  <c:v>Rendiconto 2020</c:v>
                </c:pt>
              </c:strCache>
            </c:strRef>
          </c:cat>
          <c:val>
            <c:numRef>
              <c:f>Foglio1!$B$6:$D$6</c:f>
            </c:numRef>
          </c:val>
          <c:smooth val="0"/>
          <c:extLst>
            <c:ext xmlns:c16="http://schemas.microsoft.com/office/drawing/2014/chart" uri="{C3380CC4-5D6E-409C-BE32-E72D297353CC}">
              <c16:uniqueId val="{00000003-7B53-4B05-8150-A447FE4C0DFC}"/>
            </c:ext>
          </c:extLst>
        </c:ser>
        <c:ser>
          <c:idx val="4"/>
          <c:order val="4"/>
          <c:spPr>
            <a:ln w="28575" cap="rnd">
              <a:solidFill>
                <a:schemeClr val="accent5"/>
              </a:solidFill>
              <a:round/>
            </a:ln>
            <a:effectLst/>
          </c:spPr>
          <c:marker>
            <c:symbol val="none"/>
          </c:marker>
          <c:cat>
            <c:strRef>
              <c:f>Foglio1!$B$1:$D$2</c:f>
              <c:strCache>
                <c:ptCount val="3"/>
                <c:pt idx="0">
                  <c:v>Media 2011/2013</c:v>
                </c:pt>
                <c:pt idx="1">
                  <c:v>Rendiconto 2019</c:v>
                </c:pt>
                <c:pt idx="2">
                  <c:v>Rendiconto 2020</c:v>
                </c:pt>
              </c:strCache>
            </c:strRef>
          </c:cat>
          <c:val>
            <c:numRef>
              <c:f>Foglio1!$B$7:$D$7</c:f>
            </c:numRef>
          </c:val>
          <c:smooth val="0"/>
          <c:extLst>
            <c:ext xmlns:c16="http://schemas.microsoft.com/office/drawing/2014/chart" uri="{C3380CC4-5D6E-409C-BE32-E72D297353CC}">
              <c16:uniqueId val="{00000004-7B53-4B05-8150-A447FE4C0DFC}"/>
            </c:ext>
          </c:extLst>
        </c:ser>
        <c:ser>
          <c:idx val="5"/>
          <c:order val="5"/>
          <c:spPr>
            <a:ln w="28575" cap="rnd">
              <a:solidFill>
                <a:schemeClr val="accent6"/>
              </a:solidFill>
              <a:round/>
            </a:ln>
            <a:effectLst/>
          </c:spPr>
          <c:marker>
            <c:symbol val="none"/>
          </c:marker>
          <c:cat>
            <c:strRef>
              <c:f>Foglio1!$B$1:$D$2</c:f>
              <c:strCache>
                <c:ptCount val="3"/>
                <c:pt idx="0">
                  <c:v>Media 2011/2013</c:v>
                </c:pt>
                <c:pt idx="1">
                  <c:v>Rendiconto 2019</c:v>
                </c:pt>
                <c:pt idx="2">
                  <c:v>Rendiconto 2020</c:v>
                </c:pt>
              </c:strCache>
            </c:strRef>
          </c:cat>
          <c:val>
            <c:numRef>
              <c:f>Foglio1!$B$8:$D$8</c:f>
            </c:numRef>
          </c:val>
          <c:smooth val="0"/>
          <c:extLst>
            <c:ext xmlns:c16="http://schemas.microsoft.com/office/drawing/2014/chart" uri="{C3380CC4-5D6E-409C-BE32-E72D297353CC}">
              <c16:uniqueId val="{00000005-7B53-4B05-8150-A447FE4C0DFC}"/>
            </c:ext>
          </c:extLst>
        </c:ser>
        <c:ser>
          <c:idx val="6"/>
          <c:order val="6"/>
          <c:spPr>
            <a:ln w="28575" cap="rnd">
              <a:solidFill>
                <a:schemeClr val="accent1">
                  <a:lumMod val="60000"/>
                </a:schemeClr>
              </a:solidFill>
              <a:round/>
            </a:ln>
            <a:effectLst/>
          </c:spPr>
          <c:marker>
            <c:symbol val="none"/>
          </c:marker>
          <c:cat>
            <c:strRef>
              <c:f>Foglio1!$B$1:$D$2</c:f>
              <c:strCache>
                <c:ptCount val="3"/>
                <c:pt idx="0">
                  <c:v>Media 2011/2013</c:v>
                </c:pt>
                <c:pt idx="1">
                  <c:v>Rendiconto 2019</c:v>
                </c:pt>
                <c:pt idx="2">
                  <c:v>Rendiconto 2020</c:v>
                </c:pt>
              </c:strCache>
            </c:strRef>
          </c:cat>
          <c:val>
            <c:numRef>
              <c:f>Foglio1!$B$9:$D$9</c:f>
            </c:numRef>
          </c:val>
          <c:smooth val="0"/>
          <c:extLst>
            <c:ext xmlns:c16="http://schemas.microsoft.com/office/drawing/2014/chart" uri="{C3380CC4-5D6E-409C-BE32-E72D297353CC}">
              <c16:uniqueId val="{00000006-7B53-4B05-8150-A447FE4C0DFC}"/>
            </c:ext>
          </c:extLst>
        </c:ser>
        <c:ser>
          <c:idx val="7"/>
          <c:order val="7"/>
          <c:spPr>
            <a:ln w="28575" cap="rnd">
              <a:solidFill>
                <a:schemeClr val="accent2">
                  <a:lumMod val="60000"/>
                </a:schemeClr>
              </a:solidFill>
              <a:round/>
            </a:ln>
            <a:effectLst/>
          </c:spPr>
          <c:marker>
            <c:symbol val="none"/>
          </c:marker>
          <c:cat>
            <c:strRef>
              <c:f>Foglio1!$B$1:$D$2</c:f>
              <c:strCache>
                <c:ptCount val="3"/>
                <c:pt idx="0">
                  <c:v>Media 2011/2013</c:v>
                </c:pt>
                <c:pt idx="1">
                  <c:v>Rendiconto 2019</c:v>
                </c:pt>
                <c:pt idx="2">
                  <c:v>Rendiconto 2020</c:v>
                </c:pt>
              </c:strCache>
            </c:strRef>
          </c:cat>
          <c:val>
            <c:numRef>
              <c:f>Foglio1!$B$10:$D$10</c:f>
            </c:numRef>
          </c:val>
          <c:smooth val="0"/>
          <c:extLst>
            <c:ext xmlns:c16="http://schemas.microsoft.com/office/drawing/2014/chart" uri="{C3380CC4-5D6E-409C-BE32-E72D297353CC}">
              <c16:uniqueId val="{00000007-7B53-4B05-8150-A447FE4C0DFC}"/>
            </c:ext>
          </c:extLst>
        </c:ser>
        <c:ser>
          <c:idx val="8"/>
          <c:order val="8"/>
          <c:spPr>
            <a:ln w="28575" cap="rnd">
              <a:solidFill>
                <a:schemeClr val="accent3">
                  <a:lumMod val="60000"/>
                </a:schemeClr>
              </a:solidFill>
              <a:round/>
            </a:ln>
            <a:effectLst/>
          </c:spPr>
          <c:marker>
            <c:symbol val="none"/>
          </c:marker>
          <c:cat>
            <c:strRef>
              <c:f>Foglio1!$B$1:$D$2</c:f>
              <c:strCache>
                <c:ptCount val="3"/>
                <c:pt idx="0">
                  <c:v>Media 2011/2013</c:v>
                </c:pt>
                <c:pt idx="1">
                  <c:v>Rendiconto 2019</c:v>
                </c:pt>
                <c:pt idx="2">
                  <c:v>Rendiconto 2020</c:v>
                </c:pt>
              </c:strCache>
            </c:strRef>
          </c:cat>
          <c:val>
            <c:numRef>
              <c:f>Foglio1!$B$11:$D$11</c:f>
            </c:numRef>
          </c:val>
          <c:smooth val="0"/>
          <c:extLst>
            <c:ext xmlns:c16="http://schemas.microsoft.com/office/drawing/2014/chart" uri="{C3380CC4-5D6E-409C-BE32-E72D297353CC}">
              <c16:uniqueId val="{00000008-7B53-4B05-8150-A447FE4C0DFC}"/>
            </c:ext>
          </c:extLst>
        </c:ser>
        <c:ser>
          <c:idx val="9"/>
          <c:order val="9"/>
          <c:spPr>
            <a:ln w="28575" cap="rnd">
              <a:solidFill>
                <a:schemeClr val="accent4">
                  <a:lumMod val="60000"/>
                </a:schemeClr>
              </a:solidFill>
              <a:round/>
            </a:ln>
            <a:effectLst/>
          </c:spPr>
          <c:marker>
            <c:symbol val="none"/>
          </c:marker>
          <c:cat>
            <c:strRef>
              <c:f>Foglio1!$B$1:$D$2</c:f>
              <c:strCache>
                <c:ptCount val="3"/>
                <c:pt idx="0">
                  <c:v>Media 2011/2013</c:v>
                </c:pt>
                <c:pt idx="1">
                  <c:v>Rendiconto 2019</c:v>
                </c:pt>
                <c:pt idx="2">
                  <c:v>Rendiconto 2020</c:v>
                </c:pt>
              </c:strCache>
            </c:strRef>
          </c:cat>
          <c:val>
            <c:numRef>
              <c:f>Foglio1!$B$12:$D$12</c:f>
            </c:numRef>
          </c:val>
          <c:smooth val="0"/>
          <c:extLst>
            <c:ext xmlns:c16="http://schemas.microsoft.com/office/drawing/2014/chart" uri="{C3380CC4-5D6E-409C-BE32-E72D297353CC}">
              <c16:uniqueId val="{00000009-7B53-4B05-8150-A447FE4C0DFC}"/>
            </c:ext>
          </c:extLst>
        </c:ser>
        <c:ser>
          <c:idx val="10"/>
          <c:order val="10"/>
          <c:spPr>
            <a:ln w="28575" cap="rnd">
              <a:solidFill>
                <a:schemeClr val="accent5">
                  <a:lumMod val="60000"/>
                </a:schemeClr>
              </a:solidFill>
              <a:round/>
            </a:ln>
            <a:effectLst/>
          </c:spPr>
          <c:marker>
            <c:symbol val="none"/>
          </c:marker>
          <c:cat>
            <c:strRef>
              <c:f>Foglio1!$B$1:$D$2</c:f>
              <c:strCache>
                <c:ptCount val="3"/>
                <c:pt idx="0">
                  <c:v>Media 2011/2013</c:v>
                </c:pt>
                <c:pt idx="1">
                  <c:v>Rendiconto 2019</c:v>
                </c:pt>
                <c:pt idx="2">
                  <c:v>Rendiconto 2020</c:v>
                </c:pt>
              </c:strCache>
            </c:strRef>
          </c:cat>
          <c:val>
            <c:numRef>
              <c:f>Foglio1!$B$13:$D$13</c:f>
              <c:numCache>
                <c:formatCode>General</c:formatCode>
                <c:ptCount val="3"/>
              </c:numCache>
            </c:numRef>
          </c:val>
          <c:smooth val="0"/>
          <c:extLst>
            <c:ext xmlns:c16="http://schemas.microsoft.com/office/drawing/2014/chart" uri="{C3380CC4-5D6E-409C-BE32-E72D297353CC}">
              <c16:uniqueId val="{0000000A-7B53-4B05-8150-A447FE4C0DFC}"/>
            </c:ext>
          </c:extLst>
        </c:ser>
        <c:ser>
          <c:idx val="11"/>
          <c:order val="11"/>
          <c:spPr>
            <a:ln w="28575" cap="rnd">
              <a:solidFill>
                <a:schemeClr val="accent6">
                  <a:lumMod val="60000"/>
                </a:schemeClr>
              </a:solidFill>
              <a:round/>
            </a:ln>
            <a:effectLst/>
          </c:spPr>
          <c:marker>
            <c:symbol val="none"/>
          </c:marker>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Foglio1!$B$1:$D$2</c:f>
              <c:strCache>
                <c:ptCount val="3"/>
                <c:pt idx="0">
                  <c:v>Media 2011/2013</c:v>
                </c:pt>
                <c:pt idx="1">
                  <c:v>Rendiconto 2019</c:v>
                </c:pt>
                <c:pt idx="2">
                  <c:v>Rendiconto 2020</c:v>
                </c:pt>
              </c:strCache>
            </c:strRef>
          </c:cat>
          <c:val>
            <c:numRef>
              <c:f>Foglio1!$B$15:$D$15</c:f>
              <c:numCache>
                <c:formatCode>#,##0.00</c:formatCode>
                <c:ptCount val="3"/>
                <c:pt idx="0">
                  <c:v>19848659.5</c:v>
                </c:pt>
                <c:pt idx="1">
                  <c:v>18498775.829999998</c:v>
                </c:pt>
                <c:pt idx="2">
                  <c:v>18073132.710000001</c:v>
                </c:pt>
              </c:numCache>
            </c:numRef>
          </c:val>
          <c:smooth val="0"/>
          <c:extLst>
            <c:ext xmlns:c16="http://schemas.microsoft.com/office/drawing/2014/chart" uri="{C3380CC4-5D6E-409C-BE32-E72D297353CC}">
              <c16:uniqueId val="{0000000B-7B53-4B05-8150-A447FE4C0DFC}"/>
            </c:ext>
          </c:extLst>
        </c:ser>
        <c:dLbls>
          <c:showLegendKey val="0"/>
          <c:showVal val="0"/>
          <c:showCatName val="0"/>
          <c:showSerName val="0"/>
          <c:showPercent val="0"/>
          <c:showBubbleSize val="0"/>
        </c:dLbls>
        <c:smooth val="0"/>
        <c:axId val="545948752"/>
        <c:axId val="545949408"/>
      </c:lineChart>
      <c:catAx>
        <c:axId val="54594875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it-IT"/>
          </a:p>
        </c:txPr>
        <c:crossAx val="545949408"/>
        <c:crosses val="autoZero"/>
        <c:auto val="0"/>
        <c:lblAlgn val="ctr"/>
        <c:lblOffset val="100"/>
        <c:noMultiLvlLbl val="0"/>
      </c:catAx>
      <c:valAx>
        <c:axId val="54594940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it-IT"/>
          </a:p>
        </c:txPr>
        <c:crossAx val="545948752"/>
        <c:crosses val="autoZero"/>
        <c:crossBetween val="between"/>
      </c:valAx>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2">
              <a:lumMod val="60000"/>
              <a:lumOff val="40000"/>
            </a:schemeClr>
          </a:solidFill>
        </a:ln>
        <a:effectLst/>
      </c:spPr>
    </c:plotArea>
    <c:plotVisOnly val="1"/>
    <c:dispBlanksAs val="gap"/>
    <c:showDLblsOverMax val="0"/>
  </c:chart>
  <c:spPr>
    <a:solidFill>
      <a:schemeClr val="bg1"/>
    </a:solidFill>
    <a:ln w="9525" cap="flat" cmpd="sng" algn="ctr">
      <a:solidFill>
        <a:schemeClr val="tx2">
          <a:lumMod val="60000"/>
          <a:lumOff val="40000"/>
        </a:schemeClr>
      </a:solidFill>
      <a:round/>
    </a:ln>
    <a:effectLst/>
  </c:spPr>
  <c:txPr>
    <a:bodyPr/>
    <a:lstStyle/>
    <a:p>
      <a:pPr>
        <a:defRPr sz="1100"/>
      </a:pPr>
      <a:endParaRPr lang="it-IT"/>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a:t>FONTE IMPIEGHI CONSUNTIVO 2020</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it-IT"/>
        </a:p>
      </c:txPr>
    </c:title>
    <c:autoTitleDeleted val="0"/>
    <c:plotArea>
      <c:layout/>
      <c:barChart>
        <c:barDir val="bar"/>
        <c:grouping val="clustered"/>
        <c:varyColors val="0"/>
        <c:ser>
          <c:idx val="0"/>
          <c:order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'slide 20'!$J$2:$V$3</c:f>
              <c:strCache>
                <c:ptCount val="13"/>
                <c:pt idx="0">
                  <c:v>AVANZO DESTINATO PER INVESTIMENTI</c:v>
                </c:pt>
                <c:pt idx="1">
                  <c:v>ALIENAZIONE BENI PATRIMONIALI</c:v>
                </c:pt>
                <c:pt idx="2">
                  <c:v>PERMESSI A COSTRUIRE</c:v>
                </c:pt>
                <c:pt idx="3">
                  <c:v>TRANSAZIONE NON MONETARIA</c:v>
                </c:pt>
                <c:pt idx="4">
                  <c:v>TRASFERIMENTI DA ALTRI SOGGETTI CAPITALE</c:v>
                </c:pt>
                <c:pt idx="5">
                  <c:v>AVANZO ECONOMICO PARTE CORRENTE</c:v>
                </c:pt>
                <c:pt idx="6">
                  <c:v>SANZIONI CODICE DELLA STRADA ART. 208 (SANZIONI AMM.VE CIRCOLAZIONE STRADALE)</c:v>
                </c:pt>
                <c:pt idx="7">
                  <c:v>SANZIONI CODICE DELLA STRADA ART. 142 (AUTOVELOX)</c:v>
                </c:pt>
                <c:pt idx="8">
                  <c:v>TRASFERIMENTO STATO CAPITALE FONDI PON</c:v>
                </c:pt>
                <c:pt idx="9">
                  <c:v>TRASFERIMENTO STATO CAPITALE</c:v>
                </c:pt>
                <c:pt idx="10">
                  <c:v>FRISL</c:v>
                </c:pt>
                <c:pt idx="11">
                  <c:v>DIRITTI DI SUPERFICIE</c:v>
                </c:pt>
                <c:pt idx="12">
                  <c:v>AVANZO DERIVANTE DA TRASFERIMENTI PER AMPLIAMENTO PISCINA</c:v>
                </c:pt>
              </c:strCache>
            </c:strRef>
          </c:cat>
          <c:val>
            <c:numRef>
              <c:f>'slide 20'!$J$4:$V$4</c:f>
            </c:numRef>
          </c:val>
          <c:extLst>
            <c:ext xmlns:c16="http://schemas.microsoft.com/office/drawing/2014/chart" uri="{C3380CC4-5D6E-409C-BE32-E72D297353CC}">
              <c16:uniqueId val="{00000000-5399-4B7F-9B64-317BF9FD3763}"/>
            </c:ext>
          </c:extLst>
        </c:ser>
        <c:ser>
          <c:idx val="1"/>
          <c:order val="1"/>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'slide 20'!$J$2:$V$3</c:f>
              <c:strCache>
                <c:ptCount val="13"/>
                <c:pt idx="0">
                  <c:v>AVANZO DESTINATO PER INVESTIMENTI</c:v>
                </c:pt>
                <c:pt idx="1">
                  <c:v>ALIENAZIONE BENI PATRIMONIALI</c:v>
                </c:pt>
                <c:pt idx="2">
                  <c:v>PERMESSI A COSTRUIRE</c:v>
                </c:pt>
                <c:pt idx="3">
                  <c:v>TRANSAZIONE NON MONETARIA</c:v>
                </c:pt>
                <c:pt idx="4">
                  <c:v>TRASFERIMENTI DA ALTRI SOGGETTI CAPITALE</c:v>
                </c:pt>
                <c:pt idx="5">
                  <c:v>AVANZO ECONOMICO PARTE CORRENTE</c:v>
                </c:pt>
                <c:pt idx="6">
                  <c:v>SANZIONI CODICE DELLA STRADA ART. 208 (SANZIONI AMM.VE CIRCOLAZIONE STRADALE)</c:v>
                </c:pt>
                <c:pt idx="7">
                  <c:v>SANZIONI CODICE DELLA STRADA ART. 142 (AUTOVELOX)</c:v>
                </c:pt>
                <c:pt idx="8">
                  <c:v>TRASFERIMENTO STATO CAPITALE FONDI PON</c:v>
                </c:pt>
                <c:pt idx="9">
                  <c:v>TRASFERIMENTO STATO CAPITALE</c:v>
                </c:pt>
                <c:pt idx="10">
                  <c:v>FRISL</c:v>
                </c:pt>
                <c:pt idx="11">
                  <c:v>DIRITTI DI SUPERFICIE</c:v>
                </c:pt>
                <c:pt idx="12">
                  <c:v>AVANZO DERIVANTE DA TRASFERIMENTI PER AMPLIAMENTO PISCINA</c:v>
                </c:pt>
              </c:strCache>
            </c:strRef>
          </c:cat>
          <c:val>
            <c:numRef>
              <c:f>'slide 20'!$J$5:$V$5</c:f>
            </c:numRef>
          </c:val>
          <c:extLst>
            <c:ext xmlns:c16="http://schemas.microsoft.com/office/drawing/2014/chart" uri="{C3380CC4-5D6E-409C-BE32-E72D297353CC}">
              <c16:uniqueId val="{00000001-5399-4B7F-9B64-317BF9FD3763}"/>
            </c:ext>
          </c:extLst>
        </c:ser>
        <c:ser>
          <c:idx val="2"/>
          <c:order val="2"/>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'slide 20'!$J$2:$V$3</c:f>
              <c:strCache>
                <c:ptCount val="13"/>
                <c:pt idx="0">
                  <c:v>AVANZO DESTINATO PER INVESTIMENTI</c:v>
                </c:pt>
                <c:pt idx="1">
                  <c:v>ALIENAZIONE BENI PATRIMONIALI</c:v>
                </c:pt>
                <c:pt idx="2">
                  <c:v>PERMESSI A COSTRUIRE</c:v>
                </c:pt>
                <c:pt idx="3">
                  <c:v>TRANSAZIONE NON MONETARIA</c:v>
                </c:pt>
                <c:pt idx="4">
                  <c:v>TRASFERIMENTI DA ALTRI SOGGETTI CAPITALE</c:v>
                </c:pt>
                <c:pt idx="5">
                  <c:v>AVANZO ECONOMICO PARTE CORRENTE</c:v>
                </c:pt>
                <c:pt idx="6">
                  <c:v>SANZIONI CODICE DELLA STRADA ART. 208 (SANZIONI AMM.VE CIRCOLAZIONE STRADALE)</c:v>
                </c:pt>
                <c:pt idx="7">
                  <c:v>SANZIONI CODICE DELLA STRADA ART. 142 (AUTOVELOX)</c:v>
                </c:pt>
                <c:pt idx="8">
                  <c:v>TRASFERIMENTO STATO CAPITALE FONDI PON</c:v>
                </c:pt>
                <c:pt idx="9">
                  <c:v>TRASFERIMENTO STATO CAPITALE</c:v>
                </c:pt>
                <c:pt idx="10">
                  <c:v>FRISL</c:v>
                </c:pt>
                <c:pt idx="11">
                  <c:v>DIRITTI DI SUPERFICIE</c:v>
                </c:pt>
                <c:pt idx="12">
                  <c:v>AVANZO DERIVANTE DA TRASFERIMENTI PER AMPLIAMENTO PISCINA</c:v>
                </c:pt>
              </c:strCache>
            </c:strRef>
          </c:cat>
          <c:val>
            <c:numRef>
              <c:f>'slide 20'!$J$6:$V$6</c:f>
            </c:numRef>
          </c:val>
          <c:extLst>
            <c:ext xmlns:c16="http://schemas.microsoft.com/office/drawing/2014/chart" uri="{C3380CC4-5D6E-409C-BE32-E72D297353CC}">
              <c16:uniqueId val="{00000002-5399-4B7F-9B64-317BF9FD3763}"/>
            </c:ext>
          </c:extLst>
        </c:ser>
        <c:ser>
          <c:idx val="3"/>
          <c:order val="3"/>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'slide 20'!$J$2:$V$3</c:f>
              <c:strCache>
                <c:ptCount val="13"/>
                <c:pt idx="0">
                  <c:v>AVANZO DESTINATO PER INVESTIMENTI</c:v>
                </c:pt>
                <c:pt idx="1">
                  <c:v>ALIENAZIONE BENI PATRIMONIALI</c:v>
                </c:pt>
                <c:pt idx="2">
                  <c:v>PERMESSI A COSTRUIRE</c:v>
                </c:pt>
                <c:pt idx="3">
                  <c:v>TRANSAZIONE NON MONETARIA</c:v>
                </c:pt>
                <c:pt idx="4">
                  <c:v>TRASFERIMENTI DA ALTRI SOGGETTI CAPITALE</c:v>
                </c:pt>
                <c:pt idx="5">
                  <c:v>AVANZO ECONOMICO PARTE CORRENTE</c:v>
                </c:pt>
                <c:pt idx="6">
                  <c:v>SANZIONI CODICE DELLA STRADA ART. 208 (SANZIONI AMM.VE CIRCOLAZIONE STRADALE)</c:v>
                </c:pt>
                <c:pt idx="7">
                  <c:v>SANZIONI CODICE DELLA STRADA ART. 142 (AUTOVELOX)</c:v>
                </c:pt>
                <c:pt idx="8">
                  <c:v>TRASFERIMENTO STATO CAPITALE FONDI PON</c:v>
                </c:pt>
                <c:pt idx="9">
                  <c:v>TRASFERIMENTO STATO CAPITALE</c:v>
                </c:pt>
                <c:pt idx="10">
                  <c:v>FRISL</c:v>
                </c:pt>
                <c:pt idx="11">
                  <c:v>DIRITTI DI SUPERFICIE</c:v>
                </c:pt>
                <c:pt idx="12">
                  <c:v>AVANZO DERIVANTE DA TRASFERIMENTI PER AMPLIAMENTO PISCINA</c:v>
                </c:pt>
              </c:strCache>
            </c:strRef>
          </c:cat>
          <c:val>
            <c:numRef>
              <c:f>'slide 20'!$J$7:$V$7</c:f>
            </c:numRef>
          </c:val>
          <c:extLst>
            <c:ext xmlns:c16="http://schemas.microsoft.com/office/drawing/2014/chart" uri="{C3380CC4-5D6E-409C-BE32-E72D297353CC}">
              <c16:uniqueId val="{00000003-5399-4B7F-9B64-317BF9FD3763}"/>
            </c:ext>
          </c:extLst>
        </c:ser>
        <c:ser>
          <c:idx val="4"/>
          <c:order val="4"/>
          <c:spPr>
            <a:gradFill rotWithShape="1">
              <a:gsLst>
                <a:gs pos="0">
                  <a:schemeClr val="accent4">
                    <a:lumMod val="60000"/>
                    <a:satMod val="103000"/>
                    <a:lumMod val="102000"/>
                    <a:tint val="94000"/>
                  </a:schemeClr>
                </a:gs>
                <a:gs pos="50000">
                  <a:schemeClr val="accent4">
                    <a:lumMod val="60000"/>
                    <a:satMod val="110000"/>
                    <a:lumMod val="100000"/>
                    <a:shade val="100000"/>
                  </a:schemeClr>
                </a:gs>
                <a:gs pos="100000">
                  <a:schemeClr val="accent4">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'slide 20'!$J$2:$V$3</c:f>
              <c:strCache>
                <c:ptCount val="13"/>
                <c:pt idx="0">
                  <c:v>AVANZO DESTINATO PER INVESTIMENTI</c:v>
                </c:pt>
                <c:pt idx="1">
                  <c:v>ALIENAZIONE BENI PATRIMONIALI</c:v>
                </c:pt>
                <c:pt idx="2">
                  <c:v>PERMESSI A COSTRUIRE</c:v>
                </c:pt>
                <c:pt idx="3">
                  <c:v>TRANSAZIONE NON MONETARIA</c:v>
                </c:pt>
                <c:pt idx="4">
                  <c:v>TRASFERIMENTI DA ALTRI SOGGETTI CAPITALE</c:v>
                </c:pt>
                <c:pt idx="5">
                  <c:v>AVANZO ECONOMICO PARTE CORRENTE</c:v>
                </c:pt>
                <c:pt idx="6">
                  <c:v>SANZIONI CODICE DELLA STRADA ART. 208 (SANZIONI AMM.VE CIRCOLAZIONE STRADALE)</c:v>
                </c:pt>
                <c:pt idx="7">
                  <c:v>SANZIONI CODICE DELLA STRADA ART. 142 (AUTOVELOX)</c:v>
                </c:pt>
                <c:pt idx="8">
                  <c:v>TRASFERIMENTO STATO CAPITALE FONDI PON</c:v>
                </c:pt>
                <c:pt idx="9">
                  <c:v>TRASFERIMENTO STATO CAPITALE</c:v>
                </c:pt>
                <c:pt idx="10">
                  <c:v>FRISL</c:v>
                </c:pt>
                <c:pt idx="11">
                  <c:v>DIRITTI DI SUPERFICIE</c:v>
                </c:pt>
                <c:pt idx="12">
                  <c:v>AVANZO DERIVANTE DA TRASFERIMENTI PER AMPLIAMENTO PISCINA</c:v>
                </c:pt>
              </c:strCache>
            </c:strRef>
          </c:cat>
          <c:val>
            <c:numRef>
              <c:f>'slide 20'!$J$8:$V$8</c:f>
            </c:numRef>
          </c:val>
          <c:extLst>
            <c:ext xmlns:c16="http://schemas.microsoft.com/office/drawing/2014/chart" uri="{C3380CC4-5D6E-409C-BE32-E72D297353CC}">
              <c16:uniqueId val="{00000004-5399-4B7F-9B64-317BF9FD3763}"/>
            </c:ext>
          </c:extLst>
        </c:ser>
        <c:ser>
          <c:idx val="5"/>
          <c:order val="5"/>
          <c:spPr>
            <a:gradFill rotWithShape="1">
              <a:gsLst>
                <a:gs pos="0">
                  <a:schemeClr val="accent6">
                    <a:lumMod val="60000"/>
                    <a:satMod val="103000"/>
                    <a:lumMod val="102000"/>
                    <a:tint val="94000"/>
                  </a:schemeClr>
                </a:gs>
                <a:gs pos="50000">
                  <a:schemeClr val="accent6">
                    <a:lumMod val="60000"/>
                    <a:satMod val="110000"/>
                    <a:lumMod val="100000"/>
                    <a:shade val="100000"/>
                  </a:schemeClr>
                </a:gs>
                <a:gs pos="100000">
                  <a:schemeClr val="accent6">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'slide 20'!$J$2:$V$3</c:f>
              <c:strCache>
                <c:ptCount val="13"/>
                <c:pt idx="0">
                  <c:v>AVANZO DESTINATO PER INVESTIMENTI</c:v>
                </c:pt>
                <c:pt idx="1">
                  <c:v>ALIENAZIONE BENI PATRIMONIALI</c:v>
                </c:pt>
                <c:pt idx="2">
                  <c:v>PERMESSI A COSTRUIRE</c:v>
                </c:pt>
                <c:pt idx="3">
                  <c:v>TRANSAZIONE NON MONETARIA</c:v>
                </c:pt>
                <c:pt idx="4">
                  <c:v>TRASFERIMENTI DA ALTRI SOGGETTI CAPITALE</c:v>
                </c:pt>
                <c:pt idx="5">
                  <c:v>AVANZO ECONOMICO PARTE CORRENTE</c:v>
                </c:pt>
                <c:pt idx="6">
                  <c:v>SANZIONI CODICE DELLA STRADA ART. 208 (SANZIONI AMM.VE CIRCOLAZIONE STRADALE)</c:v>
                </c:pt>
                <c:pt idx="7">
                  <c:v>SANZIONI CODICE DELLA STRADA ART. 142 (AUTOVELOX)</c:v>
                </c:pt>
                <c:pt idx="8">
                  <c:v>TRASFERIMENTO STATO CAPITALE FONDI PON</c:v>
                </c:pt>
                <c:pt idx="9">
                  <c:v>TRASFERIMENTO STATO CAPITALE</c:v>
                </c:pt>
                <c:pt idx="10">
                  <c:v>FRISL</c:v>
                </c:pt>
                <c:pt idx="11">
                  <c:v>DIRITTI DI SUPERFICIE</c:v>
                </c:pt>
                <c:pt idx="12">
                  <c:v>AVANZO DERIVANTE DA TRASFERIMENTI PER AMPLIAMENTO PISCINA</c:v>
                </c:pt>
              </c:strCache>
            </c:strRef>
          </c:cat>
          <c:val>
            <c:numRef>
              <c:f>'slide 20'!$J$9:$V$9</c:f>
            </c:numRef>
          </c:val>
          <c:extLst>
            <c:ext xmlns:c16="http://schemas.microsoft.com/office/drawing/2014/chart" uri="{C3380CC4-5D6E-409C-BE32-E72D297353CC}">
              <c16:uniqueId val="{00000005-5399-4B7F-9B64-317BF9FD3763}"/>
            </c:ext>
          </c:extLst>
        </c:ser>
        <c:ser>
          <c:idx val="6"/>
          <c:order val="6"/>
          <c:spPr>
            <a:gradFill rotWithShape="1">
              <a:gsLst>
                <a:gs pos="0">
                  <a:schemeClr val="accent2">
                    <a:lumMod val="80000"/>
                    <a:lumOff val="20000"/>
                    <a:satMod val="103000"/>
                    <a:lumMod val="102000"/>
                    <a:tint val="94000"/>
                  </a:schemeClr>
                </a:gs>
                <a:gs pos="50000">
                  <a:schemeClr val="accent2">
                    <a:lumMod val="80000"/>
                    <a:lumOff val="20000"/>
                    <a:satMod val="110000"/>
                    <a:lumMod val="100000"/>
                    <a:shade val="100000"/>
                  </a:schemeClr>
                </a:gs>
                <a:gs pos="100000">
                  <a:schemeClr val="accent2">
                    <a:lumMod val="80000"/>
                    <a:lumOff val="2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'slide 20'!$J$2:$V$3</c:f>
              <c:strCache>
                <c:ptCount val="13"/>
                <c:pt idx="0">
                  <c:v>AVANZO DESTINATO PER INVESTIMENTI</c:v>
                </c:pt>
                <c:pt idx="1">
                  <c:v>ALIENAZIONE BENI PATRIMONIALI</c:v>
                </c:pt>
                <c:pt idx="2">
                  <c:v>PERMESSI A COSTRUIRE</c:v>
                </c:pt>
                <c:pt idx="3">
                  <c:v>TRANSAZIONE NON MONETARIA</c:v>
                </c:pt>
                <c:pt idx="4">
                  <c:v>TRASFERIMENTI DA ALTRI SOGGETTI CAPITALE</c:v>
                </c:pt>
                <c:pt idx="5">
                  <c:v>AVANZO ECONOMICO PARTE CORRENTE</c:v>
                </c:pt>
                <c:pt idx="6">
                  <c:v>SANZIONI CODICE DELLA STRADA ART. 208 (SANZIONI AMM.VE CIRCOLAZIONE STRADALE)</c:v>
                </c:pt>
                <c:pt idx="7">
                  <c:v>SANZIONI CODICE DELLA STRADA ART. 142 (AUTOVELOX)</c:v>
                </c:pt>
                <c:pt idx="8">
                  <c:v>TRASFERIMENTO STATO CAPITALE FONDI PON</c:v>
                </c:pt>
                <c:pt idx="9">
                  <c:v>TRASFERIMENTO STATO CAPITALE</c:v>
                </c:pt>
                <c:pt idx="10">
                  <c:v>FRISL</c:v>
                </c:pt>
                <c:pt idx="11">
                  <c:v>DIRITTI DI SUPERFICIE</c:v>
                </c:pt>
                <c:pt idx="12">
                  <c:v>AVANZO DERIVANTE DA TRASFERIMENTI PER AMPLIAMENTO PISCINA</c:v>
                </c:pt>
              </c:strCache>
            </c:strRef>
          </c:cat>
          <c:val>
            <c:numRef>
              <c:f>'slide 20'!$J$10:$V$10</c:f>
            </c:numRef>
          </c:val>
          <c:extLst>
            <c:ext xmlns:c16="http://schemas.microsoft.com/office/drawing/2014/chart" uri="{C3380CC4-5D6E-409C-BE32-E72D297353CC}">
              <c16:uniqueId val="{00000006-5399-4B7F-9B64-317BF9FD3763}"/>
            </c:ext>
          </c:extLst>
        </c:ser>
        <c:ser>
          <c:idx val="7"/>
          <c:order val="7"/>
          <c:spPr>
            <a:gradFill rotWithShape="1">
              <a:gsLst>
                <a:gs pos="0">
                  <a:schemeClr val="accent4">
                    <a:lumMod val="80000"/>
                    <a:lumOff val="20000"/>
                    <a:satMod val="103000"/>
                    <a:lumMod val="102000"/>
                    <a:tint val="94000"/>
                  </a:schemeClr>
                </a:gs>
                <a:gs pos="50000">
                  <a:schemeClr val="accent4">
                    <a:lumMod val="80000"/>
                    <a:lumOff val="20000"/>
                    <a:satMod val="110000"/>
                    <a:lumMod val="100000"/>
                    <a:shade val="100000"/>
                  </a:schemeClr>
                </a:gs>
                <a:gs pos="100000">
                  <a:schemeClr val="accent4">
                    <a:lumMod val="80000"/>
                    <a:lumOff val="2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'slide 20'!$J$2:$V$3</c:f>
              <c:strCache>
                <c:ptCount val="13"/>
                <c:pt idx="0">
                  <c:v>AVANZO DESTINATO PER INVESTIMENTI</c:v>
                </c:pt>
                <c:pt idx="1">
                  <c:v>ALIENAZIONE BENI PATRIMONIALI</c:v>
                </c:pt>
                <c:pt idx="2">
                  <c:v>PERMESSI A COSTRUIRE</c:v>
                </c:pt>
                <c:pt idx="3">
                  <c:v>TRANSAZIONE NON MONETARIA</c:v>
                </c:pt>
                <c:pt idx="4">
                  <c:v>TRASFERIMENTI DA ALTRI SOGGETTI CAPITALE</c:v>
                </c:pt>
                <c:pt idx="5">
                  <c:v>AVANZO ECONOMICO PARTE CORRENTE</c:v>
                </c:pt>
                <c:pt idx="6">
                  <c:v>SANZIONI CODICE DELLA STRADA ART. 208 (SANZIONI AMM.VE CIRCOLAZIONE STRADALE)</c:v>
                </c:pt>
                <c:pt idx="7">
                  <c:v>SANZIONI CODICE DELLA STRADA ART. 142 (AUTOVELOX)</c:v>
                </c:pt>
                <c:pt idx="8">
                  <c:v>TRASFERIMENTO STATO CAPITALE FONDI PON</c:v>
                </c:pt>
                <c:pt idx="9">
                  <c:v>TRASFERIMENTO STATO CAPITALE</c:v>
                </c:pt>
                <c:pt idx="10">
                  <c:v>FRISL</c:v>
                </c:pt>
                <c:pt idx="11">
                  <c:v>DIRITTI DI SUPERFICIE</c:v>
                </c:pt>
                <c:pt idx="12">
                  <c:v>AVANZO DERIVANTE DA TRASFERIMENTI PER AMPLIAMENTO PISCINA</c:v>
                </c:pt>
              </c:strCache>
            </c:strRef>
          </c:cat>
          <c:val>
            <c:numRef>
              <c:f>'slide 20'!$J$11:$V$11</c:f>
            </c:numRef>
          </c:val>
          <c:extLst>
            <c:ext xmlns:c16="http://schemas.microsoft.com/office/drawing/2014/chart" uri="{C3380CC4-5D6E-409C-BE32-E72D297353CC}">
              <c16:uniqueId val="{00000007-5399-4B7F-9B64-317BF9FD3763}"/>
            </c:ext>
          </c:extLst>
        </c:ser>
        <c:ser>
          <c:idx val="8"/>
          <c:order val="8"/>
          <c:spPr>
            <a:gradFill rotWithShape="1">
              <a:gsLst>
                <a:gs pos="0">
                  <a:schemeClr val="accent6">
                    <a:lumMod val="80000"/>
                    <a:lumOff val="20000"/>
                    <a:satMod val="103000"/>
                    <a:lumMod val="102000"/>
                    <a:tint val="94000"/>
                  </a:schemeClr>
                </a:gs>
                <a:gs pos="50000">
                  <a:schemeClr val="accent6">
                    <a:lumMod val="80000"/>
                    <a:lumOff val="20000"/>
                    <a:satMod val="110000"/>
                    <a:lumMod val="100000"/>
                    <a:shade val="100000"/>
                  </a:schemeClr>
                </a:gs>
                <a:gs pos="100000">
                  <a:schemeClr val="accent6">
                    <a:lumMod val="80000"/>
                    <a:lumOff val="2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'slide 20'!$J$2:$V$3</c:f>
              <c:strCache>
                <c:ptCount val="13"/>
                <c:pt idx="0">
                  <c:v>AVANZO DESTINATO PER INVESTIMENTI</c:v>
                </c:pt>
                <c:pt idx="1">
                  <c:v>ALIENAZIONE BENI PATRIMONIALI</c:v>
                </c:pt>
                <c:pt idx="2">
                  <c:v>PERMESSI A COSTRUIRE</c:v>
                </c:pt>
                <c:pt idx="3">
                  <c:v>TRANSAZIONE NON MONETARIA</c:v>
                </c:pt>
                <c:pt idx="4">
                  <c:v>TRASFERIMENTI DA ALTRI SOGGETTI CAPITALE</c:v>
                </c:pt>
                <c:pt idx="5">
                  <c:v>AVANZO ECONOMICO PARTE CORRENTE</c:v>
                </c:pt>
                <c:pt idx="6">
                  <c:v>SANZIONI CODICE DELLA STRADA ART. 208 (SANZIONI AMM.VE CIRCOLAZIONE STRADALE)</c:v>
                </c:pt>
                <c:pt idx="7">
                  <c:v>SANZIONI CODICE DELLA STRADA ART. 142 (AUTOVELOX)</c:v>
                </c:pt>
                <c:pt idx="8">
                  <c:v>TRASFERIMENTO STATO CAPITALE FONDI PON</c:v>
                </c:pt>
                <c:pt idx="9">
                  <c:v>TRASFERIMENTO STATO CAPITALE</c:v>
                </c:pt>
                <c:pt idx="10">
                  <c:v>FRISL</c:v>
                </c:pt>
                <c:pt idx="11">
                  <c:v>DIRITTI DI SUPERFICIE</c:v>
                </c:pt>
                <c:pt idx="12">
                  <c:v>AVANZO DERIVANTE DA TRASFERIMENTI PER AMPLIAMENTO PISCINA</c:v>
                </c:pt>
              </c:strCache>
            </c:strRef>
          </c:cat>
          <c:val>
            <c:numRef>
              <c:f>'slide 20'!$J$12:$V$12</c:f>
            </c:numRef>
          </c:val>
          <c:extLst>
            <c:ext xmlns:c16="http://schemas.microsoft.com/office/drawing/2014/chart" uri="{C3380CC4-5D6E-409C-BE32-E72D297353CC}">
              <c16:uniqueId val="{00000008-5399-4B7F-9B64-317BF9FD3763}"/>
            </c:ext>
          </c:extLst>
        </c:ser>
        <c:ser>
          <c:idx val="9"/>
          <c:order val="9"/>
          <c:spPr>
            <a:gradFill rotWithShape="1">
              <a:gsLst>
                <a:gs pos="0">
                  <a:schemeClr val="accent2">
                    <a:lumMod val="80000"/>
                    <a:satMod val="103000"/>
                    <a:lumMod val="102000"/>
                    <a:tint val="94000"/>
                  </a:schemeClr>
                </a:gs>
                <a:gs pos="50000">
                  <a:schemeClr val="accent2">
                    <a:lumMod val="80000"/>
                    <a:satMod val="110000"/>
                    <a:lumMod val="100000"/>
                    <a:shade val="100000"/>
                  </a:schemeClr>
                </a:gs>
                <a:gs pos="100000">
                  <a:schemeClr val="accent2">
                    <a:lumMod val="8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'slide 20'!$J$2:$V$3</c:f>
              <c:strCache>
                <c:ptCount val="13"/>
                <c:pt idx="0">
                  <c:v>AVANZO DESTINATO PER INVESTIMENTI</c:v>
                </c:pt>
                <c:pt idx="1">
                  <c:v>ALIENAZIONE BENI PATRIMONIALI</c:v>
                </c:pt>
                <c:pt idx="2">
                  <c:v>PERMESSI A COSTRUIRE</c:v>
                </c:pt>
                <c:pt idx="3">
                  <c:v>TRANSAZIONE NON MONETARIA</c:v>
                </c:pt>
                <c:pt idx="4">
                  <c:v>TRASFERIMENTI DA ALTRI SOGGETTI CAPITALE</c:v>
                </c:pt>
                <c:pt idx="5">
                  <c:v>AVANZO ECONOMICO PARTE CORRENTE</c:v>
                </c:pt>
                <c:pt idx="6">
                  <c:v>SANZIONI CODICE DELLA STRADA ART. 208 (SANZIONI AMM.VE CIRCOLAZIONE STRADALE)</c:v>
                </c:pt>
                <c:pt idx="7">
                  <c:v>SANZIONI CODICE DELLA STRADA ART. 142 (AUTOVELOX)</c:v>
                </c:pt>
                <c:pt idx="8">
                  <c:v>TRASFERIMENTO STATO CAPITALE FONDI PON</c:v>
                </c:pt>
                <c:pt idx="9">
                  <c:v>TRASFERIMENTO STATO CAPITALE</c:v>
                </c:pt>
                <c:pt idx="10">
                  <c:v>FRISL</c:v>
                </c:pt>
                <c:pt idx="11">
                  <c:v>DIRITTI DI SUPERFICIE</c:v>
                </c:pt>
                <c:pt idx="12">
                  <c:v>AVANZO DERIVANTE DA TRASFERIMENTI PER AMPLIAMENTO PISCINA</c:v>
                </c:pt>
              </c:strCache>
            </c:strRef>
          </c:cat>
          <c:val>
            <c:numRef>
              <c:f>'slide 20'!$J$13:$V$13</c:f>
            </c:numRef>
          </c:val>
          <c:extLst>
            <c:ext xmlns:c16="http://schemas.microsoft.com/office/drawing/2014/chart" uri="{C3380CC4-5D6E-409C-BE32-E72D297353CC}">
              <c16:uniqueId val="{00000009-5399-4B7F-9B64-317BF9FD3763}"/>
            </c:ext>
          </c:extLst>
        </c:ser>
        <c:ser>
          <c:idx val="10"/>
          <c:order val="10"/>
          <c:spPr>
            <a:gradFill rotWithShape="1">
              <a:gsLst>
                <a:gs pos="0">
                  <a:schemeClr val="accent4">
                    <a:lumMod val="80000"/>
                    <a:satMod val="103000"/>
                    <a:lumMod val="102000"/>
                    <a:tint val="94000"/>
                  </a:schemeClr>
                </a:gs>
                <a:gs pos="50000">
                  <a:schemeClr val="accent4">
                    <a:lumMod val="80000"/>
                    <a:satMod val="110000"/>
                    <a:lumMod val="100000"/>
                    <a:shade val="100000"/>
                  </a:schemeClr>
                </a:gs>
                <a:gs pos="100000">
                  <a:schemeClr val="accent4">
                    <a:lumMod val="8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'slide 20'!$J$2:$V$3</c:f>
              <c:strCache>
                <c:ptCount val="13"/>
                <c:pt idx="0">
                  <c:v>AVANZO DESTINATO PER INVESTIMENTI</c:v>
                </c:pt>
                <c:pt idx="1">
                  <c:v>ALIENAZIONE BENI PATRIMONIALI</c:v>
                </c:pt>
                <c:pt idx="2">
                  <c:v>PERMESSI A COSTRUIRE</c:v>
                </c:pt>
                <c:pt idx="3">
                  <c:v>TRANSAZIONE NON MONETARIA</c:v>
                </c:pt>
                <c:pt idx="4">
                  <c:v>TRASFERIMENTI DA ALTRI SOGGETTI CAPITALE</c:v>
                </c:pt>
                <c:pt idx="5">
                  <c:v>AVANZO ECONOMICO PARTE CORRENTE</c:v>
                </c:pt>
                <c:pt idx="6">
                  <c:v>SANZIONI CODICE DELLA STRADA ART. 208 (SANZIONI AMM.VE CIRCOLAZIONE STRADALE)</c:v>
                </c:pt>
                <c:pt idx="7">
                  <c:v>SANZIONI CODICE DELLA STRADA ART. 142 (AUTOVELOX)</c:v>
                </c:pt>
                <c:pt idx="8">
                  <c:v>TRASFERIMENTO STATO CAPITALE FONDI PON</c:v>
                </c:pt>
                <c:pt idx="9">
                  <c:v>TRASFERIMENTO STATO CAPITALE</c:v>
                </c:pt>
                <c:pt idx="10">
                  <c:v>FRISL</c:v>
                </c:pt>
                <c:pt idx="11">
                  <c:v>DIRITTI DI SUPERFICIE</c:v>
                </c:pt>
                <c:pt idx="12">
                  <c:v>AVANZO DERIVANTE DA TRASFERIMENTI PER AMPLIAMENTO PISCINA</c:v>
                </c:pt>
              </c:strCache>
            </c:strRef>
          </c:cat>
          <c:val>
            <c:numRef>
              <c:f>'slide 20'!$J$14:$V$14</c:f>
            </c:numRef>
          </c:val>
          <c:extLst>
            <c:ext xmlns:c16="http://schemas.microsoft.com/office/drawing/2014/chart" uri="{C3380CC4-5D6E-409C-BE32-E72D297353CC}">
              <c16:uniqueId val="{0000000A-5399-4B7F-9B64-317BF9FD3763}"/>
            </c:ext>
          </c:extLst>
        </c:ser>
        <c:ser>
          <c:idx val="11"/>
          <c:order val="11"/>
          <c:spPr>
            <a:gradFill rotWithShape="1">
              <a:gsLst>
                <a:gs pos="0">
                  <a:schemeClr val="accent6">
                    <a:lumMod val="80000"/>
                    <a:satMod val="103000"/>
                    <a:lumMod val="102000"/>
                    <a:tint val="94000"/>
                  </a:schemeClr>
                </a:gs>
                <a:gs pos="50000">
                  <a:schemeClr val="accent6">
                    <a:lumMod val="80000"/>
                    <a:satMod val="110000"/>
                    <a:lumMod val="100000"/>
                    <a:shade val="100000"/>
                  </a:schemeClr>
                </a:gs>
                <a:gs pos="100000">
                  <a:schemeClr val="accent6">
                    <a:lumMod val="8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'slide 20'!$J$2:$V$3</c:f>
              <c:strCache>
                <c:ptCount val="13"/>
                <c:pt idx="0">
                  <c:v>AVANZO DESTINATO PER INVESTIMENTI</c:v>
                </c:pt>
                <c:pt idx="1">
                  <c:v>ALIENAZIONE BENI PATRIMONIALI</c:v>
                </c:pt>
                <c:pt idx="2">
                  <c:v>PERMESSI A COSTRUIRE</c:v>
                </c:pt>
                <c:pt idx="3">
                  <c:v>TRANSAZIONE NON MONETARIA</c:v>
                </c:pt>
                <c:pt idx="4">
                  <c:v>TRASFERIMENTI DA ALTRI SOGGETTI CAPITALE</c:v>
                </c:pt>
                <c:pt idx="5">
                  <c:v>AVANZO ECONOMICO PARTE CORRENTE</c:v>
                </c:pt>
                <c:pt idx="6">
                  <c:v>SANZIONI CODICE DELLA STRADA ART. 208 (SANZIONI AMM.VE CIRCOLAZIONE STRADALE)</c:v>
                </c:pt>
                <c:pt idx="7">
                  <c:v>SANZIONI CODICE DELLA STRADA ART. 142 (AUTOVELOX)</c:v>
                </c:pt>
                <c:pt idx="8">
                  <c:v>TRASFERIMENTO STATO CAPITALE FONDI PON</c:v>
                </c:pt>
                <c:pt idx="9">
                  <c:v>TRASFERIMENTO STATO CAPITALE</c:v>
                </c:pt>
                <c:pt idx="10">
                  <c:v>FRISL</c:v>
                </c:pt>
                <c:pt idx="11">
                  <c:v>DIRITTI DI SUPERFICIE</c:v>
                </c:pt>
                <c:pt idx="12">
                  <c:v>AVANZO DERIVANTE DA TRASFERIMENTI PER AMPLIAMENTO PISCINA</c:v>
                </c:pt>
              </c:strCache>
            </c:strRef>
          </c:cat>
          <c:val>
            <c:numRef>
              <c:f>'slide 20'!$J$15:$V$15</c:f>
            </c:numRef>
          </c:val>
          <c:extLst>
            <c:ext xmlns:c16="http://schemas.microsoft.com/office/drawing/2014/chart" uri="{C3380CC4-5D6E-409C-BE32-E72D297353CC}">
              <c16:uniqueId val="{0000000B-5399-4B7F-9B64-317BF9FD3763}"/>
            </c:ext>
          </c:extLst>
        </c:ser>
        <c:ser>
          <c:idx val="12"/>
          <c:order val="12"/>
          <c:spPr>
            <a:gradFill rotWithShape="1">
              <a:gsLst>
                <a:gs pos="0">
                  <a:schemeClr val="accent2">
                    <a:lumMod val="60000"/>
                    <a:lumOff val="40000"/>
                    <a:satMod val="103000"/>
                    <a:lumMod val="102000"/>
                    <a:tint val="94000"/>
                  </a:schemeClr>
                </a:gs>
                <a:gs pos="50000">
                  <a:schemeClr val="accent2">
                    <a:lumMod val="60000"/>
                    <a:lumOff val="40000"/>
                    <a:satMod val="110000"/>
                    <a:lumMod val="100000"/>
                    <a:shade val="100000"/>
                  </a:schemeClr>
                </a:gs>
                <a:gs pos="100000">
                  <a:schemeClr val="accent2">
                    <a:lumMod val="60000"/>
                    <a:lumOff val="4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'slide 20'!$J$2:$V$3</c:f>
              <c:strCache>
                <c:ptCount val="13"/>
                <c:pt idx="0">
                  <c:v>AVANZO DESTINATO PER INVESTIMENTI</c:v>
                </c:pt>
                <c:pt idx="1">
                  <c:v>ALIENAZIONE BENI PATRIMONIALI</c:v>
                </c:pt>
                <c:pt idx="2">
                  <c:v>PERMESSI A COSTRUIRE</c:v>
                </c:pt>
                <c:pt idx="3">
                  <c:v>TRANSAZIONE NON MONETARIA</c:v>
                </c:pt>
                <c:pt idx="4">
                  <c:v>TRASFERIMENTI DA ALTRI SOGGETTI CAPITALE</c:v>
                </c:pt>
                <c:pt idx="5">
                  <c:v>AVANZO ECONOMICO PARTE CORRENTE</c:v>
                </c:pt>
                <c:pt idx="6">
                  <c:v>SANZIONI CODICE DELLA STRADA ART. 208 (SANZIONI AMM.VE CIRCOLAZIONE STRADALE)</c:v>
                </c:pt>
                <c:pt idx="7">
                  <c:v>SANZIONI CODICE DELLA STRADA ART. 142 (AUTOVELOX)</c:v>
                </c:pt>
                <c:pt idx="8">
                  <c:v>TRASFERIMENTO STATO CAPITALE FONDI PON</c:v>
                </c:pt>
                <c:pt idx="9">
                  <c:v>TRASFERIMENTO STATO CAPITALE</c:v>
                </c:pt>
                <c:pt idx="10">
                  <c:v>FRISL</c:v>
                </c:pt>
                <c:pt idx="11">
                  <c:v>DIRITTI DI SUPERFICIE</c:v>
                </c:pt>
                <c:pt idx="12">
                  <c:v>AVANZO DERIVANTE DA TRASFERIMENTI PER AMPLIAMENTO PISCINA</c:v>
                </c:pt>
              </c:strCache>
            </c:strRef>
          </c:cat>
          <c:val>
            <c:numRef>
              <c:f>'slide 20'!$J$16:$V$16</c:f>
            </c:numRef>
          </c:val>
          <c:extLst>
            <c:ext xmlns:c16="http://schemas.microsoft.com/office/drawing/2014/chart" uri="{C3380CC4-5D6E-409C-BE32-E72D297353CC}">
              <c16:uniqueId val="{0000000C-5399-4B7F-9B64-317BF9FD3763}"/>
            </c:ext>
          </c:extLst>
        </c:ser>
        <c:ser>
          <c:idx val="13"/>
          <c:order val="13"/>
          <c:spPr>
            <a:gradFill rotWithShape="1">
              <a:gsLst>
                <a:gs pos="0">
                  <a:schemeClr val="accent4">
                    <a:lumMod val="60000"/>
                    <a:lumOff val="40000"/>
                    <a:satMod val="103000"/>
                    <a:lumMod val="102000"/>
                    <a:tint val="94000"/>
                  </a:schemeClr>
                </a:gs>
                <a:gs pos="50000">
                  <a:schemeClr val="accent4">
                    <a:lumMod val="60000"/>
                    <a:lumOff val="40000"/>
                    <a:satMod val="110000"/>
                    <a:lumMod val="100000"/>
                    <a:shade val="100000"/>
                  </a:schemeClr>
                </a:gs>
                <a:gs pos="100000">
                  <a:schemeClr val="accent4">
                    <a:lumMod val="60000"/>
                    <a:lumOff val="4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'slide 20'!$J$2:$V$3</c:f>
              <c:strCache>
                <c:ptCount val="13"/>
                <c:pt idx="0">
                  <c:v>AVANZO DESTINATO PER INVESTIMENTI</c:v>
                </c:pt>
                <c:pt idx="1">
                  <c:v>ALIENAZIONE BENI PATRIMONIALI</c:v>
                </c:pt>
                <c:pt idx="2">
                  <c:v>PERMESSI A COSTRUIRE</c:v>
                </c:pt>
                <c:pt idx="3">
                  <c:v>TRANSAZIONE NON MONETARIA</c:v>
                </c:pt>
                <c:pt idx="4">
                  <c:v>TRASFERIMENTI DA ALTRI SOGGETTI CAPITALE</c:v>
                </c:pt>
                <c:pt idx="5">
                  <c:v>AVANZO ECONOMICO PARTE CORRENTE</c:v>
                </c:pt>
                <c:pt idx="6">
                  <c:v>SANZIONI CODICE DELLA STRADA ART. 208 (SANZIONI AMM.VE CIRCOLAZIONE STRADALE)</c:v>
                </c:pt>
                <c:pt idx="7">
                  <c:v>SANZIONI CODICE DELLA STRADA ART. 142 (AUTOVELOX)</c:v>
                </c:pt>
                <c:pt idx="8">
                  <c:v>TRASFERIMENTO STATO CAPITALE FONDI PON</c:v>
                </c:pt>
                <c:pt idx="9">
                  <c:v>TRASFERIMENTO STATO CAPITALE</c:v>
                </c:pt>
                <c:pt idx="10">
                  <c:v>FRISL</c:v>
                </c:pt>
                <c:pt idx="11">
                  <c:v>DIRITTI DI SUPERFICIE</c:v>
                </c:pt>
                <c:pt idx="12">
                  <c:v>AVANZO DERIVANTE DA TRASFERIMENTI PER AMPLIAMENTO PISCINA</c:v>
                </c:pt>
              </c:strCache>
            </c:strRef>
          </c:cat>
          <c:val>
            <c:numRef>
              <c:f>'slide 20'!$J$17:$V$17</c:f>
              <c:numCache>
                <c:formatCode>_(* #,##0.00_);_(* \(#,##0.00\);_(* "-"??_);_(@_)</c:formatCode>
                <c:ptCount val="13"/>
                <c:pt idx="0">
                  <c:v>680633.65999999992</c:v>
                </c:pt>
                <c:pt idx="1">
                  <c:v>7489.14</c:v>
                </c:pt>
                <c:pt idx="2">
                  <c:v>75465.649999999994</c:v>
                </c:pt>
                <c:pt idx="3">
                  <c:v>500</c:v>
                </c:pt>
                <c:pt idx="4">
                  <c:v>100890.01999999999</c:v>
                </c:pt>
                <c:pt idx="5">
                  <c:v>539021.29</c:v>
                </c:pt>
                <c:pt idx="6">
                  <c:v>103891.75</c:v>
                </c:pt>
                <c:pt idx="7">
                  <c:v>41443.4</c:v>
                </c:pt>
                <c:pt idx="8">
                  <c:v>252149.66</c:v>
                </c:pt>
                <c:pt idx="9">
                  <c:v>166427.70000000001</c:v>
                </c:pt>
                <c:pt idx="10">
                  <c:v>1120.3</c:v>
                </c:pt>
                <c:pt idx="11">
                  <c:v>4989.8</c:v>
                </c:pt>
                <c:pt idx="12">
                  <c:v>52740</c:v>
                </c:pt>
              </c:numCache>
            </c:numRef>
          </c:val>
          <c:extLst>
            <c:ext xmlns:c16="http://schemas.microsoft.com/office/drawing/2014/chart" uri="{C3380CC4-5D6E-409C-BE32-E72D297353CC}">
              <c16:uniqueId val="{0000000D-5399-4B7F-9B64-317BF9FD3763}"/>
            </c:ext>
          </c:extLst>
        </c:ser>
        <c:dLbls>
          <c:showLegendKey val="0"/>
          <c:showVal val="0"/>
          <c:showCatName val="0"/>
          <c:showSerName val="0"/>
          <c:showPercent val="0"/>
          <c:showBubbleSize val="0"/>
        </c:dLbls>
        <c:gapWidth val="115"/>
        <c:overlap val="-20"/>
        <c:axId val="452146504"/>
        <c:axId val="452143304"/>
      </c:barChart>
      <c:catAx>
        <c:axId val="452146504"/>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452143304"/>
        <c:crosses val="autoZero"/>
        <c:auto val="1"/>
        <c:lblAlgn val="ctr"/>
        <c:lblOffset val="100"/>
        <c:noMultiLvlLbl val="0"/>
      </c:catAx>
      <c:valAx>
        <c:axId val="452143304"/>
        <c:scaling>
          <c:orientation val="minMax"/>
          <c:max val="1000000"/>
        </c:scaling>
        <c:delete val="0"/>
        <c:axPos val="b"/>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4521465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lineChart>
        <c:grouping val="standard"/>
        <c:varyColors val="0"/>
        <c:ser>
          <c:idx val="0"/>
          <c:order val="0"/>
          <c:tx>
            <c:strRef>
              <c:f>'slide 21 e 22'!$B$12</c:f>
              <c:strCache>
                <c:ptCount val="1"/>
                <c:pt idx="0">
                  <c:v>Debito medio per abitante</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cat>
            <c:numRef>
              <c:f>'slide 21 e 22'!$C$3:$E$3</c:f>
              <c:numCache>
                <c:formatCode>General</c:formatCode>
                <c:ptCount val="3"/>
                <c:pt idx="0">
                  <c:v>2018</c:v>
                </c:pt>
                <c:pt idx="1">
                  <c:v>2019</c:v>
                </c:pt>
                <c:pt idx="2">
                  <c:v>2020</c:v>
                </c:pt>
              </c:numCache>
            </c:numRef>
          </c:cat>
          <c:val>
            <c:numRef>
              <c:f>'slide 21 e 22'!$C$12:$E$12</c:f>
              <c:numCache>
                <c:formatCode>#,##0.00_ ;\-#,##0.00\ </c:formatCode>
                <c:ptCount val="3"/>
                <c:pt idx="0">
                  <c:v>7.2525263937766251</c:v>
                </c:pt>
                <c:pt idx="1">
                  <c:v>5.4670333672750049</c:v>
                </c:pt>
                <c:pt idx="2">
                  <c:v>3.7635273697913245</c:v>
                </c:pt>
              </c:numCache>
            </c:numRef>
          </c:val>
          <c:smooth val="0"/>
          <c:extLst>
            <c:ext xmlns:c16="http://schemas.microsoft.com/office/drawing/2014/chart" uri="{C3380CC4-5D6E-409C-BE32-E72D297353CC}">
              <c16:uniqueId val="{00000001-ABCB-413E-9B17-EF30F8705B47}"/>
            </c:ext>
          </c:extLst>
        </c:ser>
        <c:dLbls>
          <c:dLblPos val="t"/>
          <c:showLegendKey val="0"/>
          <c:showVal val="1"/>
          <c:showCatName val="0"/>
          <c:showSerName val="0"/>
          <c:showPercent val="0"/>
          <c:showBubbleSize val="0"/>
        </c:dLbls>
        <c:smooth val="0"/>
        <c:axId val="403261752"/>
        <c:axId val="403267000"/>
      </c:lineChart>
      <c:catAx>
        <c:axId val="403261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403267000"/>
        <c:crosses val="autoZero"/>
        <c:auto val="1"/>
        <c:lblAlgn val="ctr"/>
        <c:lblOffset val="100"/>
        <c:noMultiLvlLbl val="0"/>
      </c:catAx>
      <c:valAx>
        <c:axId val="403267000"/>
        <c:scaling>
          <c:orientation val="minMax"/>
        </c:scaling>
        <c:delete val="0"/>
        <c:axPos val="l"/>
        <c:majorGridlines>
          <c:spPr>
            <a:ln w="9525" cap="flat" cmpd="sng" algn="ctr">
              <a:solidFill>
                <a:schemeClr val="tx1">
                  <a:lumMod val="15000"/>
                  <a:lumOff val="85000"/>
                </a:schemeClr>
              </a:solidFill>
              <a:round/>
            </a:ln>
            <a:effectLst/>
          </c:spPr>
        </c:majorGridlines>
        <c:numFmt formatCode="#,##0.00_ ;\-#,##0.00\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4032617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65">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8B4B450E-66D0-4203-AE75-D58899445823}"/>
              </a:ext>
            </a:extLst>
          </p:cNvPr>
          <p:cNvSpPr>
            <a:spLocks noGrp="1"/>
          </p:cNvSpPr>
          <p:nvPr>
            <p:ph type="hdr" sz="quarter"/>
          </p:nvPr>
        </p:nvSpPr>
        <p:spPr>
          <a:xfrm>
            <a:off x="0" y="1"/>
            <a:ext cx="4301437" cy="341313"/>
          </a:xfrm>
          <a:prstGeom prst="rect">
            <a:avLst/>
          </a:prstGeom>
        </p:spPr>
        <p:txBody>
          <a:bodyPr vert="horz" lIns="91440" tIns="45720" rIns="91440" bIns="45720" rtlCol="0"/>
          <a:lstStyle>
            <a:lvl1pPr algn="l">
              <a:defRPr sz="1200"/>
            </a:lvl1pPr>
          </a:lstStyle>
          <a:p>
            <a:endParaRPr lang="it-IT" dirty="0"/>
          </a:p>
        </p:txBody>
      </p:sp>
      <p:sp>
        <p:nvSpPr>
          <p:cNvPr id="3" name="Segnaposto data 2">
            <a:extLst>
              <a:ext uri="{FF2B5EF4-FFF2-40B4-BE49-F238E27FC236}">
                <a16:creationId xmlns:a16="http://schemas.microsoft.com/office/drawing/2014/main" id="{EB57BB8E-D323-46C6-8AFE-1F9C40E2F118}"/>
              </a:ext>
            </a:extLst>
          </p:cNvPr>
          <p:cNvSpPr>
            <a:spLocks noGrp="1"/>
          </p:cNvSpPr>
          <p:nvPr>
            <p:ph type="dt" sz="quarter" idx="1"/>
          </p:nvPr>
        </p:nvSpPr>
        <p:spPr>
          <a:xfrm>
            <a:off x="5622026" y="1"/>
            <a:ext cx="4301437" cy="341313"/>
          </a:xfrm>
          <a:prstGeom prst="rect">
            <a:avLst/>
          </a:prstGeom>
        </p:spPr>
        <p:txBody>
          <a:bodyPr vert="horz" lIns="91440" tIns="45720" rIns="91440" bIns="45720" rtlCol="0"/>
          <a:lstStyle>
            <a:lvl1pPr algn="r">
              <a:defRPr sz="1200"/>
            </a:lvl1pPr>
          </a:lstStyle>
          <a:p>
            <a:fld id="{88348C5D-BCB6-495E-A2B7-15B640055414}" type="datetimeFigureOut">
              <a:rPr lang="it-IT" smtClean="0"/>
              <a:t>25/05/2021</a:t>
            </a:fld>
            <a:endParaRPr lang="it-IT" dirty="0"/>
          </a:p>
        </p:txBody>
      </p:sp>
      <p:sp>
        <p:nvSpPr>
          <p:cNvPr id="4" name="Segnaposto piè di pagina 3">
            <a:extLst>
              <a:ext uri="{FF2B5EF4-FFF2-40B4-BE49-F238E27FC236}">
                <a16:creationId xmlns:a16="http://schemas.microsoft.com/office/drawing/2014/main" id="{C37ACC06-797A-41E1-89E6-431091C3B752}"/>
              </a:ext>
            </a:extLst>
          </p:cNvPr>
          <p:cNvSpPr>
            <a:spLocks noGrp="1"/>
          </p:cNvSpPr>
          <p:nvPr>
            <p:ph type="ftr" sz="quarter" idx="2"/>
          </p:nvPr>
        </p:nvSpPr>
        <p:spPr>
          <a:xfrm>
            <a:off x="0" y="6456363"/>
            <a:ext cx="4301437" cy="341312"/>
          </a:xfrm>
          <a:prstGeom prst="rect">
            <a:avLst/>
          </a:prstGeom>
        </p:spPr>
        <p:txBody>
          <a:bodyPr vert="horz" lIns="91440" tIns="45720" rIns="91440" bIns="45720" rtlCol="0" anchor="b"/>
          <a:lstStyle>
            <a:lvl1pPr algn="l">
              <a:defRPr sz="1200"/>
            </a:lvl1pPr>
          </a:lstStyle>
          <a:p>
            <a:endParaRPr lang="it-IT" dirty="0"/>
          </a:p>
        </p:txBody>
      </p:sp>
      <p:sp>
        <p:nvSpPr>
          <p:cNvPr id="5" name="Segnaposto numero diapositiva 4">
            <a:extLst>
              <a:ext uri="{FF2B5EF4-FFF2-40B4-BE49-F238E27FC236}">
                <a16:creationId xmlns:a16="http://schemas.microsoft.com/office/drawing/2014/main" id="{C68A28FA-8EBD-4163-9D37-A4EC02002215}"/>
              </a:ext>
            </a:extLst>
          </p:cNvPr>
          <p:cNvSpPr>
            <a:spLocks noGrp="1"/>
          </p:cNvSpPr>
          <p:nvPr>
            <p:ph type="sldNum" sz="quarter" idx="3"/>
          </p:nvPr>
        </p:nvSpPr>
        <p:spPr>
          <a:xfrm>
            <a:off x="5622026" y="6456363"/>
            <a:ext cx="4301437" cy="341312"/>
          </a:xfrm>
          <a:prstGeom prst="rect">
            <a:avLst/>
          </a:prstGeom>
        </p:spPr>
        <p:txBody>
          <a:bodyPr vert="horz" lIns="91440" tIns="45720" rIns="91440" bIns="45720" rtlCol="0" anchor="b"/>
          <a:lstStyle>
            <a:lvl1pPr algn="r">
              <a:defRPr sz="1200"/>
            </a:lvl1pPr>
          </a:lstStyle>
          <a:p>
            <a:fld id="{84C8DF11-ACDB-4BA8-BCCE-B8FF31A172A8}" type="slidenum">
              <a:rPr lang="it-IT" smtClean="0"/>
              <a:t>‹N›</a:t>
            </a:fld>
            <a:endParaRPr lang="it-IT" dirty="0"/>
          </a:p>
        </p:txBody>
      </p:sp>
    </p:spTree>
    <p:extLst>
      <p:ext uri="{BB962C8B-B14F-4D97-AF65-F5344CB8AC3E}">
        <p14:creationId xmlns:p14="http://schemas.microsoft.com/office/powerpoint/2010/main" val="285184275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4300855" cy="341458"/>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5622473" y="0"/>
            <a:ext cx="4300855" cy="341458"/>
          </a:xfrm>
          <a:prstGeom prst="rect">
            <a:avLst/>
          </a:prstGeom>
        </p:spPr>
        <p:txBody>
          <a:bodyPr vert="horz" lIns="91440" tIns="45720" rIns="91440" bIns="45720" rtlCol="0"/>
          <a:lstStyle>
            <a:lvl1pPr algn="r">
              <a:defRPr sz="1200"/>
            </a:lvl1pPr>
          </a:lstStyle>
          <a:p>
            <a:fld id="{5FFC10E4-C10C-47E7-A39C-A6C805821191}" type="datetimeFigureOut">
              <a:rPr lang="it-IT" smtClean="0"/>
              <a:t>25/05/2021</a:t>
            </a:fld>
            <a:endParaRPr lang="it-IT" dirty="0"/>
          </a:p>
        </p:txBody>
      </p:sp>
      <p:sp>
        <p:nvSpPr>
          <p:cNvPr id="4" name="Segnaposto immagine diapositiva 3"/>
          <p:cNvSpPr>
            <a:spLocks noGrp="1" noRot="1" noChangeAspect="1"/>
          </p:cNvSpPr>
          <p:nvPr>
            <p:ph type="sldImg" idx="2"/>
          </p:nvPr>
        </p:nvSpPr>
        <p:spPr>
          <a:xfrm>
            <a:off x="3433763" y="849313"/>
            <a:ext cx="3057525" cy="2293937"/>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992505" y="3271382"/>
            <a:ext cx="7940040" cy="2676584"/>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6456220"/>
            <a:ext cx="4300855" cy="341457"/>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5622473" y="6456220"/>
            <a:ext cx="4300855" cy="341457"/>
          </a:xfrm>
          <a:prstGeom prst="rect">
            <a:avLst/>
          </a:prstGeom>
        </p:spPr>
        <p:txBody>
          <a:bodyPr vert="horz" lIns="91440" tIns="45720" rIns="91440" bIns="45720" rtlCol="0" anchor="b"/>
          <a:lstStyle>
            <a:lvl1pPr algn="r">
              <a:defRPr sz="1200"/>
            </a:lvl1pPr>
          </a:lstStyle>
          <a:p>
            <a:fld id="{7C7636C5-F566-45D6-999A-E829BCA138AF}" type="slidenum">
              <a:rPr lang="it-IT" smtClean="0"/>
              <a:t>‹N›</a:t>
            </a:fld>
            <a:endParaRPr lang="it-IT" dirty="0"/>
          </a:p>
        </p:txBody>
      </p:sp>
    </p:spTree>
    <p:extLst>
      <p:ext uri="{BB962C8B-B14F-4D97-AF65-F5344CB8AC3E}">
        <p14:creationId xmlns:p14="http://schemas.microsoft.com/office/powerpoint/2010/main" val="131536044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p:nvPr>
        </p:nvSpPr>
        <p:spPr/>
        <p:txBody>
          <a:bodyPr/>
          <a:lstStyle/>
          <a:p>
            <a:endParaRPr lang="it-IT" dirty="0"/>
          </a:p>
        </p:txBody>
      </p:sp>
      <p:sp>
        <p:nvSpPr>
          <p:cNvPr id="5" name="Segnaposto numero diapositiva 4"/>
          <p:cNvSpPr>
            <a:spLocks noGrp="1"/>
          </p:cNvSpPr>
          <p:nvPr>
            <p:ph type="sldNum" sz="quarter" idx="5"/>
          </p:nvPr>
        </p:nvSpPr>
        <p:spPr/>
        <p:txBody>
          <a:bodyPr/>
          <a:lstStyle/>
          <a:p>
            <a:fld id="{7C7636C5-F566-45D6-999A-E829BCA138AF}" type="slidenum">
              <a:rPr lang="it-IT" smtClean="0"/>
              <a:t>4</a:t>
            </a:fld>
            <a:endParaRPr lang="it-IT" dirty="0"/>
          </a:p>
        </p:txBody>
      </p:sp>
    </p:spTree>
    <p:extLst>
      <p:ext uri="{BB962C8B-B14F-4D97-AF65-F5344CB8AC3E}">
        <p14:creationId xmlns:p14="http://schemas.microsoft.com/office/powerpoint/2010/main" val="2725521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p:nvPr>
        </p:nvSpPr>
        <p:spPr/>
        <p:txBody>
          <a:bodyPr/>
          <a:lstStyle/>
          <a:p>
            <a:endParaRPr lang="it-IT" dirty="0"/>
          </a:p>
        </p:txBody>
      </p:sp>
      <p:sp>
        <p:nvSpPr>
          <p:cNvPr id="5" name="Segnaposto numero diapositiva 4"/>
          <p:cNvSpPr>
            <a:spLocks noGrp="1"/>
          </p:cNvSpPr>
          <p:nvPr>
            <p:ph type="sldNum" sz="quarter" idx="5"/>
          </p:nvPr>
        </p:nvSpPr>
        <p:spPr/>
        <p:txBody>
          <a:bodyPr/>
          <a:lstStyle/>
          <a:p>
            <a:fld id="{7C7636C5-F566-45D6-999A-E829BCA138AF}" type="slidenum">
              <a:rPr lang="it-IT" smtClean="0"/>
              <a:t>21</a:t>
            </a:fld>
            <a:endParaRPr lang="it-IT" dirty="0"/>
          </a:p>
        </p:txBody>
      </p:sp>
    </p:spTree>
    <p:extLst>
      <p:ext uri="{BB962C8B-B14F-4D97-AF65-F5344CB8AC3E}">
        <p14:creationId xmlns:p14="http://schemas.microsoft.com/office/powerpoint/2010/main" val="34727419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p:nvPr>
        </p:nvSpPr>
        <p:spPr/>
        <p:txBody>
          <a:bodyPr/>
          <a:lstStyle/>
          <a:p>
            <a:endParaRPr lang="it-IT" dirty="0"/>
          </a:p>
        </p:txBody>
      </p:sp>
      <p:sp>
        <p:nvSpPr>
          <p:cNvPr id="5" name="Segnaposto numero diapositiva 4"/>
          <p:cNvSpPr>
            <a:spLocks noGrp="1"/>
          </p:cNvSpPr>
          <p:nvPr>
            <p:ph type="sldNum" sz="quarter" idx="5"/>
          </p:nvPr>
        </p:nvSpPr>
        <p:spPr/>
        <p:txBody>
          <a:bodyPr/>
          <a:lstStyle/>
          <a:p>
            <a:fld id="{7C7636C5-F566-45D6-999A-E829BCA138AF}" type="slidenum">
              <a:rPr lang="it-IT" smtClean="0"/>
              <a:t>23</a:t>
            </a:fld>
            <a:endParaRPr lang="it-IT" dirty="0"/>
          </a:p>
        </p:txBody>
      </p:sp>
    </p:spTree>
    <p:extLst>
      <p:ext uri="{BB962C8B-B14F-4D97-AF65-F5344CB8AC3E}">
        <p14:creationId xmlns:p14="http://schemas.microsoft.com/office/powerpoint/2010/main" val="27145674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p:nvPr>
        </p:nvSpPr>
        <p:spPr/>
        <p:txBody>
          <a:bodyPr/>
          <a:lstStyle/>
          <a:p>
            <a:endParaRPr lang="it-IT" dirty="0"/>
          </a:p>
        </p:txBody>
      </p:sp>
      <p:sp>
        <p:nvSpPr>
          <p:cNvPr id="5" name="Segnaposto numero diapositiva 4"/>
          <p:cNvSpPr>
            <a:spLocks noGrp="1"/>
          </p:cNvSpPr>
          <p:nvPr>
            <p:ph type="sldNum" sz="quarter" idx="5"/>
          </p:nvPr>
        </p:nvSpPr>
        <p:spPr/>
        <p:txBody>
          <a:bodyPr/>
          <a:lstStyle/>
          <a:p>
            <a:fld id="{7C7636C5-F566-45D6-999A-E829BCA138AF}" type="slidenum">
              <a:rPr lang="it-IT" smtClean="0"/>
              <a:t>26</a:t>
            </a:fld>
            <a:endParaRPr lang="it-IT" dirty="0"/>
          </a:p>
        </p:txBody>
      </p:sp>
    </p:spTree>
    <p:extLst>
      <p:ext uri="{BB962C8B-B14F-4D97-AF65-F5344CB8AC3E}">
        <p14:creationId xmlns:p14="http://schemas.microsoft.com/office/powerpoint/2010/main" val="40507618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p:nvPr>
        </p:nvSpPr>
        <p:spPr/>
        <p:txBody>
          <a:bodyPr/>
          <a:lstStyle/>
          <a:p>
            <a:endParaRPr lang="it-IT" dirty="0"/>
          </a:p>
        </p:txBody>
      </p:sp>
      <p:sp>
        <p:nvSpPr>
          <p:cNvPr id="5" name="Segnaposto numero diapositiva 4"/>
          <p:cNvSpPr>
            <a:spLocks noGrp="1"/>
          </p:cNvSpPr>
          <p:nvPr>
            <p:ph type="sldNum" sz="quarter" idx="5"/>
          </p:nvPr>
        </p:nvSpPr>
        <p:spPr/>
        <p:txBody>
          <a:bodyPr/>
          <a:lstStyle/>
          <a:p>
            <a:fld id="{7C7636C5-F566-45D6-999A-E829BCA138AF}" type="slidenum">
              <a:rPr lang="it-IT" smtClean="0"/>
              <a:t>28</a:t>
            </a:fld>
            <a:endParaRPr lang="it-IT" dirty="0"/>
          </a:p>
        </p:txBody>
      </p:sp>
    </p:spTree>
    <p:extLst>
      <p:ext uri="{BB962C8B-B14F-4D97-AF65-F5344CB8AC3E}">
        <p14:creationId xmlns:p14="http://schemas.microsoft.com/office/powerpoint/2010/main" val="26120838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p:nvPr>
        </p:nvSpPr>
        <p:spPr/>
        <p:txBody>
          <a:bodyPr/>
          <a:lstStyle/>
          <a:p>
            <a:endParaRPr lang="it-IT" dirty="0"/>
          </a:p>
        </p:txBody>
      </p:sp>
      <p:sp>
        <p:nvSpPr>
          <p:cNvPr id="5" name="Segnaposto numero diapositiva 4"/>
          <p:cNvSpPr>
            <a:spLocks noGrp="1"/>
          </p:cNvSpPr>
          <p:nvPr>
            <p:ph type="sldNum" sz="quarter" idx="5"/>
          </p:nvPr>
        </p:nvSpPr>
        <p:spPr/>
        <p:txBody>
          <a:bodyPr/>
          <a:lstStyle/>
          <a:p>
            <a:fld id="{7C7636C5-F566-45D6-999A-E829BCA138AF}" type="slidenum">
              <a:rPr lang="it-IT" smtClean="0"/>
              <a:t>29</a:t>
            </a:fld>
            <a:endParaRPr lang="it-IT" dirty="0"/>
          </a:p>
        </p:txBody>
      </p:sp>
    </p:spTree>
    <p:extLst>
      <p:ext uri="{BB962C8B-B14F-4D97-AF65-F5344CB8AC3E}">
        <p14:creationId xmlns:p14="http://schemas.microsoft.com/office/powerpoint/2010/main" val="367827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p:nvPr>
        </p:nvSpPr>
        <p:spPr/>
        <p:txBody>
          <a:bodyPr/>
          <a:lstStyle/>
          <a:p>
            <a:endParaRPr lang="it-IT" dirty="0"/>
          </a:p>
        </p:txBody>
      </p:sp>
      <p:sp>
        <p:nvSpPr>
          <p:cNvPr id="5" name="Segnaposto numero diapositiva 4"/>
          <p:cNvSpPr>
            <a:spLocks noGrp="1"/>
          </p:cNvSpPr>
          <p:nvPr>
            <p:ph type="sldNum" sz="quarter" idx="5"/>
          </p:nvPr>
        </p:nvSpPr>
        <p:spPr/>
        <p:txBody>
          <a:bodyPr/>
          <a:lstStyle/>
          <a:p>
            <a:fld id="{7C7636C5-F566-45D6-999A-E829BCA138AF}" type="slidenum">
              <a:rPr lang="it-IT" smtClean="0"/>
              <a:t>5</a:t>
            </a:fld>
            <a:endParaRPr lang="it-IT" dirty="0"/>
          </a:p>
        </p:txBody>
      </p:sp>
    </p:spTree>
    <p:extLst>
      <p:ext uri="{BB962C8B-B14F-4D97-AF65-F5344CB8AC3E}">
        <p14:creationId xmlns:p14="http://schemas.microsoft.com/office/powerpoint/2010/main" val="3189940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endParaRPr lang="it-IT" dirty="0"/>
          </a:p>
        </p:txBody>
      </p:sp>
      <p:sp>
        <p:nvSpPr>
          <p:cNvPr id="5" name="Segnaposto numero diapositiva 4"/>
          <p:cNvSpPr>
            <a:spLocks noGrp="1"/>
          </p:cNvSpPr>
          <p:nvPr>
            <p:ph type="sldNum" sz="quarter" idx="11"/>
          </p:nvPr>
        </p:nvSpPr>
        <p:spPr/>
        <p:txBody>
          <a:bodyPr/>
          <a:lstStyle/>
          <a:p>
            <a:fld id="{7C7636C5-F566-45D6-999A-E829BCA138AF}" type="slidenum">
              <a:rPr lang="it-IT" smtClean="0"/>
              <a:t>6</a:t>
            </a:fld>
            <a:endParaRPr lang="it-IT" dirty="0"/>
          </a:p>
        </p:txBody>
      </p:sp>
    </p:spTree>
    <p:extLst>
      <p:ext uri="{BB962C8B-B14F-4D97-AF65-F5344CB8AC3E}">
        <p14:creationId xmlns:p14="http://schemas.microsoft.com/office/powerpoint/2010/main" val="111549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p:nvPr>
        </p:nvSpPr>
        <p:spPr/>
        <p:txBody>
          <a:bodyPr/>
          <a:lstStyle/>
          <a:p>
            <a:endParaRPr lang="it-IT" dirty="0"/>
          </a:p>
        </p:txBody>
      </p:sp>
      <p:sp>
        <p:nvSpPr>
          <p:cNvPr id="5" name="Segnaposto numero diapositiva 4"/>
          <p:cNvSpPr>
            <a:spLocks noGrp="1"/>
          </p:cNvSpPr>
          <p:nvPr>
            <p:ph type="sldNum" sz="quarter" idx="5"/>
          </p:nvPr>
        </p:nvSpPr>
        <p:spPr/>
        <p:txBody>
          <a:bodyPr/>
          <a:lstStyle/>
          <a:p>
            <a:fld id="{7C7636C5-F566-45D6-999A-E829BCA138AF}" type="slidenum">
              <a:rPr lang="it-IT" smtClean="0"/>
              <a:t>8</a:t>
            </a:fld>
            <a:endParaRPr lang="it-IT" dirty="0"/>
          </a:p>
        </p:txBody>
      </p:sp>
    </p:spTree>
    <p:extLst>
      <p:ext uri="{BB962C8B-B14F-4D97-AF65-F5344CB8AC3E}">
        <p14:creationId xmlns:p14="http://schemas.microsoft.com/office/powerpoint/2010/main" val="131217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p:nvPr>
        </p:nvSpPr>
        <p:spPr/>
        <p:txBody>
          <a:bodyPr/>
          <a:lstStyle/>
          <a:p>
            <a:endParaRPr lang="it-IT" dirty="0"/>
          </a:p>
        </p:txBody>
      </p:sp>
      <p:sp>
        <p:nvSpPr>
          <p:cNvPr id="5" name="Segnaposto numero diapositiva 4"/>
          <p:cNvSpPr>
            <a:spLocks noGrp="1"/>
          </p:cNvSpPr>
          <p:nvPr>
            <p:ph type="sldNum" sz="quarter" idx="5"/>
          </p:nvPr>
        </p:nvSpPr>
        <p:spPr/>
        <p:txBody>
          <a:bodyPr/>
          <a:lstStyle/>
          <a:p>
            <a:fld id="{7C7636C5-F566-45D6-999A-E829BCA138AF}" type="slidenum">
              <a:rPr lang="it-IT" smtClean="0"/>
              <a:t>10</a:t>
            </a:fld>
            <a:endParaRPr lang="it-IT" dirty="0"/>
          </a:p>
        </p:txBody>
      </p:sp>
    </p:spTree>
    <p:extLst>
      <p:ext uri="{BB962C8B-B14F-4D97-AF65-F5344CB8AC3E}">
        <p14:creationId xmlns:p14="http://schemas.microsoft.com/office/powerpoint/2010/main" val="3309041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p:nvPr>
        </p:nvSpPr>
        <p:spPr/>
        <p:txBody>
          <a:bodyPr/>
          <a:lstStyle/>
          <a:p>
            <a:endParaRPr lang="it-IT" dirty="0"/>
          </a:p>
        </p:txBody>
      </p:sp>
      <p:sp>
        <p:nvSpPr>
          <p:cNvPr id="5" name="Segnaposto numero diapositiva 4"/>
          <p:cNvSpPr>
            <a:spLocks noGrp="1"/>
          </p:cNvSpPr>
          <p:nvPr>
            <p:ph type="sldNum" sz="quarter" idx="5"/>
          </p:nvPr>
        </p:nvSpPr>
        <p:spPr/>
        <p:txBody>
          <a:bodyPr/>
          <a:lstStyle/>
          <a:p>
            <a:fld id="{7C7636C5-F566-45D6-999A-E829BCA138AF}" type="slidenum">
              <a:rPr lang="it-IT" smtClean="0"/>
              <a:t>11</a:t>
            </a:fld>
            <a:endParaRPr lang="it-IT" dirty="0"/>
          </a:p>
        </p:txBody>
      </p:sp>
    </p:spTree>
    <p:extLst>
      <p:ext uri="{BB962C8B-B14F-4D97-AF65-F5344CB8AC3E}">
        <p14:creationId xmlns:p14="http://schemas.microsoft.com/office/powerpoint/2010/main" val="2491235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p:nvPr>
        </p:nvSpPr>
        <p:spPr/>
        <p:txBody>
          <a:bodyPr/>
          <a:lstStyle/>
          <a:p>
            <a:endParaRPr lang="it-IT" dirty="0"/>
          </a:p>
        </p:txBody>
      </p:sp>
      <p:sp>
        <p:nvSpPr>
          <p:cNvPr id="5" name="Segnaposto numero diapositiva 4"/>
          <p:cNvSpPr>
            <a:spLocks noGrp="1"/>
          </p:cNvSpPr>
          <p:nvPr>
            <p:ph type="sldNum" sz="quarter" idx="5"/>
          </p:nvPr>
        </p:nvSpPr>
        <p:spPr/>
        <p:txBody>
          <a:bodyPr/>
          <a:lstStyle/>
          <a:p>
            <a:fld id="{7C7636C5-F566-45D6-999A-E829BCA138AF}" type="slidenum">
              <a:rPr lang="it-IT" smtClean="0"/>
              <a:t>12</a:t>
            </a:fld>
            <a:endParaRPr lang="it-IT" dirty="0"/>
          </a:p>
        </p:txBody>
      </p:sp>
    </p:spTree>
    <p:extLst>
      <p:ext uri="{BB962C8B-B14F-4D97-AF65-F5344CB8AC3E}">
        <p14:creationId xmlns:p14="http://schemas.microsoft.com/office/powerpoint/2010/main" val="20999474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C7636C5-F566-45D6-999A-E829BCA138AF}" type="slidenum">
              <a:rPr lang="it-IT" smtClean="0"/>
              <a:t>15</a:t>
            </a:fld>
            <a:endParaRPr lang="it-IT" dirty="0"/>
          </a:p>
        </p:txBody>
      </p:sp>
      <p:sp>
        <p:nvSpPr>
          <p:cNvPr id="5" name="Segnaposto intestazione 4">
            <a:extLst>
              <a:ext uri="{FF2B5EF4-FFF2-40B4-BE49-F238E27FC236}">
                <a16:creationId xmlns:a16="http://schemas.microsoft.com/office/drawing/2014/main" id="{EF58115E-1215-4632-86C4-6A2879C805B2}"/>
              </a:ext>
            </a:extLst>
          </p:cNvPr>
          <p:cNvSpPr>
            <a:spLocks noGrp="1"/>
          </p:cNvSpPr>
          <p:nvPr>
            <p:ph type="hdr" sz="quarter" idx="11"/>
          </p:nvPr>
        </p:nvSpPr>
        <p:spPr/>
        <p:txBody>
          <a:bodyPr/>
          <a:lstStyle/>
          <a:p>
            <a:endParaRPr lang="it-IT" dirty="0"/>
          </a:p>
        </p:txBody>
      </p:sp>
    </p:spTree>
    <p:extLst>
      <p:ext uri="{BB962C8B-B14F-4D97-AF65-F5344CB8AC3E}">
        <p14:creationId xmlns:p14="http://schemas.microsoft.com/office/powerpoint/2010/main" val="3318477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p:nvPr>
        </p:nvSpPr>
        <p:spPr/>
        <p:txBody>
          <a:bodyPr/>
          <a:lstStyle/>
          <a:p>
            <a:endParaRPr lang="it-IT" dirty="0"/>
          </a:p>
        </p:txBody>
      </p:sp>
      <p:sp>
        <p:nvSpPr>
          <p:cNvPr id="5" name="Segnaposto numero diapositiva 4"/>
          <p:cNvSpPr>
            <a:spLocks noGrp="1"/>
          </p:cNvSpPr>
          <p:nvPr>
            <p:ph type="sldNum" sz="quarter" idx="5"/>
          </p:nvPr>
        </p:nvSpPr>
        <p:spPr/>
        <p:txBody>
          <a:bodyPr/>
          <a:lstStyle/>
          <a:p>
            <a:fld id="{7C7636C5-F566-45D6-999A-E829BCA138AF}" type="slidenum">
              <a:rPr lang="it-IT" smtClean="0"/>
              <a:t>20</a:t>
            </a:fld>
            <a:endParaRPr lang="it-IT" dirty="0"/>
          </a:p>
        </p:txBody>
      </p:sp>
    </p:spTree>
    <p:extLst>
      <p:ext uri="{BB962C8B-B14F-4D97-AF65-F5344CB8AC3E}">
        <p14:creationId xmlns:p14="http://schemas.microsoft.com/office/powerpoint/2010/main" val="421574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pPr>
              <a:defRPr/>
            </a:pPr>
            <a:fld id="{EE15E8C3-6C61-4649-9FE2-C77A035EA96C}" type="datetime1">
              <a:rPr lang="en-US" smtClean="0"/>
              <a:t>5/25/2021</a:t>
            </a:fld>
            <a:endParaRPr lang="it-IT" dirty="0"/>
          </a:p>
        </p:txBody>
      </p:sp>
      <p:sp>
        <p:nvSpPr>
          <p:cNvPr id="5" name="Footer Placeholder 4"/>
          <p:cNvSpPr>
            <a:spLocks noGrp="1"/>
          </p:cNvSpPr>
          <p:nvPr>
            <p:ph type="ftr" sz="quarter" idx="11"/>
          </p:nvPr>
        </p:nvSpPr>
        <p:spPr/>
        <p:txBody>
          <a:bodyPr/>
          <a:lstStyle/>
          <a:p>
            <a:pPr>
              <a:defRPr/>
            </a:pPr>
            <a:r>
              <a:rPr lang="it-IT"/>
              <a:t>Rendiconto semplificato per il Cittadino Esercizio 2019</a:t>
            </a:r>
            <a:endParaRPr lang="it-IT" dirty="0"/>
          </a:p>
        </p:txBody>
      </p:sp>
      <p:sp>
        <p:nvSpPr>
          <p:cNvPr id="6" name="Slide Number Placeholder 5"/>
          <p:cNvSpPr>
            <a:spLocks noGrp="1"/>
          </p:cNvSpPr>
          <p:nvPr>
            <p:ph type="sldNum" sz="quarter" idx="12"/>
          </p:nvPr>
        </p:nvSpPr>
        <p:spPr/>
        <p:txBody>
          <a:bodyPr/>
          <a:lstStyle/>
          <a:p>
            <a:pPr>
              <a:defRPr/>
            </a:pPr>
            <a:fld id="{5873485A-76E6-4CC0-8BAE-52C4DA060697}" type="slidenum">
              <a:rPr lang="it-IT" altLang="it-IT" smtClean="0"/>
              <a:pPr>
                <a:defRPr/>
              </a:pPr>
              <a:t>‹N›</a:t>
            </a:fld>
            <a:endParaRPr lang="it-IT" altLang="it-IT"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3546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BF12301-6034-4400-819C-9319F0B9D8CD}" type="datetime1">
              <a:rPr lang="en-US" smtClean="0"/>
              <a:t>5/25/2021</a:t>
            </a:fld>
            <a:endParaRPr lang="en-US" dirty="0"/>
          </a:p>
        </p:txBody>
      </p:sp>
      <p:sp>
        <p:nvSpPr>
          <p:cNvPr id="5" name="Footer Placeholder 4"/>
          <p:cNvSpPr>
            <a:spLocks noGrp="1"/>
          </p:cNvSpPr>
          <p:nvPr>
            <p:ph type="ftr" sz="quarter" idx="11"/>
          </p:nvPr>
        </p:nvSpPr>
        <p:spPr/>
        <p:txBody>
          <a:bodyPr/>
          <a:lstStyle/>
          <a:p>
            <a:r>
              <a:rPr lang="it-IT"/>
              <a:t>Rendiconto semplificato per il Cittadino Esercizio 2019</a:t>
            </a:r>
            <a:endParaRPr lang="it-IT" dirty="0"/>
          </a:p>
        </p:txBody>
      </p:sp>
      <p:sp>
        <p:nvSpPr>
          <p:cNvPr id="6" name="Slide Number Placeholder 5"/>
          <p:cNvSpPr>
            <a:spLocks noGrp="1"/>
          </p:cNvSpPr>
          <p:nvPr>
            <p:ph type="sldNum" sz="quarter" idx="12"/>
          </p:nvPr>
        </p:nvSpPr>
        <p:spPr/>
        <p:txBody>
          <a:bodyPr/>
          <a:lstStyle/>
          <a:p>
            <a:fld id="{B6F15528-21DE-4FAA-801E-634DDDAF4B2B}" type="slidenum">
              <a:rPr lang="it-IT" smtClean="0"/>
              <a:t>‹N›</a:t>
            </a:fld>
            <a:endParaRPr lang="it-IT" dirty="0"/>
          </a:p>
        </p:txBody>
      </p:sp>
    </p:spTree>
    <p:extLst>
      <p:ext uri="{BB962C8B-B14F-4D97-AF65-F5344CB8AC3E}">
        <p14:creationId xmlns:p14="http://schemas.microsoft.com/office/powerpoint/2010/main" val="4135846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1CFB647-36AB-441A-9AE1-07C805D27D32}" type="datetime1">
              <a:rPr lang="en-US" smtClean="0"/>
              <a:t>5/25/2021</a:t>
            </a:fld>
            <a:endParaRPr lang="en-US" dirty="0"/>
          </a:p>
        </p:txBody>
      </p:sp>
      <p:sp>
        <p:nvSpPr>
          <p:cNvPr id="5" name="Footer Placeholder 4"/>
          <p:cNvSpPr>
            <a:spLocks noGrp="1"/>
          </p:cNvSpPr>
          <p:nvPr>
            <p:ph type="ftr" sz="quarter" idx="11"/>
          </p:nvPr>
        </p:nvSpPr>
        <p:spPr/>
        <p:txBody>
          <a:bodyPr/>
          <a:lstStyle/>
          <a:p>
            <a:r>
              <a:rPr lang="it-IT"/>
              <a:t>Rendiconto semplificato per il Cittadino Esercizio 2019</a:t>
            </a:r>
            <a:endParaRPr lang="it-IT" dirty="0"/>
          </a:p>
        </p:txBody>
      </p:sp>
      <p:sp>
        <p:nvSpPr>
          <p:cNvPr id="6" name="Slide Number Placeholder 5"/>
          <p:cNvSpPr>
            <a:spLocks noGrp="1"/>
          </p:cNvSpPr>
          <p:nvPr>
            <p:ph type="sldNum" sz="quarter" idx="12"/>
          </p:nvPr>
        </p:nvSpPr>
        <p:spPr/>
        <p:txBody>
          <a:bodyPr/>
          <a:lstStyle/>
          <a:p>
            <a:fld id="{B6F15528-21DE-4FAA-801E-634DDDAF4B2B}" type="slidenum">
              <a:rPr lang="it-IT" smtClean="0"/>
              <a:t>‹N›</a:t>
            </a:fld>
            <a:endParaRPr lang="it-IT" dirty="0"/>
          </a:p>
        </p:txBody>
      </p:sp>
    </p:spTree>
    <p:extLst>
      <p:ext uri="{BB962C8B-B14F-4D97-AF65-F5344CB8AC3E}">
        <p14:creationId xmlns:p14="http://schemas.microsoft.com/office/powerpoint/2010/main" val="213268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r>
              <a:rPr lang="it-IT"/>
              <a:t>Rendiconto semplificato per il Cittadino Esercizio 2019</a:t>
            </a:r>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530663B6-3E5B-478F-8892-4439875609F4}" type="datetime1">
              <a:rPr lang="en-US" smtClean="0"/>
              <a:t>5/25/2021</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dirty="0"/>
          </a:p>
        </p:txBody>
      </p:sp>
    </p:spTree>
    <p:extLst>
      <p:ext uri="{BB962C8B-B14F-4D97-AF65-F5344CB8AC3E}">
        <p14:creationId xmlns:p14="http://schemas.microsoft.com/office/powerpoint/2010/main" val="11872452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r>
              <a:rPr lang="it-IT"/>
              <a:t>Rendiconto semplificato per il Cittadino Esercizio 2019</a:t>
            </a:r>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77AB5280-DA34-4BBB-B7C9-B3974D00E71C}" type="datetime1">
              <a:rPr lang="en-US" smtClean="0"/>
              <a:t>5/25/2021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6A8B3B1-B402-4AB4-AF86-4F7C489E662B}" type="datetime1">
              <a:rPr lang="en-US" smtClean="0"/>
              <a:t>5/25/2021</a:t>
            </a:fld>
            <a:endParaRPr lang="en-US" dirty="0"/>
          </a:p>
        </p:txBody>
      </p:sp>
      <p:sp>
        <p:nvSpPr>
          <p:cNvPr id="5" name="Footer Placeholder 4"/>
          <p:cNvSpPr>
            <a:spLocks noGrp="1"/>
          </p:cNvSpPr>
          <p:nvPr>
            <p:ph type="ftr" sz="quarter" idx="11"/>
          </p:nvPr>
        </p:nvSpPr>
        <p:spPr/>
        <p:txBody>
          <a:bodyPr/>
          <a:lstStyle/>
          <a:p>
            <a:r>
              <a:rPr lang="it-IT"/>
              <a:t>Rendiconto semplificato per il Cittadino Esercizio 2019</a:t>
            </a:r>
            <a:endParaRPr lang="it-IT" dirty="0"/>
          </a:p>
        </p:txBody>
      </p:sp>
      <p:sp>
        <p:nvSpPr>
          <p:cNvPr id="6" name="Slide Number Placeholder 5"/>
          <p:cNvSpPr>
            <a:spLocks noGrp="1"/>
          </p:cNvSpPr>
          <p:nvPr>
            <p:ph type="sldNum" sz="quarter" idx="12"/>
          </p:nvPr>
        </p:nvSpPr>
        <p:spPr/>
        <p:txBody>
          <a:bodyPr/>
          <a:lstStyle/>
          <a:p>
            <a:fld id="{B6F15528-21DE-4FAA-801E-634DDDAF4B2B}" type="slidenum">
              <a:rPr lang="it-IT" smtClean="0"/>
              <a:t>‹N›</a:t>
            </a:fld>
            <a:endParaRPr lang="it-IT" dirty="0"/>
          </a:p>
        </p:txBody>
      </p:sp>
    </p:spTree>
    <p:extLst>
      <p:ext uri="{BB962C8B-B14F-4D97-AF65-F5344CB8AC3E}">
        <p14:creationId xmlns:p14="http://schemas.microsoft.com/office/powerpoint/2010/main" val="3701463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a:t>Fare clic per modificare lo stile del titolo</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EC7487B0-7D56-4C88-AEEE-F302E4AE72FA}" type="datetime1">
              <a:rPr lang="en-US" smtClean="0"/>
              <a:t>5/25/2021</a:t>
            </a:fld>
            <a:endParaRPr lang="en-US" dirty="0"/>
          </a:p>
        </p:txBody>
      </p:sp>
      <p:sp>
        <p:nvSpPr>
          <p:cNvPr id="5" name="Footer Placeholder 4"/>
          <p:cNvSpPr>
            <a:spLocks noGrp="1"/>
          </p:cNvSpPr>
          <p:nvPr>
            <p:ph type="ftr" sz="quarter" idx="11"/>
          </p:nvPr>
        </p:nvSpPr>
        <p:spPr/>
        <p:txBody>
          <a:bodyPr/>
          <a:lstStyle/>
          <a:p>
            <a:r>
              <a:rPr lang="it-IT"/>
              <a:t>Rendiconto semplificato per il Cittadino Esercizio 2019</a:t>
            </a:r>
            <a:endParaRPr lang="it-IT" dirty="0"/>
          </a:p>
        </p:txBody>
      </p:sp>
      <p:sp>
        <p:nvSpPr>
          <p:cNvPr id="6" name="Slide Number Placeholder 5"/>
          <p:cNvSpPr>
            <a:spLocks noGrp="1"/>
          </p:cNvSpPr>
          <p:nvPr>
            <p:ph type="sldNum" sz="quarter" idx="12"/>
          </p:nvPr>
        </p:nvSpPr>
        <p:spPr/>
        <p:txBody>
          <a:bodyPr/>
          <a:lstStyle/>
          <a:p>
            <a:fld id="{B6F15528-21DE-4FAA-801E-634DDDAF4B2B}" type="slidenum">
              <a:rPr lang="it-IT" smtClean="0"/>
              <a:t>‹N›</a:t>
            </a:fld>
            <a:endParaRPr lang="it-IT"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0491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F43D09A5-C439-4D86-9AB3-E4518D375D6E}" type="datetime1">
              <a:rPr lang="en-US" smtClean="0"/>
              <a:t>5/25/2021</a:t>
            </a:fld>
            <a:endParaRPr lang="en-US" dirty="0"/>
          </a:p>
        </p:txBody>
      </p:sp>
      <p:sp>
        <p:nvSpPr>
          <p:cNvPr id="6" name="Footer Placeholder 5"/>
          <p:cNvSpPr>
            <a:spLocks noGrp="1"/>
          </p:cNvSpPr>
          <p:nvPr>
            <p:ph type="ftr" sz="quarter" idx="11"/>
          </p:nvPr>
        </p:nvSpPr>
        <p:spPr/>
        <p:txBody>
          <a:bodyPr/>
          <a:lstStyle/>
          <a:p>
            <a:r>
              <a:rPr lang="it-IT"/>
              <a:t>Rendiconto semplificato per il Cittadino Esercizio 2019</a:t>
            </a:r>
            <a:endParaRPr lang="it-IT" dirty="0"/>
          </a:p>
        </p:txBody>
      </p:sp>
      <p:sp>
        <p:nvSpPr>
          <p:cNvPr id="7" name="Slide Number Placeholder 6"/>
          <p:cNvSpPr>
            <a:spLocks noGrp="1"/>
          </p:cNvSpPr>
          <p:nvPr>
            <p:ph type="sldNum" sz="quarter" idx="12"/>
          </p:nvPr>
        </p:nvSpPr>
        <p:spPr/>
        <p:txBody>
          <a:bodyPr/>
          <a:lstStyle/>
          <a:p>
            <a:fld id="{B6F15528-21DE-4FAA-801E-634DDDAF4B2B}" type="slidenum">
              <a:rPr lang="it-IT" smtClean="0"/>
              <a:t>‹N›</a:t>
            </a:fld>
            <a:endParaRPr lang="it-IT" dirty="0"/>
          </a:p>
        </p:txBody>
      </p:sp>
    </p:spTree>
    <p:extLst>
      <p:ext uri="{BB962C8B-B14F-4D97-AF65-F5344CB8AC3E}">
        <p14:creationId xmlns:p14="http://schemas.microsoft.com/office/powerpoint/2010/main" val="3011328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822960" y="2582334"/>
            <a:ext cx="3703320" cy="328676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4663440" y="2582334"/>
            <a:ext cx="3703320" cy="328676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63E43D2-C84D-4428-9EAB-EC659503B63C}" type="datetime1">
              <a:rPr lang="en-US" smtClean="0"/>
              <a:t>5/25/2021</a:t>
            </a:fld>
            <a:endParaRPr lang="en-US" dirty="0"/>
          </a:p>
        </p:txBody>
      </p:sp>
      <p:sp>
        <p:nvSpPr>
          <p:cNvPr id="8" name="Footer Placeholder 7"/>
          <p:cNvSpPr>
            <a:spLocks noGrp="1"/>
          </p:cNvSpPr>
          <p:nvPr>
            <p:ph type="ftr" sz="quarter" idx="11"/>
          </p:nvPr>
        </p:nvSpPr>
        <p:spPr/>
        <p:txBody>
          <a:bodyPr/>
          <a:lstStyle/>
          <a:p>
            <a:r>
              <a:rPr lang="it-IT"/>
              <a:t>Rendiconto semplificato per il Cittadino Esercizio 2019</a:t>
            </a:r>
            <a:endParaRPr lang="it-IT" dirty="0"/>
          </a:p>
        </p:txBody>
      </p:sp>
      <p:sp>
        <p:nvSpPr>
          <p:cNvPr id="9" name="Slide Number Placeholder 8"/>
          <p:cNvSpPr>
            <a:spLocks noGrp="1"/>
          </p:cNvSpPr>
          <p:nvPr>
            <p:ph type="sldNum" sz="quarter" idx="12"/>
          </p:nvPr>
        </p:nvSpPr>
        <p:spPr/>
        <p:txBody>
          <a:bodyPr/>
          <a:lstStyle/>
          <a:p>
            <a:fld id="{B6F15528-21DE-4FAA-801E-634DDDAF4B2B}" type="slidenum">
              <a:rPr lang="it-IT" smtClean="0"/>
              <a:t>‹N›</a:t>
            </a:fld>
            <a:endParaRPr lang="it-IT" dirty="0"/>
          </a:p>
        </p:txBody>
      </p:sp>
    </p:spTree>
    <p:extLst>
      <p:ext uri="{BB962C8B-B14F-4D97-AF65-F5344CB8AC3E}">
        <p14:creationId xmlns:p14="http://schemas.microsoft.com/office/powerpoint/2010/main" val="650948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1F35D3B6-0C78-4AFE-A6BF-3F4855BBBCEA}" type="datetime1">
              <a:rPr lang="en-US" smtClean="0"/>
              <a:t>5/25/2021</a:t>
            </a:fld>
            <a:endParaRPr lang="en-US" dirty="0"/>
          </a:p>
        </p:txBody>
      </p:sp>
      <p:sp>
        <p:nvSpPr>
          <p:cNvPr id="4" name="Footer Placeholder 3"/>
          <p:cNvSpPr>
            <a:spLocks noGrp="1"/>
          </p:cNvSpPr>
          <p:nvPr>
            <p:ph type="ftr" sz="quarter" idx="11"/>
          </p:nvPr>
        </p:nvSpPr>
        <p:spPr/>
        <p:txBody>
          <a:bodyPr/>
          <a:lstStyle/>
          <a:p>
            <a:r>
              <a:rPr lang="it-IT"/>
              <a:t>Rendiconto semplificato per il Cittadino Esercizio 2019</a:t>
            </a:r>
            <a:endParaRPr lang="it-IT" dirty="0"/>
          </a:p>
        </p:txBody>
      </p:sp>
      <p:sp>
        <p:nvSpPr>
          <p:cNvPr id="5" name="Slide Number Placeholder 4"/>
          <p:cNvSpPr>
            <a:spLocks noGrp="1"/>
          </p:cNvSpPr>
          <p:nvPr>
            <p:ph type="sldNum" sz="quarter" idx="12"/>
          </p:nvPr>
        </p:nvSpPr>
        <p:spPr/>
        <p:txBody>
          <a:bodyPr/>
          <a:lstStyle/>
          <a:p>
            <a:fld id="{B6F15528-21DE-4FAA-801E-634DDDAF4B2B}" type="slidenum">
              <a:rPr lang="it-IT" smtClean="0"/>
              <a:t>‹N›</a:t>
            </a:fld>
            <a:endParaRPr lang="it-IT" dirty="0"/>
          </a:p>
        </p:txBody>
      </p:sp>
    </p:spTree>
    <p:extLst>
      <p:ext uri="{BB962C8B-B14F-4D97-AF65-F5344CB8AC3E}">
        <p14:creationId xmlns:p14="http://schemas.microsoft.com/office/powerpoint/2010/main" val="1648703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7A55F68-5A18-48B2-8D0E-5FE99D234ED2}" type="datetime1">
              <a:rPr lang="en-US" smtClean="0"/>
              <a:t>5/25/2021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it-IT"/>
              <a:t>Rendiconto semplificato per il Cittadino Esercizio 2019</a:t>
            </a:r>
            <a:endParaRPr lang="it-IT" dirty="0"/>
          </a:p>
        </p:txBody>
      </p:sp>
      <p:sp>
        <p:nvSpPr>
          <p:cNvPr id="9" name="Slide Number Placeholder 8"/>
          <p:cNvSpPr>
            <a:spLocks noGrp="1"/>
          </p:cNvSpPr>
          <p:nvPr>
            <p:ph type="sldNum" sz="quarter" idx="12"/>
          </p:nvPr>
        </p:nvSpPr>
        <p:spPr/>
        <p:txBody>
          <a:bodyPr/>
          <a:lstStyle/>
          <a:p>
            <a:fld id="{B6F15528-21DE-4FAA-801E-634DDDAF4B2B}" type="slidenum">
              <a:rPr lang="it-IT" smtClean="0"/>
              <a:t>‹N›</a:t>
            </a:fld>
            <a:endParaRPr lang="it-IT" dirty="0"/>
          </a:p>
        </p:txBody>
      </p:sp>
    </p:spTree>
    <p:extLst>
      <p:ext uri="{BB962C8B-B14F-4D97-AF65-F5344CB8AC3E}">
        <p14:creationId xmlns:p14="http://schemas.microsoft.com/office/powerpoint/2010/main" val="2830640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it-IT"/>
              <a:t>Fare clic per modificare lo stile del titolo</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81E75077-31D8-4B0C-B8A3-01611A148C8B}" type="datetime1">
              <a:rPr lang="en-US" smtClean="0"/>
              <a:t>5/25/2021</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it-IT"/>
              <a:t>Rendiconto semplificato per il Cittadino Esercizio 2019</a:t>
            </a:r>
            <a:endParaRPr lang="it-IT"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6F15528-21DE-4FAA-801E-634DDDAF4B2B}" type="slidenum">
              <a:rPr lang="it-IT" smtClean="0"/>
              <a:t>‹N›</a:t>
            </a:fld>
            <a:endParaRPr lang="it-IT" dirty="0"/>
          </a:p>
        </p:txBody>
      </p:sp>
    </p:spTree>
    <p:extLst>
      <p:ext uri="{BB962C8B-B14F-4D97-AF65-F5344CB8AC3E}">
        <p14:creationId xmlns:p14="http://schemas.microsoft.com/office/powerpoint/2010/main" val="1449977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20819155-DD9D-4623-BCA7-A6DC6892119A}" type="datetime1">
              <a:rPr lang="en-US" smtClean="0"/>
              <a:t>5/25/2021</a:t>
            </a:fld>
            <a:endParaRPr lang="en-US" dirty="0"/>
          </a:p>
        </p:txBody>
      </p:sp>
      <p:sp>
        <p:nvSpPr>
          <p:cNvPr id="6" name="Footer Placeholder 5"/>
          <p:cNvSpPr>
            <a:spLocks noGrp="1"/>
          </p:cNvSpPr>
          <p:nvPr>
            <p:ph type="ftr" sz="quarter" idx="11"/>
          </p:nvPr>
        </p:nvSpPr>
        <p:spPr/>
        <p:txBody>
          <a:bodyPr/>
          <a:lstStyle/>
          <a:p>
            <a:r>
              <a:rPr lang="it-IT"/>
              <a:t>Rendiconto semplificato per il Cittadino Esercizio 2019</a:t>
            </a:r>
            <a:endParaRPr lang="it-IT" dirty="0"/>
          </a:p>
        </p:txBody>
      </p:sp>
      <p:sp>
        <p:nvSpPr>
          <p:cNvPr id="7" name="Slide Number Placeholder 6"/>
          <p:cNvSpPr>
            <a:spLocks noGrp="1"/>
          </p:cNvSpPr>
          <p:nvPr>
            <p:ph type="sldNum" sz="quarter" idx="12"/>
          </p:nvPr>
        </p:nvSpPr>
        <p:spPr/>
        <p:txBody>
          <a:bodyPr/>
          <a:lstStyle/>
          <a:p>
            <a:fld id="{B6F15528-21DE-4FAA-801E-634DDDAF4B2B}" type="slidenum">
              <a:rPr lang="it-IT" smtClean="0"/>
              <a:t>‹N›</a:t>
            </a:fld>
            <a:endParaRPr lang="it-IT" dirty="0"/>
          </a:p>
        </p:txBody>
      </p:sp>
    </p:spTree>
    <p:extLst>
      <p:ext uri="{BB962C8B-B14F-4D97-AF65-F5344CB8AC3E}">
        <p14:creationId xmlns:p14="http://schemas.microsoft.com/office/powerpoint/2010/main" val="3624517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C73D63D3-CB55-426A-817E-9A06AB2230AA}" type="datetime1">
              <a:rPr lang="en-US" smtClean="0"/>
              <a:t>5/25/2021</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it-IT"/>
              <a:t>Rendiconto semplificato per il Cittadino Esercizio 2019</a:t>
            </a:r>
            <a:endParaRPr lang="it-IT"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6F15528-21DE-4FAA-801E-634DDDAF4B2B}" type="slidenum">
              <a:rPr lang="it-IT" smtClean="0"/>
              <a:t>‹N›</a:t>
            </a:fld>
            <a:endParaRPr lang="it-IT"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790874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57200" y="274320"/>
            <a:ext cx="8229600" cy="10972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457200" y="1577340"/>
            <a:ext cx="82296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r>
              <a:rPr lang="it-IT"/>
              <a:t>Rendiconto semplificato per il Cittadino Esercizio 2019</a:t>
            </a:r>
            <a:endParaRPr/>
          </a:p>
        </p:txBody>
      </p:sp>
      <p:sp>
        <p:nvSpPr>
          <p:cNvPr id="5" name="Holder 5"/>
          <p:cNvSpPr>
            <a:spLocks noGrp="1"/>
          </p:cNvSpPr>
          <p:nvPr>
            <p:ph type="dt" sz="half" idx="6"/>
          </p:nvPr>
        </p:nvSpPr>
        <p:spPr>
          <a:xfrm>
            <a:off x="457200" y="6377940"/>
            <a:ext cx="2103120" cy="276999"/>
          </a:xfrm>
          <a:prstGeom prst="rect">
            <a:avLst/>
          </a:prstGeom>
        </p:spPr>
        <p:txBody>
          <a:bodyPr wrap="square" lIns="0" tIns="0" rIns="0" bIns="0">
            <a:spAutoFit/>
          </a:bodyPr>
          <a:lstStyle>
            <a:lvl1pPr algn="l">
              <a:defRPr>
                <a:solidFill>
                  <a:schemeClr val="tx1">
                    <a:tint val="75000"/>
                  </a:schemeClr>
                </a:solidFill>
              </a:defRPr>
            </a:lvl1pPr>
          </a:lstStyle>
          <a:p>
            <a:fld id="{1DE71FEA-A545-4B4D-A800-D8C2561402CF}" type="datetime1">
              <a:rPr lang="en-US" smtClean="0"/>
              <a:t>5/25/2021</a:t>
            </a:fld>
            <a:endParaRPr lang="en-US"/>
          </a:p>
        </p:txBody>
      </p:sp>
      <p:sp>
        <p:nvSpPr>
          <p:cNvPr id="6" name="Holder 6"/>
          <p:cNvSpPr>
            <a:spLocks noGrp="1"/>
          </p:cNvSpPr>
          <p:nvPr>
            <p:ph type="sldNum" sz="quarter" idx="7"/>
          </p:nvPr>
        </p:nvSpPr>
        <p:spPr>
          <a:xfrm>
            <a:off x="6583680" y="6377940"/>
            <a:ext cx="210312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5" r:id="rId1"/>
  </p:sldLayoutIdLst>
  <p:hf sldNum="0" hd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architoscana.org/Normativa/ns_nazionale/anno_80-84/D.M.31-12-83.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Tabella 5">
            <a:extLst>
              <a:ext uri="{FF2B5EF4-FFF2-40B4-BE49-F238E27FC236}">
                <a16:creationId xmlns:a16="http://schemas.microsoft.com/office/drawing/2014/main" id="{37274509-0F85-4CD9-8E64-C96C8D0536D7}"/>
              </a:ext>
            </a:extLst>
          </p:cNvPr>
          <p:cNvGraphicFramePr>
            <a:graphicFrameLocks noGrp="1"/>
          </p:cNvGraphicFramePr>
          <p:nvPr>
            <p:extLst>
              <p:ext uri="{D42A27DB-BD31-4B8C-83A1-F6EECF244321}">
                <p14:modId xmlns:p14="http://schemas.microsoft.com/office/powerpoint/2010/main" val="3238579512"/>
              </p:ext>
            </p:extLst>
          </p:nvPr>
        </p:nvGraphicFramePr>
        <p:xfrm>
          <a:off x="1676400" y="4038600"/>
          <a:ext cx="6019799" cy="2529878"/>
        </p:xfrm>
        <a:graphic>
          <a:graphicData uri="http://schemas.openxmlformats.org/drawingml/2006/table">
            <a:tbl>
              <a:tblPr firstRow="1" bandRow="1">
                <a:tableStyleId>{5C22544A-7EE6-4342-B048-85BDC9FD1C3A}</a:tableStyleId>
              </a:tblPr>
              <a:tblGrid>
                <a:gridCol w="6019799">
                  <a:extLst>
                    <a:ext uri="{9D8B030D-6E8A-4147-A177-3AD203B41FA5}">
                      <a16:colId xmlns:a16="http://schemas.microsoft.com/office/drawing/2014/main" val="1821439750"/>
                    </a:ext>
                  </a:extLst>
                </a:gridCol>
              </a:tblGrid>
              <a:tr h="1969098">
                <a:tc>
                  <a:txBody>
                    <a:bodyPr/>
                    <a:lstStyle/>
                    <a:p>
                      <a:pPr algn="ctr"/>
                      <a:endParaRPr lang="it-IT" sz="3200" b="0" dirty="0">
                        <a:solidFill>
                          <a:srgbClr val="002060"/>
                        </a:solidFill>
                        <a:latin typeface="Arial" panose="020B0604020202020204" pitchFamily="34" charset="0"/>
                        <a:cs typeface="Arial" panose="020B0604020202020204" pitchFamily="34" charset="0"/>
                      </a:endParaRPr>
                    </a:p>
                    <a:p>
                      <a:pPr algn="ctr"/>
                      <a:r>
                        <a:rPr lang="it-IT" sz="3200" b="0" dirty="0">
                          <a:solidFill>
                            <a:srgbClr val="002060"/>
                          </a:solidFill>
                          <a:latin typeface="Arial" panose="020B0604020202020204" pitchFamily="34" charset="0"/>
                          <a:cs typeface="Arial" panose="020B0604020202020204" pitchFamily="34" charset="0"/>
                        </a:rPr>
                        <a:t>RENDICONTO EMENDATO SEMPLIFICATO PER IL CITTADINO</a:t>
                      </a:r>
                    </a:p>
                    <a:p>
                      <a:pPr algn="ctr"/>
                      <a:r>
                        <a:rPr lang="it-IT" sz="3200" b="0" dirty="0">
                          <a:solidFill>
                            <a:srgbClr val="002060"/>
                          </a:solidFill>
                          <a:latin typeface="Arial" panose="020B0604020202020204" pitchFamily="34" charset="0"/>
                          <a:cs typeface="Arial" panose="020B0604020202020204" pitchFamily="34" charset="0"/>
                        </a:rPr>
                        <a:t>ESERCIZIO 2020</a:t>
                      </a:r>
                    </a:p>
                  </a:txBody>
                  <a:tcPr marL="91449" marR="91449" marT="45739" marB="45739">
                    <a:noFill/>
                  </a:tcPr>
                </a:tc>
                <a:extLst>
                  <a:ext uri="{0D108BD9-81ED-4DB2-BD59-A6C34878D82A}">
                    <a16:rowId xmlns:a16="http://schemas.microsoft.com/office/drawing/2014/main" val="3009942435"/>
                  </a:ext>
                </a:extLst>
              </a:tr>
            </a:tbl>
          </a:graphicData>
        </a:graphic>
      </p:graphicFrame>
      <p:pic>
        <p:nvPicPr>
          <p:cNvPr id="3" name="Immagine 2">
            <a:extLst>
              <a:ext uri="{FF2B5EF4-FFF2-40B4-BE49-F238E27FC236}">
                <a16:creationId xmlns:a16="http://schemas.microsoft.com/office/drawing/2014/main" id="{DB0E99C5-3E6F-40A4-9402-E0265A4CCE7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9200" y="762000"/>
            <a:ext cx="6477000" cy="2996210"/>
          </a:xfrm>
          <a:prstGeom prst="rect">
            <a:avLst/>
          </a:prstGeom>
        </p:spPr>
      </p:pic>
    </p:spTree>
    <p:extLst>
      <p:ext uri="{BB962C8B-B14F-4D97-AF65-F5344CB8AC3E}">
        <p14:creationId xmlns:p14="http://schemas.microsoft.com/office/powerpoint/2010/main" val="157411060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7D9EB6-2DB6-4D37-A9AE-BD6C2B1D5B65}"/>
              </a:ext>
            </a:extLst>
          </p:cNvPr>
          <p:cNvSpPr>
            <a:spLocks noGrp="1"/>
          </p:cNvSpPr>
          <p:nvPr>
            <p:ph type="title"/>
          </p:nvPr>
        </p:nvSpPr>
        <p:spPr>
          <a:xfrm>
            <a:off x="822960" y="286605"/>
            <a:ext cx="7543800" cy="322996"/>
          </a:xfrm>
        </p:spPr>
        <p:txBody>
          <a:bodyPr>
            <a:normAutofit/>
          </a:bodyPr>
          <a:lstStyle/>
          <a:p>
            <a:pPr algn="ctr"/>
            <a:r>
              <a:rPr lang="it-IT" sz="1600" dirty="0">
                <a:solidFill>
                  <a:srgbClr val="002060"/>
                </a:solidFill>
              </a:rPr>
              <a:t>ANDAMENTO DELLE RISORSE FINANZIARIE  E DELLE SPESE NEL TRIENNIO 2018-2020</a:t>
            </a:r>
          </a:p>
        </p:txBody>
      </p:sp>
      <p:sp>
        <p:nvSpPr>
          <p:cNvPr id="3" name="Segnaposto piè di pagina 2">
            <a:extLst>
              <a:ext uri="{FF2B5EF4-FFF2-40B4-BE49-F238E27FC236}">
                <a16:creationId xmlns:a16="http://schemas.microsoft.com/office/drawing/2014/main" id="{96BC464F-A0E2-4211-9E8C-18D59D9250C7}"/>
              </a:ext>
            </a:extLst>
          </p:cNvPr>
          <p:cNvSpPr>
            <a:spLocks noGrp="1"/>
          </p:cNvSpPr>
          <p:nvPr>
            <p:ph type="ftr" sz="quarter" idx="5"/>
          </p:nvPr>
        </p:nvSpPr>
        <p:spPr/>
        <p:txBody>
          <a:bodyPr/>
          <a:lstStyle/>
          <a:p>
            <a:r>
              <a:rPr lang="it-IT" b="1" dirty="0">
                <a:solidFill>
                  <a:srgbClr val="002060"/>
                </a:solidFill>
              </a:rPr>
              <a:t>Rendiconto semplificato per il Cittadino Esercizio 2020</a:t>
            </a:r>
          </a:p>
        </p:txBody>
      </p:sp>
      <p:graphicFrame>
        <p:nvGraphicFramePr>
          <p:cNvPr id="4" name="Tabella 3">
            <a:extLst>
              <a:ext uri="{FF2B5EF4-FFF2-40B4-BE49-F238E27FC236}">
                <a16:creationId xmlns:a16="http://schemas.microsoft.com/office/drawing/2014/main" id="{CF988742-9627-4654-92B0-22B578B6B1B7}"/>
              </a:ext>
            </a:extLst>
          </p:cNvPr>
          <p:cNvGraphicFramePr>
            <a:graphicFrameLocks noGrp="1"/>
          </p:cNvGraphicFramePr>
          <p:nvPr>
            <p:extLst>
              <p:ext uri="{D42A27DB-BD31-4B8C-83A1-F6EECF244321}">
                <p14:modId xmlns:p14="http://schemas.microsoft.com/office/powerpoint/2010/main" val="2725263608"/>
              </p:ext>
            </p:extLst>
          </p:nvPr>
        </p:nvGraphicFramePr>
        <p:xfrm>
          <a:off x="533400" y="829502"/>
          <a:ext cx="8382001" cy="5704060"/>
        </p:xfrm>
        <a:graphic>
          <a:graphicData uri="http://schemas.openxmlformats.org/drawingml/2006/table">
            <a:tbl>
              <a:tblPr/>
              <a:tblGrid>
                <a:gridCol w="1676400">
                  <a:extLst>
                    <a:ext uri="{9D8B030D-6E8A-4147-A177-3AD203B41FA5}">
                      <a16:colId xmlns:a16="http://schemas.microsoft.com/office/drawing/2014/main" val="107090372"/>
                    </a:ext>
                  </a:extLst>
                </a:gridCol>
                <a:gridCol w="914400">
                  <a:extLst>
                    <a:ext uri="{9D8B030D-6E8A-4147-A177-3AD203B41FA5}">
                      <a16:colId xmlns:a16="http://schemas.microsoft.com/office/drawing/2014/main" val="60550761"/>
                    </a:ext>
                  </a:extLst>
                </a:gridCol>
                <a:gridCol w="838200">
                  <a:extLst>
                    <a:ext uri="{9D8B030D-6E8A-4147-A177-3AD203B41FA5}">
                      <a16:colId xmlns:a16="http://schemas.microsoft.com/office/drawing/2014/main" val="4038321989"/>
                    </a:ext>
                  </a:extLst>
                </a:gridCol>
                <a:gridCol w="914400">
                  <a:extLst>
                    <a:ext uri="{9D8B030D-6E8A-4147-A177-3AD203B41FA5}">
                      <a16:colId xmlns:a16="http://schemas.microsoft.com/office/drawing/2014/main" val="464539440"/>
                    </a:ext>
                  </a:extLst>
                </a:gridCol>
                <a:gridCol w="304800">
                  <a:extLst>
                    <a:ext uri="{9D8B030D-6E8A-4147-A177-3AD203B41FA5}">
                      <a16:colId xmlns:a16="http://schemas.microsoft.com/office/drawing/2014/main" val="1659181078"/>
                    </a:ext>
                  </a:extLst>
                </a:gridCol>
                <a:gridCol w="1219200">
                  <a:extLst>
                    <a:ext uri="{9D8B030D-6E8A-4147-A177-3AD203B41FA5}">
                      <a16:colId xmlns:a16="http://schemas.microsoft.com/office/drawing/2014/main" val="1174103636"/>
                    </a:ext>
                  </a:extLst>
                </a:gridCol>
                <a:gridCol w="838200">
                  <a:extLst>
                    <a:ext uri="{9D8B030D-6E8A-4147-A177-3AD203B41FA5}">
                      <a16:colId xmlns:a16="http://schemas.microsoft.com/office/drawing/2014/main" val="1802262746"/>
                    </a:ext>
                  </a:extLst>
                </a:gridCol>
                <a:gridCol w="838200">
                  <a:extLst>
                    <a:ext uri="{9D8B030D-6E8A-4147-A177-3AD203B41FA5}">
                      <a16:colId xmlns:a16="http://schemas.microsoft.com/office/drawing/2014/main" val="2990947756"/>
                    </a:ext>
                  </a:extLst>
                </a:gridCol>
                <a:gridCol w="838201">
                  <a:extLst>
                    <a:ext uri="{9D8B030D-6E8A-4147-A177-3AD203B41FA5}">
                      <a16:colId xmlns:a16="http://schemas.microsoft.com/office/drawing/2014/main" val="1805922746"/>
                    </a:ext>
                  </a:extLst>
                </a:gridCol>
              </a:tblGrid>
              <a:tr h="322036">
                <a:tc>
                  <a:txBody>
                    <a:bodyPr/>
                    <a:lstStyle/>
                    <a:p>
                      <a:pPr algn="ctr" fontAlgn="b"/>
                      <a:r>
                        <a:rPr lang="it-IT" sz="1000" b="1" i="0" u="none" strike="noStrike" dirty="0">
                          <a:solidFill>
                            <a:schemeClr val="tx1"/>
                          </a:solidFill>
                          <a:effectLst/>
                          <a:latin typeface="Arial" panose="020B0604020202020204" pitchFamily="34" charset="0"/>
                        </a:rPr>
                        <a:t>ENTRATE PER TITOLI</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it-IT" sz="1000" b="1" i="0" u="none" strike="noStrike" dirty="0">
                          <a:solidFill>
                            <a:schemeClr val="tx1"/>
                          </a:solidFill>
                          <a:effectLst/>
                          <a:latin typeface="Arial" panose="020B0604020202020204" pitchFamily="34" charset="0"/>
                        </a:rPr>
                        <a:t>2018</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it-IT" sz="1000" b="1" i="0" u="none" strike="noStrike" dirty="0">
                          <a:solidFill>
                            <a:schemeClr val="tx1"/>
                          </a:solidFill>
                          <a:effectLst/>
                          <a:latin typeface="Arial" panose="020B0604020202020204" pitchFamily="34" charset="0"/>
                        </a:rPr>
                        <a:t>2019</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it-IT" sz="1000" b="1" i="0" u="none" strike="noStrike" dirty="0">
                          <a:solidFill>
                            <a:schemeClr val="tx1"/>
                          </a:solidFill>
                          <a:effectLst/>
                          <a:latin typeface="Arial" panose="020B0604020202020204" pitchFamily="34" charset="0"/>
                        </a:rPr>
                        <a:t>2020</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it-IT" sz="1000" b="0" i="0" u="none" strike="noStrike">
                        <a:solidFill>
                          <a:schemeClr val="tx1"/>
                        </a:solidFill>
                        <a:effectLst/>
                        <a:latin typeface="Calibri" panose="020F0502020204030204" pitchFamily="34" charset="0"/>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000" b="1" i="0" u="none" strike="noStrike" dirty="0">
                          <a:solidFill>
                            <a:schemeClr val="tx1"/>
                          </a:solidFill>
                          <a:effectLst/>
                          <a:latin typeface="Arial" panose="020B0604020202020204" pitchFamily="34" charset="0"/>
                        </a:rPr>
                        <a:t>SPESE PER TITOLI</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it-IT" sz="1000" b="1" i="0" u="none" strike="noStrike">
                          <a:solidFill>
                            <a:schemeClr val="tx1"/>
                          </a:solidFill>
                          <a:effectLst/>
                          <a:latin typeface="Arial" panose="020B0604020202020204" pitchFamily="34" charset="0"/>
                        </a:rPr>
                        <a:t>2018</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it-IT" sz="1000" b="1" i="0" u="none" strike="noStrike">
                          <a:solidFill>
                            <a:schemeClr val="tx1"/>
                          </a:solidFill>
                          <a:effectLst/>
                          <a:latin typeface="Arial" panose="020B0604020202020204" pitchFamily="34" charset="0"/>
                        </a:rPr>
                        <a:t>2019</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it-IT" sz="1000" b="1" i="0" u="none" strike="noStrike" dirty="0">
                          <a:solidFill>
                            <a:schemeClr val="tx1"/>
                          </a:solidFill>
                          <a:effectLst/>
                          <a:latin typeface="Arial" panose="020B0604020202020204" pitchFamily="34" charset="0"/>
                        </a:rPr>
                        <a:t>2020</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186969087"/>
                  </a:ext>
                </a:extLst>
              </a:tr>
              <a:tr h="322036">
                <a:tc>
                  <a:txBody>
                    <a:bodyPr/>
                    <a:lstStyle/>
                    <a:p>
                      <a:pPr algn="ctr" fontAlgn="b"/>
                      <a:r>
                        <a:rPr lang="it-IT" sz="1000" b="1" i="0" u="none" strike="noStrike" dirty="0">
                          <a:solidFill>
                            <a:schemeClr val="tx1"/>
                          </a:solidFill>
                          <a:effectLst/>
                          <a:latin typeface="Arial" panose="020B0604020202020204" pitchFamily="34" charset="0"/>
                        </a:rPr>
                        <a:t>ACCERTAMENTI COMPETENZA</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it-IT" sz="1000" b="0" i="0" u="none" strike="noStrike">
                          <a:solidFill>
                            <a:schemeClr val="tx1"/>
                          </a:solidFill>
                          <a:effectLst/>
                          <a:latin typeface="Calibri" panose="020F0502020204030204" pitchFamily="34" charset="0"/>
                        </a:rPr>
                        <a:t> </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it-IT" sz="1000" b="0" i="0" u="none" strike="noStrike">
                          <a:solidFill>
                            <a:schemeClr val="tx1"/>
                          </a:solidFill>
                          <a:effectLst/>
                          <a:latin typeface="Calibri" panose="020F0502020204030204" pitchFamily="34" charset="0"/>
                        </a:rPr>
                        <a:t> </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it-IT" sz="1000" b="0" i="0" u="none" strike="noStrike">
                          <a:solidFill>
                            <a:schemeClr val="tx1"/>
                          </a:solidFill>
                          <a:effectLst/>
                          <a:latin typeface="Calibri" panose="020F0502020204030204" pitchFamily="34" charset="0"/>
                        </a:rPr>
                        <a:t> </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it-IT" sz="1000" b="0" i="0" u="none" strike="noStrike" dirty="0">
                        <a:solidFill>
                          <a:schemeClr val="tx1"/>
                        </a:solidFill>
                        <a:effectLst/>
                        <a:latin typeface="Calibri" panose="020F0502020204030204" pitchFamily="34" charset="0"/>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000" b="1" i="0" u="none" strike="noStrike" dirty="0">
                          <a:solidFill>
                            <a:schemeClr val="tx1"/>
                          </a:solidFill>
                          <a:effectLst/>
                          <a:latin typeface="Arial" panose="020B0604020202020204" pitchFamily="34" charset="0"/>
                        </a:rPr>
                        <a:t>IMPEGNI</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it-IT" sz="1000" b="0" i="0" u="none" strike="noStrike">
                          <a:solidFill>
                            <a:schemeClr val="tx1"/>
                          </a:solidFill>
                          <a:effectLst/>
                          <a:latin typeface="Calibri" panose="020F0502020204030204" pitchFamily="34" charset="0"/>
                        </a:rPr>
                        <a:t> </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it-IT" sz="1000" b="0" i="0" u="none" strike="noStrike" dirty="0">
                          <a:solidFill>
                            <a:schemeClr val="tx1"/>
                          </a:solidFill>
                          <a:effectLst/>
                          <a:latin typeface="Calibri" panose="020F0502020204030204" pitchFamily="34" charset="0"/>
                        </a:rPr>
                        <a:t> </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it-IT" sz="1000" b="0" i="0" u="none" strike="noStrike" dirty="0">
                          <a:solidFill>
                            <a:schemeClr val="tx1"/>
                          </a:solidFill>
                          <a:effectLst/>
                          <a:latin typeface="Calibri" panose="020F0502020204030204" pitchFamily="34" charset="0"/>
                        </a:rPr>
                        <a:t> </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497425947"/>
                  </a:ext>
                </a:extLst>
              </a:tr>
              <a:tr h="322036">
                <a:tc>
                  <a:txBody>
                    <a:bodyPr/>
                    <a:lstStyle/>
                    <a:p>
                      <a:pPr algn="l" fontAlgn="b"/>
                      <a:r>
                        <a:rPr lang="it-IT" sz="1000" b="0" i="0" u="none" strike="noStrike">
                          <a:solidFill>
                            <a:schemeClr val="tx1"/>
                          </a:solidFill>
                          <a:effectLst/>
                          <a:latin typeface="Arial" panose="020B0604020202020204" pitchFamily="34" charset="0"/>
                        </a:rPr>
                        <a:t> </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00" b="0" i="0" u="none" strike="noStrike">
                          <a:solidFill>
                            <a:schemeClr val="tx1"/>
                          </a:solidFill>
                          <a:effectLst/>
                          <a:latin typeface="Arial" panose="020B0604020202020204" pitchFamily="34" charset="0"/>
                        </a:rPr>
                        <a:t> </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00" b="0" i="0" u="none" strike="noStrike">
                          <a:solidFill>
                            <a:schemeClr val="tx1"/>
                          </a:solidFill>
                          <a:effectLst/>
                          <a:latin typeface="Arial" panose="020B0604020202020204" pitchFamily="34" charset="0"/>
                        </a:rPr>
                        <a:t> </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00" b="0" i="0" u="none" strike="noStrike">
                          <a:solidFill>
                            <a:schemeClr val="tx1"/>
                          </a:solidFill>
                          <a:effectLst/>
                          <a:latin typeface="Arial" panose="020B0604020202020204" pitchFamily="34" charset="0"/>
                        </a:rPr>
                        <a:t> </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000" b="0" i="0" u="none" strike="noStrike">
                        <a:solidFill>
                          <a:schemeClr val="tx1"/>
                        </a:solidFill>
                        <a:effectLst/>
                        <a:latin typeface="Calibri" panose="020F0502020204030204" pitchFamily="34" charset="0"/>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t-IT" sz="1000" b="0" i="0" u="none" strike="noStrike">
                          <a:solidFill>
                            <a:schemeClr val="tx1"/>
                          </a:solidFill>
                          <a:effectLst/>
                          <a:latin typeface="Arial" panose="020B0604020202020204" pitchFamily="34" charset="0"/>
                        </a:rPr>
                        <a:t> </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00" b="0" i="0" u="none" strike="noStrike" dirty="0">
                          <a:solidFill>
                            <a:schemeClr val="tx1"/>
                          </a:solidFill>
                          <a:effectLst/>
                          <a:latin typeface="Arial" panose="020B0604020202020204" pitchFamily="34" charset="0"/>
                        </a:rPr>
                        <a:t> </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00" b="0" i="0" u="none" strike="noStrike">
                          <a:solidFill>
                            <a:schemeClr val="tx1"/>
                          </a:solidFill>
                          <a:effectLst/>
                          <a:latin typeface="Arial" panose="020B0604020202020204" pitchFamily="34" charset="0"/>
                        </a:rPr>
                        <a:t> </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000" b="0" i="0" u="none" strike="noStrike" dirty="0">
                          <a:solidFill>
                            <a:schemeClr val="tx1"/>
                          </a:solidFill>
                          <a:effectLst/>
                          <a:latin typeface="Arial" panose="020B0604020202020204" pitchFamily="34" charset="0"/>
                        </a:rPr>
                        <a:t> </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5742764"/>
                  </a:ext>
                </a:extLst>
              </a:tr>
              <a:tr h="418646">
                <a:tc>
                  <a:txBody>
                    <a:bodyPr/>
                    <a:lstStyle/>
                    <a:p>
                      <a:pPr algn="l" fontAlgn="b"/>
                      <a:r>
                        <a:rPr lang="it-IT" sz="1000" b="0" i="0" u="none" strike="noStrike">
                          <a:solidFill>
                            <a:schemeClr val="tx1"/>
                          </a:solidFill>
                          <a:effectLst/>
                          <a:latin typeface="Arial" panose="020B0604020202020204" pitchFamily="34" charset="0"/>
                        </a:rPr>
                        <a:t>Totale TITOLO 1 (10000): Entrate correnti di natura tributaria, contributiva e perequativa</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dirty="0">
                          <a:solidFill>
                            <a:schemeClr val="tx1"/>
                          </a:solidFill>
                          <a:effectLst/>
                          <a:latin typeface="Arial" panose="020B0604020202020204" pitchFamily="34" charset="0"/>
                        </a:rPr>
                        <a:t>40.632.037,69</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chemeClr val="tx1"/>
                          </a:solidFill>
                          <a:effectLst/>
                          <a:latin typeface="Arial" panose="020B0604020202020204" pitchFamily="34" charset="0"/>
                        </a:rPr>
                        <a:t>42.092.326,86</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chemeClr val="tx1"/>
                          </a:solidFill>
                          <a:effectLst/>
                          <a:latin typeface="Arial" panose="020B0604020202020204" pitchFamily="34" charset="0"/>
                        </a:rPr>
                        <a:t>41.846.422,55</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000" b="0" i="0" u="none" strike="noStrike">
                        <a:solidFill>
                          <a:schemeClr val="tx1"/>
                        </a:solidFill>
                        <a:effectLst/>
                        <a:latin typeface="Calibri" panose="020F0502020204030204" pitchFamily="34" charset="0"/>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t-IT" sz="1000" b="0" i="0" u="none" strike="noStrike" dirty="0">
                          <a:solidFill>
                            <a:schemeClr val="tx1"/>
                          </a:solidFill>
                          <a:effectLst/>
                          <a:latin typeface="Arial" panose="020B0604020202020204" pitchFamily="34" charset="0"/>
                        </a:rPr>
                        <a:t>Titolo 1 - Spese correnti</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dirty="0">
                          <a:solidFill>
                            <a:schemeClr val="tx1"/>
                          </a:solidFill>
                          <a:effectLst/>
                          <a:latin typeface="Arial" panose="020B0604020202020204" pitchFamily="34" charset="0"/>
                        </a:rPr>
                        <a:t>58.940.423,63</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chemeClr val="tx1"/>
                          </a:solidFill>
                          <a:effectLst/>
                          <a:latin typeface="Arial" panose="020B0604020202020204" pitchFamily="34" charset="0"/>
                        </a:rPr>
                        <a:t>59.021.243,75</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dirty="0">
                          <a:solidFill>
                            <a:schemeClr val="tx1"/>
                          </a:solidFill>
                          <a:effectLst/>
                          <a:latin typeface="Arial" panose="020B0604020202020204" pitchFamily="34" charset="0"/>
                        </a:rPr>
                        <a:t>62.929.771,79</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7304306"/>
                  </a:ext>
                </a:extLst>
              </a:tr>
              <a:tr h="418646">
                <a:tc>
                  <a:txBody>
                    <a:bodyPr/>
                    <a:lstStyle/>
                    <a:p>
                      <a:pPr algn="l" fontAlgn="b"/>
                      <a:r>
                        <a:rPr lang="it-IT" sz="1000" b="0" i="0" u="none" strike="noStrike">
                          <a:solidFill>
                            <a:schemeClr val="tx1"/>
                          </a:solidFill>
                          <a:effectLst/>
                          <a:latin typeface="Arial" panose="020B0604020202020204" pitchFamily="34" charset="0"/>
                        </a:rPr>
                        <a:t>Totale TITOLO 2 (20000): Trasferimenti correnti</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chemeClr val="tx1"/>
                          </a:solidFill>
                          <a:effectLst/>
                          <a:latin typeface="Arial" panose="020B0604020202020204" pitchFamily="34" charset="0"/>
                        </a:rPr>
                        <a:t>4.160.360,09</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chemeClr val="tx1"/>
                          </a:solidFill>
                          <a:effectLst/>
                          <a:latin typeface="Arial" panose="020B0604020202020204" pitchFamily="34" charset="0"/>
                        </a:rPr>
                        <a:t>4.323.577,61</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chemeClr val="tx1"/>
                          </a:solidFill>
                          <a:effectLst/>
                          <a:latin typeface="Arial" panose="020B0604020202020204" pitchFamily="34" charset="0"/>
                        </a:rPr>
                        <a:t>11.656.074,13</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000" b="0" i="0" u="none" strike="noStrike">
                        <a:solidFill>
                          <a:schemeClr val="tx1"/>
                        </a:solidFill>
                        <a:effectLst/>
                        <a:latin typeface="Calibri" panose="020F0502020204030204" pitchFamily="34" charset="0"/>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t-IT" sz="1000" b="0" i="0" u="none" strike="noStrike" dirty="0">
                          <a:solidFill>
                            <a:schemeClr val="tx1"/>
                          </a:solidFill>
                          <a:effectLst/>
                          <a:latin typeface="Arial" panose="020B0604020202020204" pitchFamily="34" charset="0"/>
                        </a:rPr>
                        <a:t>Titolo 2 - Spese in conto capitale</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dirty="0">
                          <a:solidFill>
                            <a:schemeClr val="tx1"/>
                          </a:solidFill>
                          <a:effectLst/>
                          <a:latin typeface="Arial" panose="020B0604020202020204" pitchFamily="34" charset="0"/>
                        </a:rPr>
                        <a:t>4.707.299,32</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dirty="0">
                          <a:solidFill>
                            <a:schemeClr val="tx1"/>
                          </a:solidFill>
                          <a:effectLst/>
                          <a:latin typeface="Arial" panose="020B0604020202020204" pitchFamily="34" charset="0"/>
                        </a:rPr>
                        <a:t>4.966.158,92</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dirty="0">
                          <a:solidFill>
                            <a:schemeClr val="tx1"/>
                          </a:solidFill>
                          <a:effectLst/>
                          <a:latin typeface="Arial" panose="020B0604020202020204" pitchFamily="34" charset="0"/>
                        </a:rPr>
                        <a:t>3.061.545,64</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3043282"/>
                  </a:ext>
                </a:extLst>
              </a:tr>
              <a:tr h="611868">
                <a:tc>
                  <a:txBody>
                    <a:bodyPr/>
                    <a:lstStyle/>
                    <a:p>
                      <a:pPr algn="l" fontAlgn="b"/>
                      <a:r>
                        <a:rPr lang="it-IT" sz="1000" b="0" i="0" u="none" strike="noStrike">
                          <a:solidFill>
                            <a:schemeClr val="tx1"/>
                          </a:solidFill>
                          <a:effectLst/>
                          <a:latin typeface="Arial" panose="020B0604020202020204" pitchFamily="34" charset="0"/>
                        </a:rPr>
                        <a:t>Totale TITOLO 3 (30000): Entrate extratributarie</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chemeClr val="tx1"/>
                          </a:solidFill>
                          <a:effectLst/>
                          <a:latin typeface="Arial" panose="020B0604020202020204" pitchFamily="34" charset="0"/>
                        </a:rPr>
                        <a:t>17.194.629,85</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chemeClr val="tx1"/>
                          </a:solidFill>
                          <a:effectLst/>
                          <a:latin typeface="Arial" panose="020B0604020202020204" pitchFamily="34" charset="0"/>
                        </a:rPr>
                        <a:t>15.190.037,70</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chemeClr val="tx1"/>
                          </a:solidFill>
                          <a:effectLst/>
                          <a:latin typeface="Arial" panose="020B0604020202020204" pitchFamily="34" charset="0"/>
                        </a:rPr>
                        <a:t>13.446.366,04</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000" b="0" i="0" u="none" strike="noStrike">
                        <a:solidFill>
                          <a:schemeClr val="tx1"/>
                        </a:solidFill>
                        <a:effectLst/>
                        <a:latin typeface="Calibri" panose="020F0502020204030204" pitchFamily="34" charset="0"/>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t-IT" sz="1000" b="0" i="0" u="none" strike="noStrike" dirty="0">
                          <a:solidFill>
                            <a:schemeClr val="tx1"/>
                          </a:solidFill>
                          <a:effectLst/>
                          <a:latin typeface="Arial" panose="020B0604020202020204" pitchFamily="34" charset="0"/>
                        </a:rPr>
                        <a:t>Titolo 3 - Spese per incremento attività finanziarie</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chemeClr val="tx1"/>
                          </a:solidFill>
                          <a:effectLst/>
                          <a:latin typeface="Arial" panose="020B0604020202020204" pitchFamily="34" charset="0"/>
                        </a:rPr>
                        <a:t>0</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chemeClr val="tx1"/>
                          </a:solidFill>
                          <a:effectLst/>
                          <a:latin typeface="Arial" panose="020B0604020202020204" pitchFamily="34" charset="0"/>
                        </a:rPr>
                        <a:t>0</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dirty="0">
                          <a:solidFill>
                            <a:schemeClr val="tx1"/>
                          </a:solidFill>
                          <a:effectLst/>
                          <a:latin typeface="Arial" panose="020B0604020202020204" pitchFamily="34" charset="0"/>
                        </a:rPr>
                        <a:t>34.480,00</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0715209"/>
                  </a:ext>
                </a:extLst>
              </a:tr>
              <a:tr h="418646">
                <a:tc>
                  <a:txBody>
                    <a:bodyPr/>
                    <a:lstStyle/>
                    <a:p>
                      <a:pPr algn="l" fontAlgn="b"/>
                      <a:r>
                        <a:rPr lang="it-IT" sz="1000" b="0" i="0" u="none" strike="noStrike">
                          <a:solidFill>
                            <a:schemeClr val="tx1"/>
                          </a:solidFill>
                          <a:effectLst/>
                          <a:latin typeface="Arial" panose="020B0604020202020204" pitchFamily="34" charset="0"/>
                        </a:rPr>
                        <a:t>Totale TITOLO 4 (40000): Entrate in conto capitale</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chemeClr val="tx1"/>
                          </a:solidFill>
                          <a:effectLst/>
                          <a:latin typeface="Arial" panose="020B0604020202020204" pitchFamily="34" charset="0"/>
                        </a:rPr>
                        <a:t>5.855.113,94</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chemeClr val="tx1"/>
                          </a:solidFill>
                          <a:effectLst/>
                          <a:latin typeface="Arial" panose="020B0604020202020204" pitchFamily="34" charset="0"/>
                        </a:rPr>
                        <a:t>6.958.868,89</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chemeClr val="tx1"/>
                          </a:solidFill>
                          <a:effectLst/>
                          <a:latin typeface="Arial" panose="020B0604020202020204" pitchFamily="34" charset="0"/>
                        </a:rPr>
                        <a:t>7.590.067,02</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000" b="0" i="0" u="none" strike="noStrike">
                        <a:solidFill>
                          <a:schemeClr val="tx1"/>
                        </a:solidFill>
                        <a:effectLst/>
                        <a:latin typeface="Calibri" panose="020F0502020204030204" pitchFamily="34" charset="0"/>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t-IT" sz="1000" b="0" i="0" u="none" strike="noStrike">
                          <a:solidFill>
                            <a:schemeClr val="tx1"/>
                          </a:solidFill>
                          <a:effectLst/>
                          <a:latin typeface="Arial" panose="020B0604020202020204" pitchFamily="34" charset="0"/>
                        </a:rPr>
                        <a:t>Titolo 4 - Rimborso di prestiti</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dirty="0">
                          <a:solidFill>
                            <a:schemeClr val="tx1"/>
                          </a:solidFill>
                          <a:effectLst/>
                          <a:latin typeface="Arial" panose="020B0604020202020204" pitchFamily="34" charset="0"/>
                        </a:rPr>
                        <a:t>126.382,41</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chemeClr val="tx1"/>
                          </a:solidFill>
                          <a:effectLst/>
                          <a:latin typeface="Arial" panose="020B0604020202020204" pitchFamily="34" charset="0"/>
                        </a:rPr>
                        <a:t>129.403,77</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dirty="0">
                          <a:solidFill>
                            <a:schemeClr val="tx1"/>
                          </a:solidFill>
                          <a:effectLst/>
                          <a:latin typeface="Arial" panose="020B0604020202020204" pitchFamily="34" charset="0"/>
                        </a:rPr>
                        <a:t>133.392,86</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7187609"/>
                  </a:ext>
                </a:extLst>
              </a:tr>
              <a:tr h="805091">
                <a:tc>
                  <a:txBody>
                    <a:bodyPr/>
                    <a:lstStyle/>
                    <a:p>
                      <a:pPr algn="l" fontAlgn="b"/>
                      <a:r>
                        <a:rPr lang="it-IT" sz="1000" b="0" i="0" u="none" strike="noStrike">
                          <a:solidFill>
                            <a:schemeClr val="tx1"/>
                          </a:solidFill>
                          <a:effectLst/>
                          <a:latin typeface="Arial" panose="020B0604020202020204" pitchFamily="34" charset="0"/>
                        </a:rPr>
                        <a:t>Totale TITOLO 5 (50000): Entrate da riduzione di attività finanziarie</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chemeClr val="tx1"/>
                          </a:solidFill>
                          <a:effectLst/>
                          <a:latin typeface="Arial" panose="020B0604020202020204" pitchFamily="34" charset="0"/>
                        </a:rPr>
                        <a:t>0</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chemeClr val="tx1"/>
                          </a:solidFill>
                          <a:effectLst/>
                          <a:latin typeface="Arial" panose="020B0604020202020204" pitchFamily="34" charset="0"/>
                        </a:rPr>
                        <a:t>0</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chemeClr val="tx1"/>
                          </a:solidFill>
                          <a:effectLst/>
                          <a:latin typeface="Arial" panose="020B0604020202020204" pitchFamily="34" charset="0"/>
                        </a:rPr>
                        <a:t>0</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000" b="0" i="0" u="none" strike="noStrike">
                        <a:solidFill>
                          <a:schemeClr val="tx1"/>
                        </a:solidFill>
                        <a:effectLst/>
                        <a:latin typeface="Calibri" panose="020F0502020204030204" pitchFamily="34" charset="0"/>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t-IT" sz="1000" b="0" i="0" u="none" strike="noStrike">
                          <a:solidFill>
                            <a:schemeClr val="tx1"/>
                          </a:solidFill>
                          <a:effectLst/>
                          <a:latin typeface="Arial" panose="020B0604020202020204" pitchFamily="34" charset="0"/>
                        </a:rPr>
                        <a:t>Titolo 5 - Chiusura Anticipazioni ricevute da istituto tesoriere/cassiere</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dirty="0">
                          <a:solidFill>
                            <a:schemeClr val="tx1"/>
                          </a:solidFill>
                          <a:effectLst/>
                          <a:latin typeface="Arial" panose="020B0604020202020204" pitchFamily="34" charset="0"/>
                        </a:rPr>
                        <a:t>0</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dirty="0">
                          <a:solidFill>
                            <a:schemeClr val="tx1"/>
                          </a:solidFill>
                          <a:effectLst/>
                          <a:latin typeface="Arial" panose="020B0604020202020204" pitchFamily="34" charset="0"/>
                        </a:rPr>
                        <a:t>0</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dirty="0">
                          <a:solidFill>
                            <a:schemeClr val="tx1"/>
                          </a:solidFill>
                          <a:effectLst/>
                          <a:latin typeface="Arial" panose="020B0604020202020204" pitchFamily="34" charset="0"/>
                        </a:rPr>
                        <a:t>0</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7544656"/>
                  </a:ext>
                </a:extLst>
              </a:tr>
              <a:tr h="611868">
                <a:tc>
                  <a:txBody>
                    <a:bodyPr/>
                    <a:lstStyle/>
                    <a:p>
                      <a:pPr algn="l" fontAlgn="b"/>
                      <a:r>
                        <a:rPr lang="it-IT" sz="1000" b="0" i="0" u="none" strike="noStrike">
                          <a:solidFill>
                            <a:schemeClr val="tx1"/>
                          </a:solidFill>
                          <a:effectLst/>
                          <a:latin typeface="Arial" panose="020B0604020202020204" pitchFamily="34" charset="0"/>
                        </a:rPr>
                        <a:t>Totale TITOLO 6 (60000): Accensione prestiti</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chemeClr val="tx1"/>
                          </a:solidFill>
                          <a:effectLst/>
                          <a:latin typeface="Arial" panose="020B0604020202020204" pitchFamily="34" charset="0"/>
                        </a:rPr>
                        <a:t>0</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chemeClr val="tx1"/>
                          </a:solidFill>
                          <a:effectLst/>
                          <a:latin typeface="Arial" panose="020B0604020202020204" pitchFamily="34" charset="0"/>
                        </a:rPr>
                        <a:t>0</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chemeClr val="tx1"/>
                          </a:solidFill>
                          <a:effectLst/>
                          <a:latin typeface="Arial" panose="020B0604020202020204" pitchFamily="34" charset="0"/>
                        </a:rPr>
                        <a:t>0</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000" b="0" i="0" u="none" strike="noStrike">
                        <a:solidFill>
                          <a:schemeClr val="tx1"/>
                        </a:solidFill>
                        <a:effectLst/>
                        <a:latin typeface="Calibri" panose="020F0502020204030204" pitchFamily="34" charset="0"/>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t-IT" sz="1000" b="0" i="0" u="none" strike="noStrike" dirty="0">
                          <a:solidFill>
                            <a:schemeClr val="tx1"/>
                          </a:solidFill>
                          <a:effectLst/>
                          <a:latin typeface="Arial" panose="020B0604020202020204" pitchFamily="34" charset="0"/>
                        </a:rPr>
                        <a:t>Titolo 7 - Spese per conto terzi e partite di giro</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chemeClr val="tx1"/>
                          </a:solidFill>
                          <a:effectLst/>
                          <a:latin typeface="Arial" panose="020B0604020202020204" pitchFamily="34" charset="0"/>
                        </a:rPr>
                        <a:t>8.615.327,36</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dirty="0">
                          <a:solidFill>
                            <a:schemeClr val="tx1"/>
                          </a:solidFill>
                          <a:effectLst/>
                          <a:latin typeface="Arial" panose="020B0604020202020204" pitchFamily="34" charset="0"/>
                        </a:rPr>
                        <a:t>8.243.419,68</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dirty="0">
                          <a:solidFill>
                            <a:schemeClr val="tx1"/>
                          </a:solidFill>
                          <a:effectLst/>
                          <a:latin typeface="Arial" panose="020B0604020202020204" pitchFamily="34" charset="0"/>
                        </a:rPr>
                        <a:t>6.909.544,20</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8329835"/>
                  </a:ext>
                </a:extLst>
              </a:tr>
              <a:tr h="418646">
                <a:tc>
                  <a:txBody>
                    <a:bodyPr/>
                    <a:lstStyle/>
                    <a:p>
                      <a:pPr algn="l" fontAlgn="b"/>
                      <a:r>
                        <a:rPr lang="it-IT" sz="1000" b="0" i="0" u="none" strike="noStrike">
                          <a:solidFill>
                            <a:schemeClr val="tx1"/>
                          </a:solidFill>
                          <a:effectLst/>
                          <a:latin typeface="Arial" panose="020B0604020202020204" pitchFamily="34" charset="0"/>
                        </a:rPr>
                        <a:t>Totale TITOLO 7 (70000): Anticipazioni da istituto tesoriere/cassiere</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chemeClr val="tx1"/>
                          </a:solidFill>
                          <a:effectLst/>
                          <a:latin typeface="Arial" panose="020B0604020202020204" pitchFamily="34" charset="0"/>
                        </a:rPr>
                        <a:t>0</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chemeClr val="tx1"/>
                          </a:solidFill>
                          <a:effectLst/>
                          <a:latin typeface="Arial" panose="020B0604020202020204" pitchFamily="34" charset="0"/>
                        </a:rPr>
                        <a:t>0</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chemeClr val="tx1"/>
                          </a:solidFill>
                          <a:effectLst/>
                          <a:latin typeface="Arial" panose="020B0604020202020204" pitchFamily="34" charset="0"/>
                        </a:rPr>
                        <a:t>0</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000" b="0" i="0" u="none" strike="noStrike">
                        <a:solidFill>
                          <a:schemeClr val="tx1"/>
                        </a:solidFill>
                        <a:effectLst/>
                        <a:latin typeface="Calibri" panose="020F0502020204030204" pitchFamily="34" charset="0"/>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t-IT" sz="1000" b="1" i="0" u="none" strike="noStrike">
                          <a:solidFill>
                            <a:schemeClr val="tx1"/>
                          </a:solidFill>
                          <a:effectLst/>
                          <a:latin typeface="Arial" panose="020B0604020202020204" pitchFamily="34" charset="0"/>
                        </a:rPr>
                        <a:t>TOTALE TITOLI</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it-IT" sz="1000" b="1" i="0" u="none" strike="noStrike">
                          <a:solidFill>
                            <a:schemeClr val="tx1"/>
                          </a:solidFill>
                          <a:effectLst/>
                          <a:latin typeface="Arial" panose="020B0604020202020204" pitchFamily="34" charset="0"/>
                        </a:rPr>
                        <a:t>72.389.432,72</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it-IT" sz="1000" b="1" i="0" u="none" strike="noStrike" dirty="0">
                          <a:solidFill>
                            <a:schemeClr val="tx1"/>
                          </a:solidFill>
                          <a:effectLst/>
                          <a:latin typeface="Arial" panose="020B0604020202020204" pitchFamily="34" charset="0"/>
                        </a:rPr>
                        <a:t>72.360.226,12</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it-IT" sz="1000" b="1" i="0" u="none" strike="noStrike" dirty="0">
                          <a:solidFill>
                            <a:schemeClr val="tx1"/>
                          </a:solidFill>
                          <a:effectLst/>
                          <a:latin typeface="Arial" panose="020B0604020202020204" pitchFamily="34" charset="0"/>
                        </a:rPr>
                        <a:t>73.068.734,49</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871825715"/>
                  </a:ext>
                </a:extLst>
              </a:tr>
              <a:tr h="418646">
                <a:tc>
                  <a:txBody>
                    <a:bodyPr/>
                    <a:lstStyle/>
                    <a:p>
                      <a:pPr algn="l" fontAlgn="b"/>
                      <a:r>
                        <a:rPr lang="it-IT" sz="1000" b="0" i="0" u="none" strike="noStrike">
                          <a:solidFill>
                            <a:schemeClr val="tx1"/>
                          </a:solidFill>
                          <a:effectLst/>
                          <a:latin typeface="Arial" panose="020B0604020202020204" pitchFamily="34" charset="0"/>
                        </a:rPr>
                        <a:t>Totale TITOLO 9 (90000): Entrate per conto terzi e partite di giro</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chemeClr val="tx1"/>
                          </a:solidFill>
                          <a:effectLst/>
                          <a:latin typeface="Arial" panose="020B0604020202020204" pitchFamily="34" charset="0"/>
                        </a:rPr>
                        <a:t>8.615.327,36</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chemeClr val="tx1"/>
                          </a:solidFill>
                          <a:effectLst/>
                          <a:latin typeface="Arial" panose="020B0604020202020204" pitchFamily="34" charset="0"/>
                        </a:rPr>
                        <a:t>8.243.419,68</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chemeClr val="tx1"/>
                          </a:solidFill>
                          <a:effectLst/>
                          <a:latin typeface="Arial" panose="020B0604020202020204" pitchFamily="34" charset="0"/>
                        </a:rPr>
                        <a:t>6.909.544,20</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000" b="0" i="0" u="none" strike="noStrike">
                        <a:solidFill>
                          <a:schemeClr val="tx1"/>
                        </a:solidFill>
                        <a:effectLst/>
                        <a:latin typeface="Calibri" panose="020F0502020204030204" pitchFamily="34" charset="0"/>
                      </a:endParaRPr>
                    </a:p>
                  </a:txBody>
                  <a:tcPr marL="8599" marR="8599" marT="85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1000" b="0" i="0" u="none" strike="noStrike">
                        <a:solidFill>
                          <a:schemeClr val="tx1"/>
                        </a:solidFill>
                        <a:effectLst/>
                        <a:latin typeface="Calibri" panose="020F0502020204030204" pitchFamily="34" charset="0"/>
                      </a:endParaRPr>
                    </a:p>
                  </a:txBody>
                  <a:tcPr marL="8599" marR="8599" marT="859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000" b="0" i="0" u="none" strike="noStrike">
                        <a:solidFill>
                          <a:schemeClr val="tx1"/>
                        </a:solidFill>
                        <a:effectLst/>
                        <a:latin typeface="Calibri" panose="020F0502020204030204" pitchFamily="34" charset="0"/>
                      </a:endParaRPr>
                    </a:p>
                  </a:txBody>
                  <a:tcPr marL="8599" marR="8599" marT="859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000" b="0" i="0" u="none" strike="noStrike" dirty="0">
                        <a:solidFill>
                          <a:schemeClr val="tx1"/>
                        </a:solidFill>
                        <a:effectLst/>
                        <a:latin typeface="Calibri" panose="020F0502020204030204" pitchFamily="34" charset="0"/>
                      </a:endParaRPr>
                    </a:p>
                  </a:txBody>
                  <a:tcPr marL="8599" marR="8599" marT="859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900" b="0" i="0" u="none" strike="noStrike">
                        <a:solidFill>
                          <a:schemeClr val="tx1"/>
                        </a:solidFill>
                        <a:effectLst/>
                        <a:latin typeface="Calibri" panose="020F0502020204030204" pitchFamily="34" charset="0"/>
                      </a:endParaRPr>
                    </a:p>
                  </a:txBody>
                  <a:tcPr marL="8599" marR="8599" marT="8599"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799001983"/>
                  </a:ext>
                </a:extLst>
              </a:tr>
              <a:tr h="322036">
                <a:tc>
                  <a:txBody>
                    <a:bodyPr/>
                    <a:lstStyle/>
                    <a:p>
                      <a:pPr algn="l" fontAlgn="b"/>
                      <a:r>
                        <a:rPr lang="it-IT" sz="1000" b="1" i="0" u="none" strike="noStrike">
                          <a:solidFill>
                            <a:schemeClr val="tx1"/>
                          </a:solidFill>
                          <a:effectLst/>
                          <a:latin typeface="Arial" panose="020B0604020202020204" pitchFamily="34" charset="0"/>
                        </a:rPr>
                        <a:t>TOTALE TITOLI</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it-IT" sz="1000" b="1" i="0" u="none" strike="noStrike">
                          <a:solidFill>
                            <a:schemeClr val="tx1"/>
                          </a:solidFill>
                          <a:effectLst/>
                          <a:latin typeface="Arial" panose="020B0604020202020204" pitchFamily="34" charset="0"/>
                        </a:rPr>
                        <a:t>76.457.468,93</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it-IT" sz="1000" b="1" i="0" u="none" strike="noStrike">
                          <a:solidFill>
                            <a:schemeClr val="tx1"/>
                          </a:solidFill>
                          <a:effectLst/>
                          <a:latin typeface="Arial" panose="020B0604020202020204" pitchFamily="34" charset="0"/>
                        </a:rPr>
                        <a:t>76.808.230,74</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it-IT" sz="1000" b="1" i="0" u="none" strike="noStrike">
                          <a:solidFill>
                            <a:schemeClr val="tx1"/>
                          </a:solidFill>
                          <a:effectLst/>
                          <a:latin typeface="Arial" panose="020B0604020202020204" pitchFamily="34" charset="0"/>
                        </a:rPr>
                        <a:t>81.448.473,94</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it-IT" sz="1000" b="0" i="0" u="none" strike="noStrike">
                        <a:solidFill>
                          <a:schemeClr val="tx1"/>
                        </a:solidFill>
                        <a:effectLst/>
                        <a:latin typeface="Calibri" panose="020F0502020204030204" pitchFamily="34" charset="0"/>
                      </a:endParaRPr>
                    </a:p>
                  </a:txBody>
                  <a:tcPr marL="8599" marR="8599" marT="85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1000" b="0" i="0" u="none" strike="noStrike">
                        <a:solidFill>
                          <a:schemeClr val="tx1"/>
                        </a:solidFill>
                        <a:effectLst/>
                        <a:latin typeface="Calibri" panose="020F0502020204030204" pitchFamily="34" charset="0"/>
                      </a:endParaRPr>
                    </a:p>
                  </a:txBody>
                  <a:tcPr marL="8599" marR="8599" marT="8599" marB="0" anchor="b">
                    <a:lnL>
                      <a:noFill/>
                    </a:lnL>
                    <a:lnR>
                      <a:noFill/>
                    </a:lnR>
                    <a:lnT>
                      <a:noFill/>
                    </a:lnT>
                    <a:lnB>
                      <a:noFill/>
                    </a:lnB>
                  </a:tcPr>
                </a:tc>
                <a:tc>
                  <a:txBody>
                    <a:bodyPr/>
                    <a:lstStyle/>
                    <a:p>
                      <a:pPr algn="l" fontAlgn="b"/>
                      <a:endParaRPr lang="it-IT" sz="1000" b="0" i="0" u="none" strike="noStrike">
                        <a:solidFill>
                          <a:schemeClr val="tx1"/>
                        </a:solidFill>
                        <a:effectLst/>
                        <a:latin typeface="Calibri" panose="020F0502020204030204" pitchFamily="34" charset="0"/>
                      </a:endParaRPr>
                    </a:p>
                  </a:txBody>
                  <a:tcPr marL="8599" marR="8599" marT="8599" marB="0" anchor="b">
                    <a:lnL>
                      <a:noFill/>
                    </a:lnL>
                    <a:lnR>
                      <a:noFill/>
                    </a:lnR>
                    <a:lnT>
                      <a:noFill/>
                    </a:lnT>
                    <a:lnB>
                      <a:noFill/>
                    </a:lnB>
                  </a:tcPr>
                </a:tc>
                <a:tc>
                  <a:txBody>
                    <a:bodyPr/>
                    <a:lstStyle/>
                    <a:p>
                      <a:pPr algn="l" fontAlgn="b"/>
                      <a:endParaRPr lang="it-IT" sz="1000" b="0" i="0" u="none" strike="noStrike" dirty="0">
                        <a:solidFill>
                          <a:schemeClr val="tx1"/>
                        </a:solidFill>
                        <a:effectLst/>
                        <a:latin typeface="Calibri" panose="020F0502020204030204" pitchFamily="34" charset="0"/>
                      </a:endParaRPr>
                    </a:p>
                  </a:txBody>
                  <a:tcPr marL="8599" marR="8599" marT="8599" marB="0" anchor="b">
                    <a:lnL>
                      <a:noFill/>
                    </a:lnL>
                    <a:lnR>
                      <a:noFill/>
                    </a:lnR>
                    <a:lnT>
                      <a:noFill/>
                    </a:lnT>
                    <a:lnB>
                      <a:noFill/>
                    </a:lnB>
                  </a:tcPr>
                </a:tc>
                <a:tc>
                  <a:txBody>
                    <a:bodyPr/>
                    <a:lstStyle/>
                    <a:p>
                      <a:pPr algn="l" fontAlgn="b"/>
                      <a:endParaRPr lang="it-IT" sz="900" b="0" i="0" u="none" strike="noStrike" dirty="0">
                        <a:solidFill>
                          <a:schemeClr val="tx1"/>
                        </a:solidFill>
                        <a:effectLst/>
                        <a:latin typeface="Calibri" panose="020F0502020204030204" pitchFamily="34" charset="0"/>
                      </a:endParaRPr>
                    </a:p>
                  </a:txBody>
                  <a:tcPr marL="8599" marR="8599" marT="8599" marB="0" anchor="b">
                    <a:lnL>
                      <a:noFill/>
                    </a:lnL>
                    <a:lnR>
                      <a:noFill/>
                    </a:lnR>
                    <a:lnT>
                      <a:noFill/>
                    </a:lnT>
                    <a:lnB>
                      <a:noFill/>
                    </a:lnB>
                  </a:tcPr>
                </a:tc>
                <a:extLst>
                  <a:ext uri="{0D108BD9-81ED-4DB2-BD59-A6C34878D82A}">
                    <a16:rowId xmlns:a16="http://schemas.microsoft.com/office/drawing/2014/main" val="4240316184"/>
                  </a:ext>
                </a:extLst>
              </a:tr>
            </a:tbl>
          </a:graphicData>
        </a:graphic>
      </p:graphicFrame>
    </p:spTree>
    <p:extLst>
      <p:ext uri="{BB962C8B-B14F-4D97-AF65-F5344CB8AC3E}">
        <p14:creationId xmlns:p14="http://schemas.microsoft.com/office/powerpoint/2010/main" val="1949538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ject 7"/>
          <p:cNvSpPr txBox="1"/>
          <p:nvPr/>
        </p:nvSpPr>
        <p:spPr>
          <a:xfrm>
            <a:off x="533463" y="1225563"/>
            <a:ext cx="8228013" cy="1520929"/>
          </a:xfrm>
          <a:prstGeom prst="rect">
            <a:avLst/>
          </a:prstGeom>
        </p:spPr>
        <p:txBody>
          <a:bodyPr vert="horz" wrap="square" lIns="0" tIns="12700" rIns="0" bIns="0" rtlCol="0">
            <a:spAutoFit/>
          </a:bodyPr>
          <a:lstStyle/>
          <a:p>
            <a:pPr marL="12700" marR="370205" algn="just">
              <a:lnSpc>
                <a:spcPct val="100000"/>
              </a:lnSpc>
              <a:spcBef>
                <a:spcPts val="100"/>
              </a:spcBef>
            </a:pPr>
            <a:r>
              <a:rPr sz="1400" spc="-5" dirty="0">
                <a:solidFill>
                  <a:srgbClr val="242424"/>
                </a:solidFill>
                <a:cs typeface="Arial"/>
              </a:rPr>
              <a:t>Le </a:t>
            </a:r>
            <a:r>
              <a:rPr sz="1400" b="1" spc="-10" dirty="0">
                <a:solidFill>
                  <a:srgbClr val="242424"/>
                </a:solidFill>
                <a:cs typeface="Arial"/>
              </a:rPr>
              <a:t>ENTRATE CORRRENTI </a:t>
            </a:r>
            <a:r>
              <a:rPr sz="1400" dirty="0">
                <a:solidFill>
                  <a:srgbClr val="242424"/>
                </a:solidFill>
                <a:cs typeface="Arial"/>
              </a:rPr>
              <a:t>( TITOLO I + TITOLO II + TITOLO III) concorrono a formare </a:t>
            </a:r>
            <a:r>
              <a:rPr sz="1400" spc="-5" dirty="0">
                <a:solidFill>
                  <a:srgbClr val="242424"/>
                </a:solidFill>
                <a:cs typeface="Arial"/>
              </a:rPr>
              <a:t>le </a:t>
            </a:r>
            <a:r>
              <a:rPr sz="1400" dirty="0">
                <a:solidFill>
                  <a:srgbClr val="242424"/>
                </a:solidFill>
                <a:cs typeface="Arial"/>
              </a:rPr>
              <a:t>risorse che </a:t>
            </a:r>
            <a:r>
              <a:rPr sz="1400" spc="-5" dirty="0">
                <a:solidFill>
                  <a:srgbClr val="242424"/>
                </a:solidFill>
                <a:cs typeface="Arial"/>
              </a:rPr>
              <a:t>l’Ente</a:t>
            </a:r>
            <a:r>
              <a:rPr lang="it-IT" sz="1400" spc="-5" dirty="0">
                <a:solidFill>
                  <a:srgbClr val="242424"/>
                </a:solidFill>
                <a:cs typeface="Arial"/>
              </a:rPr>
              <a:t> </a:t>
            </a:r>
            <a:r>
              <a:rPr sz="1400" spc="-5" dirty="0">
                <a:solidFill>
                  <a:srgbClr val="242424"/>
                </a:solidFill>
                <a:cs typeface="Arial"/>
              </a:rPr>
              <a:t>impiega</a:t>
            </a:r>
            <a:r>
              <a:rPr lang="it-IT" sz="1400" spc="-5" dirty="0">
                <a:solidFill>
                  <a:srgbClr val="242424"/>
                </a:solidFill>
                <a:cs typeface="Arial"/>
              </a:rPr>
              <a:t> per</a:t>
            </a:r>
            <a:r>
              <a:rPr sz="1400" spc="-5" dirty="0">
                <a:solidFill>
                  <a:srgbClr val="242424"/>
                </a:solidFill>
                <a:cs typeface="Arial"/>
              </a:rPr>
              <a:t> </a:t>
            </a:r>
            <a:r>
              <a:rPr sz="1400" spc="-10" dirty="0">
                <a:solidFill>
                  <a:srgbClr val="242424"/>
                </a:solidFill>
                <a:cs typeface="Arial"/>
              </a:rPr>
              <a:t>la  </a:t>
            </a:r>
            <a:r>
              <a:rPr sz="1400" dirty="0">
                <a:solidFill>
                  <a:srgbClr val="242424"/>
                </a:solidFill>
                <a:cs typeface="Arial"/>
              </a:rPr>
              <a:t>copertura </a:t>
            </a:r>
            <a:r>
              <a:rPr sz="1400" spc="-5" dirty="0">
                <a:solidFill>
                  <a:srgbClr val="242424"/>
                </a:solidFill>
                <a:cs typeface="Arial"/>
              </a:rPr>
              <a:t>delle </a:t>
            </a:r>
            <a:r>
              <a:rPr sz="1400" dirty="0">
                <a:solidFill>
                  <a:srgbClr val="242424"/>
                </a:solidFill>
                <a:cs typeface="Arial"/>
              </a:rPr>
              <a:t>spese correnti </a:t>
            </a:r>
            <a:r>
              <a:rPr sz="1400" spc="-5" dirty="0">
                <a:solidFill>
                  <a:srgbClr val="242424"/>
                </a:solidFill>
                <a:cs typeface="Arial"/>
              </a:rPr>
              <a:t>cioè per coprire il </a:t>
            </a:r>
            <a:r>
              <a:rPr sz="1400" dirty="0">
                <a:solidFill>
                  <a:srgbClr val="242424"/>
                </a:solidFill>
                <a:cs typeface="Arial"/>
              </a:rPr>
              <a:t>costo </a:t>
            </a:r>
            <a:r>
              <a:rPr sz="1400" spc="-5" dirty="0">
                <a:solidFill>
                  <a:srgbClr val="242424"/>
                </a:solidFill>
                <a:cs typeface="Arial"/>
              </a:rPr>
              <a:t>dei servizi pubblici </a:t>
            </a:r>
            <a:r>
              <a:rPr sz="1400" dirty="0">
                <a:solidFill>
                  <a:srgbClr val="242424"/>
                </a:solidFill>
                <a:cs typeface="Arial"/>
              </a:rPr>
              <a:t>e </a:t>
            </a:r>
            <a:r>
              <a:rPr sz="1400" spc="-5" dirty="0">
                <a:solidFill>
                  <a:srgbClr val="242424"/>
                </a:solidFill>
                <a:cs typeface="Arial"/>
              </a:rPr>
              <a:t>finanziare le </a:t>
            </a:r>
            <a:r>
              <a:rPr sz="1400" dirty="0">
                <a:solidFill>
                  <a:srgbClr val="242424"/>
                </a:solidFill>
                <a:cs typeface="Arial"/>
              </a:rPr>
              <a:t>spese </a:t>
            </a:r>
            <a:r>
              <a:rPr sz="1400" spc="-5" dirty="0">
                <a:solidFill>
                  <a:srgbClr val="242424"/>
                </a:solidFill>
                <a:cs typeface="Arial"/>
              </a:rPr>
              <a:t>di </a:t>
            </a:r>
            <a:r>
              <a:rPr sz="1400" dirty="0">
                <a:solidFill>
                  <a:srgbClr val="242424"/>
                </a:solidFill>
                <a:cs typeface="Arial"/>
              </a:rPr>
              <a:t>funzionamento.</a:t>
            </a:r>
            <a:endParaRPr sz="1400" dirty="0">
              <a:cs typeface="Arial"/>
            </a:endParaRPr>
          </a:p>
          <a:p>
            <a:pPr marL="12700" marR="5080" algn="just">
              <a:lnSpc>
                <a:spcPct val="100000"/>
              </a:lnSpc>
            </a:pPr>
            <a:r>
              <a:rPr sz="1400" spc="-5" dirty="0">
                <a:solidFill>
                  <a:srgbClr val="242424"/>
                </a:solidFill>
                <a:cs typeface="Arial"/>
              </a:rPr>
              <a:t>Le entrare correnti sono classificate, </a:t>
            </a:r>
            <a:r>
              <a:rPr sz="1400" dirty="0">
                <a:solidFill>
                  <a:srgbClr val="242424"/>
                </a:solidFill>
                <a:cs typeface="Arial"/>
              </a:rPr>
              <a:t>a </a:t>
            </a:r>
            <a:r>
              <a:rPr sz="1400" spc="-5" dirty="0">
                <a:solidFill>
                  <a:srgbClr val="242424"/>
                </a:solidFill>
                <a:cs typeface="Arial"/>
              </a:rPr>
              <a:t>seconda della natura, in </a:t>
            </a:r>
            <a:r>
              <a:rPr sz="1400" b="1" spc="-5" dirty="0">
                <a:solidFill>
                  <a:srgbClr val="242424"/>
                </a:solidFill>
                <a:cs typeface="Arial"/>
              </a:rPr>
              <a:t>entrate correnti </a:t>
            </a:r>
            <a:r>
              <a:rPr sz="1400" b="1" spc="-10" dirty="0">
                <a:solidFill>
                  <a:srgbClr val="242424"/>
                </a:solidFill>
                <a:cs typeface="Arial"/>
              </a:rPr>
              <a:t>di </a:t>
            </a:r>
            <a:r>
              <a:rPr sz="1400" b="1" spc="-5" dirty="0">
                <a:solidFill>
                  <a:srgbClr val="242424"/>
                </a:solidFill>
                <a:cs typeface="Arial"/>
              </a:rPr>
              <a:t>natura tributaria, contributiva </a:t>
            </a:r>
            <a:r>
              <a:rPr sz="1400" b="1" dirty="0">
                <a:solidFill>
                  <a:srgbClr val="242424"/>
                </a:solidFill>
                <a:cs typeface="Arial"/>
              </a:rPr>
              <a:t>e  </a:t>
            </a:r>
            <a:r>
              <a:rPr sz="1400" b="1" spc="-5" dirty="0">
                <a:solidFill>
                  <a:srgbClr val="242424"/>
                </a:solidFill>
                <a:cs typeface="Arial"/>
              </a:rPr>
              <a:t>perequativa</a:t>
            </a:r>
            <a:r>
              <a:rPr sz="1400" spc="-5" dirty="0">
                <a:solidFill>
                  <a:srgbClr val="242424"/>
                </a:solidFill>
                <a:cs typeface="Arial"/>
              </a:rPr>
              <a:t>, </a:t>
            </a:r>
            <a:r>
              <a:rPr sz="1400" dirty="0">
                <a:solidFill>
                  <a:srgbClr val="242424"/>
                </a:solidFill>
                <a:cs typeface="Arial"/>
              </a:rPr>
              <a:t>( </a:t>
            </a:r>
            <a:r>
              <a:rPr sz="1400" spc="-5" dirty="0">
                <a:solidFill>
                  <a:srgbClr val="242424"/>
                </a:solidFill>
                <a:cs typeface="Arial"/>
              </a:rPr>
              <a:t>Titolo </a:t>
            </a:r>
            <a:r>
              <a:rPr sz="1400" dirty="0">
                <a:solidFill>
                  <a:srgbClr val="242424"/>
                </a:solidFill>
                <a:cs typeface="Arial"/>
              </a:rPr>
              <a:t>I) </a:t>
            </a:r>
            <a:r>
              <a:rPr sz="1400" b="1" spc="-5" dirty="0">
                <a:solidFill>
                  <a:srgbClr val="242424"/>
                </a:solidFill>
                <a:cs typeface="Arial"/>
              </a:rPr>
              <a:t>trasferimenti correnti </a:t>
            </a:r>
            <a:r>
              <a:rPr sz="1400" spc="-5" dirty="0">
                <a:solidFill>
                  <a:srgbClr val="242424"/>
                </a:solidFill>
                <a:cs typeface="Arial"/>
              </a:rPr>
              <a:t>(Titolo II </a:t>
            </a:r>
            <a:r>
              <a:rPr sz="1400" dirty="0">
                <a:solidFill>
                  <a:srgbClr val="242424"/>
                </a:solidFill>
                <a:cs typeface="Arial"/>
              </a:rPr>
              <a:t>- </a:t>
            </a:r>
            <a:r>
              <a:rPr sz="1400" spc="-5" dirty="0">
                <a:solidFill>
                  <a:srgbClr val="242424"/>
                </a:solidFill>
                <a:cs typeface="Arial"/>
              </a:rPr>
              <a:t>ad </a:t>
            </a:r>
            <a:r>
              <a:rPr sz="1400" spc="-10" dirty="0">
                <a:solidFill>
                  <a:srgbClr val="242424"/>
                </a:solidFill>
                <a:cs typeface="Arial"/>
              </a:rPr>
              <a:t>es. </a:t>
            </a:r>
            <a:r>
              <a:rPr sz="1400" spc="-5" dirty="0">
                <a:solidFill>
                  <a:srgbClr val="242424"/>
                </a:solidFill>
                <a:cs typeface="Arial"/>
              </a:rPr>
              <a:t>da amministrazioni pubbliche, da imprese, da Unione Europea  </a:t>
            </a:r>
            <a:r>
              <a:rPr sz="1400" dirty="0">
                <a:solidFill>
                  <a:srgbClr val="242424"/>
                </a:solidFill>
                <a:cs typeface="Arial"/>
              </a:rPr>
              <a:t>ecc…) </a:t>
            </a:r>
            <a:r>
              <a:rPr sz="1400" spc="-5" dirty="0">
                <a:solidFill>
                  <a:srgbClr val="242424"/>
                </a:solidFill>
                <a:cs typeface="Arial"/>
              </a:rPr>
              <a:t>ed </a:t>
            </a:r>
            <a:r>
              <a:rPr sz="1400" b="1" spc="-5" dirty="0">
                <a:solidFill>
                  <a:srgbClr val="242424"/>
                </a:solidFill>
                <a:cs typeface="Arial"/>
              </a:rPr>
              <a:t>entrate extratributarie </a:t>
            </a:r>
            <a:r>
              <a:rPr sz="1400" spc="-5" dirty="0">
                <a:solidFill>
                  <a:srgbClr val="242424"/>
                </a:solidFill>
                <a:cs typeface="Arial"/>
              </a:rPr>
              <a:t>(Titolo </a:t>
            </a:r>
            <a:r>
              <a:rPr sz="1400" spc="-10" dirty="0">
                <a:solidFill>
                  <a:srgbClr val="242424"/>
                </a:solidFill>
                <a:cs typeface="Arial"/>
              </a:rPr>
              <a:t>III </a:t>
            </a:r>
            <a:r>
              <a:rPr sz="1400" dirty="0">
                <a:solidFill>
                  <a:srgbClr val="242424"/>
                </a:solidFill>
                <a:cs typeface="Arial"/>
              </a:rPr>
              <a:t>- </a:t>
            </a:r>
            <a:r>
              <a:rPr sz="1400" spc="-10" dirty="0">
                <a:solidFill>
                  <a:srgbClr val="242424"/>
                </a:solidFill>
                <a:cs typeface="Arial"/>
              </a:rPr>
              <a:t>es. </a:t>
            </a:r>
            <a:r>
              <a:rPr sz="1400" spc="-5" dirty="0">
                <a:solidFill>
                  <a:srgbClr val="242424"/>
                </a:solidFill>
                <a:cs typeface="Arial"/>
              </a:rPr>
              <a:t>entrate da vendita di beni </a:t>
            </a:r>
            <a:r>
              <a:rPr sz="1400" dirty="0">
                <a:solidFill>
                  <a:srgbClr val="242424"/>
                </a:solidFill>
                <a:cs typeface="Arial"/>
              </a:rPr>
              <a:t>e </a:t>
            </a:r>
            <a:r>
              <a:rPr sz="1400" spc="-5" dirty="0">
                <a:solidFill>
                  <a:srgbClr val="242424"/>
                </a:solidFill>
                <a:cs typeface="Arial"/>
              </a:rPr>
              <a:t>servizi, proventi derivanti dall’attività di controllo </a:t>
            </a:r>
            <a:r>
              <a:rPr sz="1400" dirty="0">
                <a:solidFill>
                  <a:srgbClr val="242424"/>
                </a:solidFill>
                <a:cs typeface="Arial"/>
              </a:rPr>
              <a:t>e  </a:t>
            </a:r>
            <a:r>
              <a:rPr sz="1400" spc="-5" dirty="0">
                <a:solidFill>
                  <a:srgbClr val="242424"/>
                </a:solidFill>
                <a:cs typeface="Arial"/>
              </a:rPr>
              <a:t>repressione delle irregolarità</a:t>
            </a:r>
            <a:r>
              <a:rPr sz="1400" spc="-25" dirty="0">
                <a:solidFill>
                  <a:srgbClr val="242424"/>
                </a:solidFill>
                <a:cs typeface="Arial"/>
              </a:rPr>
              <a:t> </a:t>
            </a:r>
            <a:r>
              <a:rPr sz="1400" dirty="0">
                <a:solidFill>
                  <a:srgbClr val="242424"/>
                </a:solidFill>
                <a:cs typeface="Arial"/>
              </a:rPr>
              <a:t>ecc..)</a:t>
            </a:r>
            <a:endParaRPr sz="1400" dirty="0">
              <a:cs typeface="Arial"/>
            </a:endParaRPr>
          </a:p>
        </p:txBody>
      </p:sp>
      <p:sp>
        <p:nvSpPr>
          <p:cNvPr id="8" name="object 8"/>
          <p:cNvSpPr/>
          <p:nvPr/>
        </p:nvSpPr>
        <p:spPr>
          <a:xfrm>
            <a:off x="4850169" y="2739131"/>
            <a:ext cx="34290" cy="0"/>
          </a:xfrm>
          <a:custGeom>
            <a:avLst/>
            <a:gdLst/>
            <a:ahLst/>
            <a:cxnLst/>
            <a:rect l="l" t="t" r="r" b="b"/>
            <a:pathLst>
              <a:path w="34289">
                <a:moveTo>
                  <a:pt x="0" y="0"/>
                </a:moveTo>
                <a:lnTo>
                  <a:pt x="34119" y="0"/>
                </a:lnTo>
              </a:path>
            </a:pathLst>
          </a:custGeom>
          <a:ln w="9458">
            <a:solidFill>
              <a:srgbClr val="008000"/>
            </a:solidFill>
          </a:ln>
        </p:spPr>
        <p:txBody>
          <a:bodyPr wrap="square" lIns="0" tIns="0" rIns="0" bIns="0" rtlCol="0"/>
          <a:lstStyle/>
          <a:p>
            <a:endParaRPr dirty="0"/>
          </a:p>
        </p:txBody>
      </p:sp>
      <p:sp>
        <p:nvSpPr>
          <p:cNvPr id="9" name="object 9"/>
          <p:cNvSpPr/>
          <p:nvPr/>
        </p:nvSpPr>
        <p:spPr>
          <a:xfrm>
            <a:off x="6593663" y="2739131"/>
            <a:ext cx="34925" cy="0"/>
          </a:xfrm>
          <a:custGeom>
            <a:avLst/>
            <a:gdLst/>
            <a:ahLst/>
            <a:cxnLst/>
            <a:rect l="l" t="t" r="r" b="b"/>
            <a:pathLst>
              <a:path w="34925">
                <a:moveTo>
                  <a:pt x="0" y="0"/>
                </a:moveTo>
                <a:lnTo>
                  <a:pt x="34574" y="0"/>
                </a:lnTo>
              </a:path>
            </a:pathLst>
          </a:custGeom>
          <a:ln w="9458">
            <a:solidFill>
              <a:srgbClr val="008000"/>
            </a:solidFill>
          </a:ln>
        </p:spPr>
        <p:txBody>
          <a:bodyPr wrap="square" lIns="0" tIns="0" rIns="0" bIns="0" rtlCol="0"/>
          <a:lstStyle/>
          <a:p>
            <a:endParaRPr dirty="0"/>
          </a:p>
        </p:txBody>
      </p:sp>
      <p:graphicFrame>
        <p:nvGraphicFramePr>
          <p:cNvPr id="21" name="Grafico 20">
            <a:extLst>
              <a:ext uri="{FF2B5EF4-FFF2-40B4-BE49-F238E27FC236}">
                <a16:creationId xmlns:a16="http://schemas.microsoft.com/office/drawing/2014/main" id="{84CC2F00-639D-4E2C-88BF-1F9AECA07000}"/>
              </a:ext>
            </a:extLst>
          </p:cNvPr>
          <p:cNvGraphicFramePr>
            <a:graphicFrameLocks/>
          </p:cNvGraphicFramePr>
          <p:nvPr>
            <p:extLst>
              <p:ext uri="{D42A27DB-BD31-4B8C-83A1-F6EECF244321}">
                <p14:modId xmlns:p14="http://schemas.microsoft.com/office/powerpoint/2010/main" val="259735829"/>
              </p:ext>
            </p:extLst>
          </p:nvPr>
        </p:nvGraphicFramePr>
        <p:xfrm>
          <a:off x="525843" y="3164898"/>
          <a:ext cx="5036757" cy="3276600"/>
        </p:xfrm>
        <a:graphic>
          <a:graphicData uri="http://schemas.openxmlformats.org/drawingml/2006/chart">
            <c:chart xmlns:c="http://schemas.openxmlformats.org/drawingml/2006/chart" xmlns:r="http://schemas.openxmlformats.org/officeDocument/2006/relationships" r:id="rId3"/>
          </a:graphicData>
        </a:graphic>
      </p:graphicFrame>
      <p:sp>
        <p:nvSpPr>
          <p:cNvPr id="10" name="Segnaposto piè di pagina 9">
            <a:extLst>
              <a:ext uri="{FF2B5EF4-FFF2-40B4-BE49-F238E27FC236}">
                <a16:creationId xmlns:a16="http://schemas.microsoft.com/office/drawing/2014/main" id="{1EA51AE9-67E6-443B-B610-7CD5268F8044}"/>
              </a:ext>
            </a:extLst>
          </p:cNvPr>
          <p:cNvSpPr>
            <a:spLocks noGrp="1"/>
          </p:cNvSpPr>
          <p:nvPr>
            <p:ph type="ftr" sz="quarter" idx="11"/>
          </p:nvPr>
        </p:nvSpPr>
        <p:spPr/>
        <p:txBody>
          <a:bodyPr/>
          <a:lstStyle/>
          <a:p>
            <a:r>
              <a:rPr lang="it-IT" b="1" dirty="0">
                <a:solidFill>
                  <a:srgbClr val="002060"/>
                </a:solidFill>
              </a:rPr>
              <a:t>Rendiconto semplificato per il Cittadino Esercizio 2020</a:t>
            </a:r>
          </a:p>
        </p:txBody>
      </p:sp>
      <p:sp>
        <p:nvSpPr>
          <p:cNvPr id="12" name="Rettangolo 11">
            <a:extLst>
              <a:ext uri="{FF2B5EF4-FFF2-40B4-BE49-F238E27FC236}">
                <a16:creationId xmlns:a16="http://schemas.microsoft.com/office/drawing/2014/main" id="{D464CF6D-D247-4D3E-9E09-702C0E492614}"/>
              </a:ext>
            </a:extLst>
          </p:cNvPr>
          <p:cNvSpPr/>
          <p:nvPr/>
        </p:nvSpPr>
        <p:spPr>
          <a:xfrm>
            <a:off x="1066800" y="564145"/>
            <a:ext cx="6934200" cy="369332"/>
          </a:xfrm>
          <a:prstGeom prst="rect">
            <a:avLst/>
          </a:prstGeom>
        </p:spPr>
        <p:txBody>
          <a:bodyPr wrap="square">
            <a:spAutoFit/>
          </a:bodyPr>
          <a:lstStyle/>
          <a:p>
            <a:pPr marL="12700" algn="ctr">
              <a:lnSpc>
                <a:spcPct val="100000"/>
              </a:lnSpc>
              <a:spcBef>
                <a:spcPts val="95"/>
              </a:spcBef>
            </a:pPr>
            <a:r>
              <a:rPr lang="it-IT" b="1" spc="-10" dirty="0">
                <a:solidFill>
                  <a:srgbClr val="002060"/>
                </a:solidFill>
                <a:cs typeface="Calibri"/>
              </a:rPr>
              <a:t>ENTRATE CORRENTI</a:t>
            </a:r>
            <a:endParaRPr lang="it-IT" dirty="0">
              <a:solidFill>
                <a:srgbClr val="002060"/>
              </a:solidFill>
              <a:cs typeface="Calibri"/>
            </a:endParaRPr>
          </a:p>
        </p:txBody>
      </p:sp>
      <p:sp>
        <p:nvSpPr>
          <p:cNvPr id="2" name="Rettangolo 1">
            <a:extLst>
              <a:ext uri="{FF2B5EF4-FFF2-40B4-BE49-F238E27FC236}">
                <a16:creationId xmlns:a16="http://schemas.microsoft.com/office/drawing/2014/main" id="{476691BB-DD7D-4276-80C5-96D1C175969C}"/>
              </a:ext>
            </a:extLst>
          </p:cNvPr>
          <p:cNvSpPr/>
          <p:nvPr/>
        </p:nvSpPr>
        <p:spPr>
          <a:xfrm>
            <a:off x="6248400" y="3028891"/>
            <a:ext cx="2743200" cy="1938992"/>
          </a:xfrm>
          <a:prstGeom prst="rect">
            <a:avLst/>
          </a:prstGeom>
        </p:spPr>
        <p:txBody>
          <a:bodyPr wrap="square">
            <a:spAutoFit/>
          </a:bodyPr>
          <a:lstStyle/>
          <a:p>
            <a:r>
              <a:rPr lang="it-IT" sz="1200" b="1" dirty="0">
                <a:solidFill>
                  <a:srgbClr val="002060"/>
                </a:solidFill>
                <a:latin typeface="Arial" panose="020B0604020202020204" pitchFamily="34" charset="0"/>
              </a:rPr>
              <a:t>ENTRATE CORRENTI	2020</a:t>
            </a:r>
            <a:r>
              <a:rPr lang="it-IT" sz="1200" b="1" dirty="0">
                <a:solidFill>
                  <a:srgbClr val="000000"/>
                </a:solidFill>
                <a:latin typeface="Arial" panose="020B0604020202020204" pitchFamily="34" charset="0"/>
              </a:rPr>
              <a:t>	</a:t>
            </a:r>
          </a:p>
          <a:p>
            <a:endParaRPr lang="it-IT" sz="1200" dirty="0">
              <a:solidFill>
                <a:srgbClr val="000000"/>
              </a:solidFill>
              <a:latin typeface="Arial" panose="020B0604020202020204" pitchFamily="34" charset="0"/>
            </a:endParaRPr>
          </a:p>
          <a:p>
            <a:r>
              <a:rPr lang="it-IT" sz="1200" dirty="0">
                <a:solidFill>
                  <a:srgbClr val="000000"/>
                </a:solidFill>
                <a:latin typeface="Arial" panose="020B0604020202020204" pitchFamily="34" charset="0"/>
              </a:rPr>
              <a:t>Entrate titolo I	41.846.422,55	</a:t>
            </a:r>
          </a:p>
          <a:p>
            <a:r>
              <a:rPr lang="it-IT" sz="1200" dirty="0">
                <a:solidFill>
                  <a:srgbClr val="000000"/>
                </a:solidFill>
                <a:latin typeface="Arial" panose="020B0604020202020204" pitchFamily="34" charset="0"/>
              </a:rPr>
              <a:t>Entrate titolo II	 11.656.074,13	</a:t>
            </a:r>
          </a:p>
          <a:p>
            <a:r>
              <a:rPr lang="it-IT" sz="1200" dirty="0">
                <a:solidFill>
                  <a:srgbClr val="000000"/>
                </a:solidFill>
                <a:latin typeface="Arial" panose="020B0604020202020204" pitchFamily="34" charset="0"/>
              </a:rPr>
              <a:t>Entrate titolo III	13.446.366,04	</a:t>
            </a:r>
          </a:p>
          <a:p>
            <a:r>
              <a:rPr lang="it-IT" sz="1200" b="1" dirty="0">
                <a:solidFill>
                  <a:srgbClr val="002060"/>
                </a:solidFill>
                <a:latin typeface="Arial" panose="020B0604020202020204" pitchFamily="34" charset="0"/>
              </a:rPr>
              <a:t>Totale titoli   	66.948.862,72</a:t>
            </a:r>
            <a:r>
              <a:rPr lang="it-IT" sz="1200" b="1" dirty="0">
                <a:solidFill>
                  <a:srgbClr val="000000"/>
                </a:solidFill>
                <a:latin typeface="Arial" panose="020B0604020202020204" pitchFamily="34" charset="0"/>
              </a:rPr>
              <a:t>			</a:t>
            </a:r>
            <a:r>
              <a:rPr lang="it-IT" sz="900" b="1" dirty="0">
                <a:solidFill>
                  <a:srgbClr val="000000"/>
                </a:solidFill>
                <a:latin typeface="Arial" panose="020B0604020202020204" pitchFamily="34"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object 11"/>
          <p:cNvSpPr txBox="1">
            <a:spLocks noGrp="1"/>
          </p:cNvSpPr>
          <p:nvPr>
            <p:ph type="title"/>
          </p:nvPr>
        </p:nvSpPr>
        <p:spPr>
          <a:xfrm>
            <a:off x="2790063" y="438503"/>
            <a:ext cx="3640074" cy="259045"/>
          </a:xfrm>
          <a:prstGeom prst="rect">
            <a:avLst/>
          </a:prstGeom>
        </p:spPr>
        <p:txBody>
          <a:bodyPr vert="horz" wrap="square" lIns="0" tIns="12700" rIns="0" bIns="0" rtlCol="0">
            <a:spAutoFit/>
          </a:bodyPr>
          <a:lstStyle/>
          <a:p>
            <a:pPr algn="ctr">
              <a:lnSpc>
                <a:spcPct val="100000"/>
              </a:lnSpc>
              <a:spcBef>
                <a:spcPts val="100"/>
              </a:spcBef>
            </a:pPr>
            <a:r>
              <a:rPr sz="1600" b="1" spc="-25" dirty="0">
                <a:solidFill>
                  <a:srgbClr val="002060"/>
                </a:solidFill>
                <a:latin typeface="+mn-lt"/>
              </a:rPr>
              <a:t>ENTRATE </a:t>
            </a:r>
            <a:r>
              <a:rPr sz="1600" b="1" dirty="0">
                <a:solidFill>
                  <a:srgbClr val="002060"/>
                </a:solidFill>
                <a:latin typeface="+mn-lt"/>
              </a:rPr>
              <a:t>IN </a:t>
            </a:r>
            <a:r>
              <a:rPr sz="1600" b="1" spc="-20" dirty="0">
                <a:solidFill>
                  <a:srgbClr val="002060"/>
                </a:solidFill>
                <a:latin typeface="+mn-lt"/>
              </a:rPr>
              <a:t>CONTO</a:t>
            </a:r>
            <a:r>
              <a:rPr sz="1600" b="1" spc="-10" dirty="0">
                <a:solidFill>
                  <a:srgbClr val="002060"/>
                </a:solidFill>
                <a:latin typeface="+mn-lt"/>
              </a:rPr>
              <a:t> </a:t>
            </a:r>
            <a:r>
              <a:rPr sz="1600" b="1" spc="-15" dirty="0">
                <a:solidFill>
                  <a:srgbClr val="002060"/>
                </a:solidFill>
                <a:latin typeface="+mn-lt"/>
              </a:rPr>
              <a:t>TITOLI </a:t>
            </a:r>
            <a:r>
              <a:rPr sz="1600" b="1" dirty="0">
                <a:solidFill>
                  <a:srgbClr val="002060"/>
                </a:solidFill>
                <a:latin typeface="+mn-lt"/>
              </a:rPr>
              <a:t>IV – </a:t>
            </a:r>
            <a:r>
              <a:rPr lang="it-IT" sz="1600" b="1" dirty="0">
                <a:solidFill>
                  <a:srgbClr val="002060"/>
                </a:solidFill>
                <a:latin typeface="+mn-lt"/>
              </a:rPr>
              <a:t>V-VI</a:t>
            </a:r>
            <a:endParaRPr sz="1600" b="1" dirty="0">
              <a:solidFill>
                <a:srgbClr val="002060"/>
              </a:solidFill>
              <a:latin typeface="+mn-lt"/>
            </a:endParaRPr>
          </a:p>
        </p:txBody>
      </p:sp>
      <p:sp>
        <p:nvSpPr>
          <p:cNvPr id="12" name="object 12"/>
          <p:cNvSpPr txBox="1"/>
          <p:nvPr/>
        </p:nvSpPr>
        <p:spPr>
          <a:xfrm>
            <a:off x="612140" y="789177"/>
            <a:ext cx="7995920" cy="874598"/>
          </a:xfrm>
          <a:prstGeom prst="rect">
            <a:avLst/>
          </a:prstGeom>
        </p:spPr>
        <p:txBody>
          <a:bodyPr vert="horz" wrap="square" lIns="0" tIns="12700" rIns="0" bIns="0" rtlCol="0">
            <a:spAutoFit/>
          </a:bodyPr>
          <a:lstStyle/>
          <a:p>
            <a:pPr marL="12700" marR="5080" algn="just">
              <a:lnSpc>
                <a:spcPct val="100000"/>
              </a:lnSpc>
              <a:spcBef>
                <a:spcPts val="100"/>
              </a:spcBef>
            </a:pPr>
            <a:r>
              <a:rPr sz="1400" spc="-5" dirty="0">
                <a:latin typeface="Calibri"/>
                <a:cs typeface="Calibri"/>
              </a:rPr>
              <a:t>Le </a:t>
            </a:r>
            <a:r>
              <a:rPr sz="1400" spc="-15" dirty="0">
                <a:latin typeface="Calibri"/>
                <a:cs typeface="Calibri"/>
              </a:rPr>
              <a:t>entrate </a:t>
            </a:r>
            <a:r>
              <a:rPr sz="1400" spc="-10" dirty="0">
                <a:latin typeface="Calibri"/>
                <a:cs typeface="Calibri"/>
              </a:rPr>
              <a:t>in </a:t>
            </a:r>
            <a:r>
              <a:rPr sz="1400" spc="-10" dirty="0" err="1">
                <a:latin typeface="Calibri"/>
                <a:cs typeface="Calibri"/>
              </a:rPr>
              <a:t>conto</a:t>
            </a:r>
            <a:r>
              <a:rPr sz="1400" spc="-10" dirty="0">
                <a:latin typeface="Calibri"/>
                <a:cs typeface="Calibri"/>
              </a:rPr>
              <a:t> capitale </a:t>
            </a:r>
            <a:r>
              <a:rPr sz="1400" spc="-5" dirty="0">
                <a:latin typeface="Calibri"/>
                <a:cs typeface="Calibri"/>
              </a:rPr>
              <a:t>finanziano </a:t>
            </a:r>
            <a:r>
              <a:rPr sz="1400" dirty="0">
                <a:latin typeface="Calibri"/>
                <a:cs typeface="Calibri"/>
              </a:rPr>
              <a:t>la </a:t>
            </a:r>
            <a:r>
              <a:rPr sz="1400" spc="-5" dirty="0">
                <a:latin typeface="Calibri"/>
                <a:cs typeface="Calibri"/>
              </a:rPr>
              <a:t>spesa </a:t>
            </a:r>
            <a:r>
              <a:rPr sz="1400" dirty="0">
                <a:latin typeface="Calibri"/>
                <a:cs typeface="Calibri"/>
              </a:rPr>
              <a:t>per </a:t>
            </a:r>
            <a:r>
              <a:rPr sz="1400" spc="-10" dirty="0">
                <a:latin typeface="Calibri"/>
                <a:cs typeface="Calibri"/>
              </a:rPr>
              <a:t>investimenti </a:t>
            </a:r>
            <a:r>
              <a:rPr sz="1400" spc="-5" dirty="0">
                <a:latin typeface="Calibri"/>
                <a:cs typeface="Calibri"/>
              </a:rPr>
              <a:t>che </a:t>
            </a:r>
            <a:r>
              <a:rPr sz="1400" spc="-10" dirty="0">
                <a:latin typeface="Calibri"/>
                <a:cs typeface="Calibri"/>
              </a:rPr>
              <a:t>aumentano </a:t>
            </a:r>
            <a:r>
              <a:rPr sz="1400" dirty="0">
                <a:latin typeface="Calibri"/>
                <a:cs typeface="Calibri"/>
              </a:rPr>
              <a:t>il </a:t>
            </a:r>
            <a:r>
              <a:rPr sz="1400" spc="-10" dirty="0">
                <a:latin typeface="Calibri"/>
                <a:cs typeface="Calibri"/>
              </a:rPr>
              <a:t>valore </a:t>
            </a:r>
            <a:r>
              <a:rPr sz="1400" spc="-5" dirty="0">
                <a:latin typeface="Calibri"/>
                <a:cs typeface="Calibri"/>
              </a:rPr>
              <a:t>dello </a:t>
            </a:r>
            <a:r>
              <a:rPr sz="1400" spc="-10" dirty="0">
                <a:latin typeface="Calibri"/>
                <a:cs typeface="Calibri"/>
              </a:rPr>
              <a:t>stato </a:t>
            </a:r>
            <a:r>
              <a:rPr sz="1400" spc="-5" dirty="0">
                <a:latin typeface="Calibri"/>
                <a:cs typeface="Calibri"/>
              </a:rPr>
              <a:t>patrimoniale </a:t>
            </a:r>
            <a:r>
              <a:rPr sz="1400" spc="-5" dirty="0" err="1">
                <a:latin typeface="Calibri"/>
                <a:cs typeface="Calibri"/>
              </a:rPr>
              <a:t>dell’Ente</a:t>
            </a:r>
            <a:r>
              <a:rPr sz="1400" spc="-5" dirty="0">
                <a:latin typeface="Calibri"/>
                <a:cs typeface="Calibri"/>
              </a:rPr>
              <a:t>,  includendo </a:t>
            </a:r>
            <a:r>
              <a:rPr sz="1400" dirty="0">
                <a:latin typeface="Calibri"/>
                <a:cs typeface="Calibri"/>
              </a:rPr>
              <a:t>i </a:t>
            </a:r>
            <a:r>
              <a:rPr sz="1400" spc="-10" dirty="0">
                <a:latin typeface="Calibri"/>
                <a:cs typeface="Calibri"/>
              </a:rPr>
              <a:t>progetti </a:t>
            </a:r>
            <a:r>
              <a:rPr sz="1400" dirty="0">
                <a:latin typeface="Calibri"/>
                <a:cs typeface="Calibri"/>
              </a:rPr>
              <a:t>di </a:t>
            </a:r>
            <a:r>
              <a:rPr sz="1400" spc="-5" dirty="0">
                <a:latin typeface="Calibri"/>
                <a:cs typeface="Calibri"/>
              </a:rPr>
              <a:t>investimento </a:t>
            </a:r>
            <a:r>
              <a:rPr sz="1400" dirty="0">
                <a:latin typeface="Calibri"/>
                <a:cs typeface="Calibri"/>
              </a:rPr>
              <a:t>per </a:t>
            </a:r>
            <a:r>
              <a:rPr sz="1400" spc="-10" dirty="0">
                <a:latin typeface="Calibri"/>
                <a:cs typeface="Calibri"/>
              </a:rPr>
              <a:t>infrastrutture </a:t>
            </a:r>
            <a:r>
              <a:rPr sz="1400" spc="-5" dirty="0">
                <a:latin typeface="Calibri"/>
                <a:cs typeface="Calibri"/>
              </a:rPr>
              <a:t>che si intende realizzare sul</a:t>
            </a:r>
            <a:r>
              <a:rPr sz="1400" spc="-90" dirty="0">
                <a:latin typeface="Calibri"/>
                <a:cs typeface="Calibri"/>
              </a:rPr>
              <a:t> </a:t>
            </a:r>
            <a:r>
              <a:rPr sz="1400" spc="-5" dirty="0">
                <a:latin typeface="Calibri"/>
                <a:cs typeface="Calibri"/>
              </a:rPr>
              <a:t>territorio.</a:t>
            </a:r>
            <a:endParaRPr sz="1400" dirty="0">
              <a:latin typeface="Calibri"/>
              <a:cs typeface="Calibri"/>
            </a:endParaRPr>
          </a:p>
          <a:p>
            <a:pPr marL="12700" algn="just">
              <a:lnSpc>
                <a:spcPct val="100000"/>
              </a:lnSpc>
            </a:pPr>
            <a:r>
              <a:rPr sz="1400" spc="-5" dirty="0">
                <a:solidFill>
                  <a:srgbClr val="242424"/>
                </a:solidFill>
                <a:latin typeface="Calibri"/>
                <a:cs typeface="Calibri"/>
              </a:rPr>
              <a:t>Le </a:t>
            </a:r>
            <a:r>
              <a:rPr sz="1400" spc="-10" dirty="0">
                <a:solidFill>
                  <a:srgbClr val="242424"/>
                </a:solidFill>
                <a:latin typeface="Calibri"/>
                <a:cs typeface="Calibri"/>
              </a:rPr>
              <a:t>entrate </a:t>
            </a:r>
            <a:r>
              <a:rPr sz="1400" dirty="0">
                <a:solidFill>
                  <a:srgbClr val="242424"/>
                </a:solidFill>
                <a:latin typeface="Calibri"/>
                <a:cs typeface="Calibri"/>
              </a:rPr>
              <a:t>in </a:t>
            </a:r>
            <a:r>
              <a:rPr sz="1400" spc="-10" dirty="0" err="1">
                <a:solidFill>
                  <a:srgbClr val="242424"/>
                </a:solidFill>
                <a:latin typeface="Calibri"/>
                <a:cs typeface="Calibri"/>
              </a:rPr>
              <a:t>conto</a:t>
            </a:r>
            <a:r>
              <a:rPr sz="1400" spc="-10" dirty="0">
                <a:solidFill>
                  <a:srgbClr val="242424"/>
                </a:solidFill>
                <a:latin typeface="Calibri"/>
                <a:cs typeface="Calibri"/>
              </a:rPr>
              <a:t> </a:t>
            </a:r>
            <a:r>
              <a:rPr sz="1400" spc="-5" dirty="0">
                <a:solidFill>
                  <a:srgbClr val="242424"/>
                </a:solidFill>
                <a:latin typeface="Calibri"/>
                <a:cs typeface="Calibri"/>
              </a:rPr>
              <a:t>capitale sono </a:t>
            </a:r>
            <a:r>
              <a:rPr sz="1400" dirty="0">
                <a:solidFill>
                  <a:srgbClr val="242424"/>
                </a:solidFill>
                <a:latin typeface="Calibri"/>
                <a:cs typeface="Calibri"/>
              </a:rPr>
              <a:t>quelle </a:t>
            </a:r>
            <a:r>
              <a:rPr sz="1400" spc="-10" dirty="0">
                <a:solidFill>
                  <a:srgbClr val="242424"/>
                </a:solidFill>
                <a:latin typeface="Calibri"/>
                <a:cs typeface="Calibri"/>
              </a:rPr>
              <a:t>afferenti </a:t>
            </a:r>
            <a:r>
              <a:rPr sz="1400" dirty="0">
                <a:solidFill>
                  <a:srgbClr val="242424"/>
                </a:solidFill>
                <a:latin typeface="Calibri"/>
                <a:cs typeface="Calibri"/>
              </a:rPr>
              <a:t>ai </a:t>
            </a:r>
            <a:r>
              <a:rPr sz="1400" spc="-5" dirty="0">
                <a:solidFill>
                  <a:srgbClr val="242424"/>
                </a:solidFill>
                <a:latin typeface="Calibri"/>
                <a:cs typeface="Calibri"/>
              </a:rPr>
              <a:t>titoli IV </a:t>
            </a:r>
            <a:r>
              <a:rPr sz="1400" dirty="0">
                <a:solidFill>
                  <a:srgbClr val="242424"/>
                </a:solidFill>
                <a:latin typeface="Calibri"/>
                <a:cs typeface="Calibri"/>
              </a:rPr>
              <a:t>- V e VI del</a:t>
            </a:r>
            <a:r>
              <a:rPr sz="1400" spc="-50" dirty="0">
                <a:solidFill>
                  <a:srgbClr val="242424"/>
                </a:solidFill>
                <a:latin typeface="Calibri"/>
                <a:cs typeface="Calibri"/>
              </a:rPr>
              <a:t> </a:t>
            </a:r>
            <a:r>
              <a:rPr sz="1400" spc="-5" dirty="0">
                <a:solidFill>
                  <a:srgbClr val="242424"/>
                </a:solidFill>
                <a:latin typeface="Calibri"/>
                <a:cs typeface="Calibri"/>
              </a:rPr>
              <a:t>bilancio.</a:t>
            </a:r>
            <a:endParaRPr sz="1400" dirty="0">
              <a:latin typeface="Calibri"/>
              <a:cs typeface="Calibri"/>
            </a:endParaRPr>
          </a:p>
        </p:txBody>
      </p:sp>
      <p:sp>
        <p:nvSpPr>
          <p:cNvPr id="19" name="object 19"/>
          <p:cNvSpPr/>
          <p:nvPr/>
        </p:nvSpPr>
        <p:spPr>
          <a:xfrm>
            <a:off x="7360179" y="2862374"/>
            <a:ext cx="23495" cy="0"/>
          </a:xfrm>
          <a:custGeom>
            <a:avLst/>
            <a:gdLst/>
            <a:ahLst/>
            <a:cxnLst/>
            <a:rect l="l" t="t" r="r" b="b"/>
            <a:pathLst>
              <a:path w="23495">
                <a:moveTo>
                  <a:pt x="0" y="0"/>
                </a:moveTo>
                <a:lnTo>
                  <a:pt x="23104" y="0"/>
                </a:lnTo>
              </a:path>
            </a:pathLst>
          </a:custGeom>
          <a:ln w="9495">
            <a:solidFill>
              <a:srgbClr val="008000"/>
            </a:solidFill>
          </a:ln>
        </p:spPr>
        <p:txBody>
          <a:bodyPr wrap="square" lIns="0" tIns="0" rIns="0" bIns="0" rtlCol="0"/>
          <a:lstStyle/>
          <a:p>
            <a:endParaRPr dirty="0"/>
          </a:p>
        </p:txBody>
      </p:sp>
      <p:sp>
        <p:nvSpPr>
          <p:cNvPr id="13" name="Segnaposto piè di pagina 12">
            <a:extLst>
              <a:ext uri="{FF2B5EF4-FFF2-40B4-BE49-F238E27FC236}">
                <a16:creationId xmlns:a16="http://schemas.microsoft.com/office/drawing/2014/main" id="{94828E8D-A6A7-4A32-910D-162EE43F41DF}"/>
              </a:ext>
            </a:extLst>
          </p:cNvPr>
          <p:cNvSpPr>
            <a:spLocks noGrp="1"/>
          </p:cNvSpPr>
          <p:nvPr>
            <p:ph type="ftr" sz="quarter" idx="11"/>
          </p:nvPr>
        </p:nvSpPr>
        <p:spPr/>
        <p:txBody>
          <a:bodyPr/>
          <a:lstStyle/>
          <a:p>
            <a:r>
              <a:rPr lang="it-IT" b="1" dirty="0">
                <a:solidFill>
                  <a:srgbClr val="002060"/>
                </a:solidFill>
              </a:rPr>
              <a:t>Rendiconto semplificato per il Cittadino Esercizio 2020</a:t>
            </a:r>
          </a:p>
        </p:txBody>
      </p:sp>
      <p:graphicFrame>
        <p:nvGraphicFramePr>
          <p:cNvPr id="2" name="Tabella 1">
            <a:extLst>
              <a:ext uri="{FF2B5EF4-FFF2-40B4-BE49-F238E27FC236}">
                <a16:creationId xmlns:a16="http://schemas.microsoft.com/office/drawing/2014/main" id="{9DC4A930-552A-4FAA-9A70-9253E7F7ADEA}"/>
              </a:ext>
            </a:extLst>
          </p:cNvPr>
          <p:cNvGraphicFramePr>
            <a:graphicFrameLocks noGrp="1"/>
          </p:cNvGraphicFramePr>
          <p:nvPr>
            <p:extLst>
              <p:ext uri="{D42A27DB-BD31-4B8C-83A1-F6EECF244321}">
                <p14:modId xmlns:p14="http://schemas.microsoft.com/office/powerpoint/2010/main" val="3515438632"/>
              </p:ext>
            </p:extLst>
          </p:nvPr>
        </p:nvGraphicFramePr>
        <p:xfrm>
          <a:off x="612141" y="1841458"/>
          <a:ext cx="7846059" cy="4697105"/>
        </p:xfrm>
        <a:graphic>
          <a:graphicData uri="http://schemas.openxmlformats.org/drawingml/2006/table">
            <a:tbl>
              <a:tblPr/>
              <a:tblGrid>
                <a:gridCol w="3037709">
                  <a:extLst>
                    <a:ext uri="{9D8B030D-6E8A-4147-A177-3AD203B41FA5}">
                      <a16:colId xmlns:a16="http://schemas.microsoft.com/office/drawing/2014/main" val="2087064663"/>
                    </a:ext>
                  </a:extLst>
                </a:gridCol>
                <a:gridCol w="1591954">
                  <a:extLst>
                    <a:ext uri="{9D8B030D-6E8A-4147-A177-3AD203B41FA5}">
                      <a16:colId xmlns:a16="http://schemas.microsoft.com/office/drawing/2014/main" val="339023143"/>
                    </a:ext>
                  </a:extLst>
                </a:gridCol>
                <a:gridCol w="1608198">
                  <a:extLst>
                    <a:ext uri="{9D8B030D-6E8A-4147-A177-3AD203B41FA5}">
                      <a16:colId xmlns:a16="http://schemas.microsoft.com/office/drawing/2014/main" val="417217178"/>
                    </a:ext>
                  </a:extLst>
                </a:gridCol>
                <a:gridCol w="1608198">
                  <a:extLst>
                    <a:ext uri="{9D8B030D-6E8A-4147-A177-3AD203B41FA5}">
                      <a16:colId xmlns:a16="http://schemas.microsoft.com/office/drawing/2014/main" val="4004531379"/>
                    </a:ext>
                  </a:extLst>
                </a:gridCol>
              </a:tblGrid>
              <a:tr h="168052">
                <a:tc>
                  <a:txBody>
                    <a:bodyPr/>
                    <a:lstStyle/>
                    <a:p>
                      <a:pPr algn="l" rtl="0" fontAlgn="b"/>
                      <a:r>
                        <a:rPr lang="it-IT" sz="1100" b="1" i="0" u="none" strike="noStrike">
                          <a:solidFill>
                            <a:srgbClr val="000000"/>
                          </a:solidFill>
                          <a:effectLst/>
                          <a:latin typeface="Calibri" panose="020F0502020204030204" pitchFamily="34" charset="0"/>
                        </a:rPr>
                        <a:t>TITOLO 4  </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rtl="0" fontAlgn="b"/>
                      <a:r>
                        <a:rPr lang="it-IT" sz="1100" b="1" i="0" u="none" strike="noStrike">
                          <a:solidFill>
                            <a:srgbClr val="000000"/>
                          </a:solidFill>
                          <a:effectLst/>
                          <a:latin typeface="Calibri" panose="020F0502020204030204" pitchFamily="34" charset="0"/>
                        </a:rPr>
                        <a:t>2018</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rtl="0" fontAlgn="b"/>
                      <a:r>
                        <a:rPr lang="it-IT" sz="1100" b="1" i="0" u="none" strike="noStrike">
                          <a:solidFill>
                            <a:srgbClr val="000000"/>
                          </a:solidFill>
                          <a:effectLst/>
                          <a:latin typeface="Calibri" panose="020F0502020204030204" pitchFamily="34" charset="0"/>
                        </a:rPr>
                        <a:t>2019</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rtl="0" fontAlgn="b"/>
                      <a:r>
                        <a:rPr lang="it-IT" sz="1100" b="1" i="0" u="none" strike="noStrike">
                          <a:solidFill>
                            <a:srgbClr val="000000"/>
                          </a:solidFill>
                          <a:effectLst/>
                          <a:latin typeface="Calibri" panose="020F0502020204030204" pitchFamily="34" charset="0"/>
                        </a:rPr>
                        <a:t>2020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2881877783"/>
                  </a:ext>
                </a:extLst>
              </a:tr>
              <a:tr h="168052">
                <a:tc>
                  <a:txBody>
                    <a:bodyPr/>
                    <a:lstStyle/>
                    <a:p>
                      <a:pPr algn="l" rtl="0" fontAlgn="b"/>
                      <a:r>
                        <a:rPr lang="it-IT" sz="1100" b="1" i="0" u="none" strike="noStrike">
                          <a:solidFill>
                            <a:srgbClr val="000000"/>
                          </a:solidFill>
                          <a:effectLst/>
                          <a:latin typeface="Calibri" panose="020F0502020204030204" pitchFamily="34" charset="0"/>
                        </a:rPr>
                        <a:t>ACCERTAMENTI COMPETENZA</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r>
                        <a:rPr lang="it-IT" sz="1100" b="1" i="0" u="none" strike="noStrike">
                          <a:solidFill>
                            <a:srgbClr val="000000"/>
                          </a:solidFill>
                          <a:effectLst/>
                          <a:latin typeface="Arial" panose="020B0604020202020204" pitchFamily="34" charset="0"/>
                        </a:rPr>
                        <a:t> </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r>
                        <a:rPr lang="it-IT" sz="1100" b="1" i="0" u="none" strike="noStrike">
                          <a:solidFill>
                            <a:srgbClr val="000000"/>
                          </a:solidFill>
                          <a:effectLst/>
                          <a:latin typeface="Arial" panose="020B0604020202020204" pitchFamily="34" charset="0"/>
                        </a:rPr>
                        <a:t> </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r>
                        <a:rPr lang="it-IT" sz="1100" b="1" i="0" u="none" strike="noStrike">
                          <a:solidFill>
                            <a:srgbClr val="000000"/>
                          </a:solidFill>
                          <a:effectLst/>
                          <a:latin typeface="Arial" panose="020B0604020202020204" pitchFamily="34" charset="0"/>
                        </a:rPr>
                        <a:t> </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227765263"/>
                  </a:ext>
                </a:extLst>
              </a:tr>
              <a:tr h="178817">
                <a:tc>
                  <a:txBody>
                    <a:bodyPr/>
                    <a:lstStyle/>
                    <a:p>
                      <a:pPr algn="l" rtl="0" fontAlgn="b"/>
                      <a:r>
                        <a:rPr lang="it-IT" sz="1100" b="0" i="0" u="none" strike="noStrike" dirty="0">
                          <a:solidFill>
                            <a:srgbClr val="000000"/>
                          </a:solidFill>
                          <a:effectLst/>
                          <a:latin typeface="Calibri" panose="020F0502020204030204" pitchFamily="34" charset="0"/>
                        </a:rPr>
                        <a:t>Tipologia 100: Tributi in conto capitale</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dirty="0">
                          <a:solidFill>
                            <a:srgbClr val="000000"/>
                          </a:solidFill>
                          <a:effectLst/>
                          <a:latin typeface="Calibri" panose="020F0502020204030204" pitchFamily="34" charset="0"/>
                        </a:rPr>
                        <a:t>2.249,43</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a:solidFill>
                            <a:srgbClr val="000000"/>
                          </a:solidFill>
                          <a:effectLst/>
                          <a:latin typeface="Calibri" panose="020F0502020204030204" pitchFamily="34" charset="0"/>
                        </a:rPr>
                        <a:t>0,00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a:solidFill>
                            <a:srgbClr val="000000"/>
                          </a:solidFill>
                          <a:effectLst/>
                          <a:latin typeface="Calibri" panose="020F0502020204030204" pitchFamily="34" charset="0"/>
                        </a:rPr>
                        <a:t>0,00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9770556"/>
                  </a:ext>
                </a:extLst>
              </a:tr>
              <a:tr h="178817">
                <a:tc>
                  <a:txBody>
                    <a:bodyPr/>
                    <a:lstStyle/>
                    <a:p>
                      <a:pPr algn="l" rtl="0" fontAlgn="b"/>
                      <a:r>
                        <a:rPr lang="it-IT" sz="1100" b="0" i="0" u="none" strike="noStrike">
                          <a:solidFill>
                            <a:srgbClr val="000000"/>
                          </a:solidFill>
                          <a:effectLst/>
                          <a:latin typeface="Calibri" panose="020F0502020204030204" pitchFamily="34" charset="0"/>
                        </a:rPr>
                        <a:t>Tipologia 200: Contributi agli investimenti</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a:solidFill>
                            <a:srgbClr val="000000"/>
                          </a:solidFill>
                          <a:effectLst/>
                          <a:latin typeface="Calibri" panose="020F0502020204030204" pitchFamily="34" charset="0"/>
                        </a:rPr>
                        <a:t>2.556.141,19</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dirty="0">
                          <a:solidFill>
                            <a:srgbClr val="000000"/>
                          </a:solidFill>
                          <a:effectLst/>
                          <a:latin typeface="Calibri" panose="020F0502020204030204" pitchFamily="34" charset="0"/>
                        </a:rPr>
                        <a:t>724.175,56</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a:solidFill>
                            <a:srgbClr val="000000"/>
                          </a:solidFill>
                          <a:effectLst/>
                          <a:latin typeface="Calibri" panose="020F0502020204030204" pitchFamily="34" charset="0"/>
                        </a:rPr>
                        <a:t>1.570.971,89</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7591201"/>
                  </a:ext>
                </a:extLst>
              </a:tr>
              <a:tr h="178817">
                <a:tc>
                  <a:txBody>
                    <a:bodyPr/>
                    <a:lstStyle/>
                    <a:p>
                      <a:pPr algn="l" rtl="0" fontAlgn="b"/>
                      <a:r>
                        <a:rPr lang="it-IT" sz="1100" b="0" i="0" u="none" strike="noStrike">
                          <a:solidFill>
                            <a:srgbClr val="000000"/>
                          </a:solidFill>
                          <a:effectLst/>
                          <a:latin typeface="Calibri" panose="020F0502020204030204" pitchFamily="34" charset="0"/>
                        </a:rPr>
                        <a:t>Tipologia 300: Altri trasferimenti in conto capitale</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a:solidFill>
                            <a:srgbClr val="000000"/>
                          </a:solidFill>
                          <a:effectLst/>
                          <a:latin typeface="Calibri" panose="020F0502020204030204" pitchFamily="34" charset="0"/>
                        </a:rPr>
                        <a:t>35.000,00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a:solidFill>
                            <a:srgbClr val="000000"/>
                          </a:solidFill>
                          <a:effectLst/>
                          <a:latin typeface="Calibri" panose="020F0502020204030204" pitchFamily="34" charset="0"/>
                        </a:rPr>
                        <a:t>0,00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a:solidFill>
                            <a:srgbClr val="000000"/>
                          </a:solidFill>
                          <a:effectLst/>
                          <a:latin typeface="Calibri" panose="020F0502020204030204" pitchFamily="34" charset="0"/>
                        </a:rPr>
                        <a:t>500,00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0631433"/>
                  </a:ext>
                </a:extLst>
              </a:tr>
              <a:tr h="330126">
                <a:tc>
                  <a:txBody>
                    <a:bodyPr/>
                    <a:lstStyle/>
                    <a:p>
                      <a:pPr algn="l" rtl="0" fontAlgn="b"/>
                      <a:r>
                        <a:rPr lang="it-IT" sz="1100" b="0" i="0" u="none" strike="noStrike">
                          <a:solidFill>
                            <a:srgbClr val="000000"/>
                          </a:solidFill>
                          <a:effectLst/>
                          <a:latin typeface="Calibri" panose="020F0502020204030204" pitchFamily="34" charset="0"/>
                        </a:rPr>
                        <a:t>Tipologia 400: Entrate da alienazione di beni materiali e immateriali</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a:solidFill>
                            <a:srgbClr val="000000"/>
                          </a:solidFill>
                          <a:effectLst/>
                          <a:latin typeface="Calibri" panose="020F0502020204030204" pitchFamily="34" charset="0"/>
                        </a:rPr>
                        <a:t>269.552,59</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a:solidFill>
                            <a:srgbClr val="000000"/>
                          </a:solidFill>
                          <a:effectLst/>
                          <a:latin typeface="Calibri" panose="020F0502020204030204" pitchFamily="34" charset="0"/>
                        </a:rPr>
                        <a:t>941.738,69</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a:solidFill>
                            <a:srgbClr val="000000"/>
                          </a:solidFill>
                          <a:effectLst/>
                          <a:latin typeface="Calibri" panose="020F0502020204030204" pitchFamily="34" charset="0"/>
                        </a:rPr>
                        <a:t>530.935,49</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2334960"/>
                  </a:ext>
                </a:extLst>
              </a:tr>
              <a:tr h="178817">
                <a:tc>
                  <a:txBody>
                    <a:bodyPr/>
                    <a:lstStyle/>
                    <a:p>
                      <a:pPr algn="l" rtl="0" fontAlgn="b"/>
                      <a:r>
                        <a:rPr lang="it-IT" sz="1100" b="0" i="0" u="none" strike="noStrike">
                          <a:solidFill>
                            <a:srgbClr val="000000"/>
                          </a:solidFill>
                          <a:effectLst/>
                          <a:latin typeface="Calibri" panose="020F0502020204030204" pitchFamily="34" charset="0"/>
                        </a:rPr>
                        <a:t>Tipologia 500: Altre entrate in conto capitale</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a:solidFill>
                            <a:srgbClr val="000000"/>
                          </a:solidFill>
                          <a:effectLst/>
                          <a:latin typeface="Calibri" panose="020F0502020204030204" pitchFamily="34" charset="0"/>
                        </a:rPr>
                        <a:t>2.992.170,73</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a:solidFill>
                            <a:srgbClr val="000000"/>
                          </a:solidFill>
                          <a:effectLst/>
                          <a:latin typeface="Calibri" panose="020F0502020204030204" pitchFamily="34" charset="0"/>
                        </a:rPr>
                        <a:t>5.292.954,64</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a:solidFill>
                            <a:srgbClr val="000000"/>
                          </a:solidFill>
                          <a:effectLst/>
                          <a:latin typeface="Calibri" panose="020F0502020204030204" pitchFamily="34" charset="0"/>
                        </a:rPr>
                        <a:t>5.487.659,64</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5996933"/>
                  </a:ext>
                </a:extLst>
              </a:tr>
              <a:tr h="168052">
                <a:tc>
                  <a:txBody>
                    <a:bodyPr/>
                    <a:lstStyle/>
                    <a:p>
                      <a:pPr algn="l" rtl="0" fontAlgn="b"/>
                      <a:r>
                        <a:rPr lang="it-IT" sz="1100" b="1" i="0" u="none" strike="noStrike" dirty="0">
                          <a:solidFill>
                            <a:srgbClr val="000000"/>
                          </a:solidFill>
                          <a:effectLst/>
                          <a:latin typeface="Calibri" panose="020F0502020204030204" pitchFamily="34" charset="0"/>
                        </a:rPr>
                        <a:t>Totale TITOLO 4 (40000): Entrate in conto capitale</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b"/>
                      <a:r>
                        <a:rPr lang="it-IT" sz="1100" b="1" i="0" u="none" strike="noStrike">
                          <a:solidFill>
                            <a:srgbClr val="000000"/>
                          </a:solidFill>
                          <a:effectLst/>
                          <a:latin typeface="Calibri" panose="020F0502020204030204" pitchFamily="34" charset="0"/>
                        </a:rPr>
                        <a:t>5.855.113,94</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b"/>
                      <a:r>
                        <a:rPr lang="it-IT" sz="1100" b="1" i="0" u="none" strike="noStrike" dirty="0">
                          <a:solidFill>
                            <a:srgbClr val="000000"/>
                          </a:solidFill>
                          <a:effectLst/>
                          <a:latin typeface="Calibri" panose="020F0502020204030204" pitchFamily="34" charset="0"/>
                        </a:rPr>
                        <a:t>6.958.868,89</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b"/>
                      <a:r>
                        <a:rPr lang="it-IT" sz="1100" b="1" i="0" u="none" strike="noStrike">
                          <a:solidFill>
                            <a:srgbClr val="000000"/>
                          </a:solidFill>
                          <a:effectLst/>
                          <a:latin typeface="Calibri" panose="020F0502020204030204" pitchFamily="34" charset="0"/>
                        </a:rPr>
                        <a:t>7.590.067,02</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264184708"/>
                  </a:ext>
                </a:extLst>
              </a:tr>
              <a:tr h="168052">
                <a:tc>
                  <a:txBody>
                    <a:bodyPr/>
                    <a:lstStyle/>
                    <a:p>
                      <a:pPr algn="l" rtl="0" fontAlgn="b"/>
                      <a:r>
                        <a:rPr lang="it-IT" sz="1100" b="1" i="0" u="none" strike="noStrike">
                          <a:solidFill>
                            <a:srgbClr val="000000"/>
                          </a:solidFill>
                          <a:effectLst/>
                          <a:latin typeface="Calibri" panose="020F0502020204030204" pitchFamily="34" charset="0"/>
                        </a:rPr>
                        <a:t>TITOLO 5</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rtl="0" fontAlgn="b"/>
                      <a:r>
                        <a:rPr lang="it-IT" sz="1100" b="1" i="0" u="none" strike="noStrike" dirty="0">
                          <a:solidFill>
                            <a:srgbClr val="000000"/>
                          </a:solidFill>
                          <a:effectLst/>
                          <a:latin typeface="Calibri" panose="020F0502020204030204" pitchFamily="34" charset="0"/>
                        </a:rPr>
                        <a:t>2018</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rtl="0" fontAlgn="b"/>
                      <a:r>
                        <a:rPr lang="it-IT" sz="1100" b="1" i="0" u="none" strike="noStrike" dirty="0">
                          <a:solidFill>
                            <a:srgbClr val="000000"/>
                          </a:solidFill>
                          <a:effectLst/>
                          <a:latin typeface="Calibri" panose="020F0502020204030204" pitchFamily="34" charset="0"/>
                        </a:rPr>
                        <a:t>2019</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rtl="0" fontAlgn="b"/>
                      <a:r>
                        <a:rPr lang="it-IT" sz="1100" b="1" i="0" u="none" strike="noStrike" dirty="0">
                          <a:solidFill>
                            <a:srgbClr val="000000"/>
                          </a:solidFill>
                          <a:effectLst/>
                          <a:latin typeface="Calibri" panose="020F0502020204030204" pitchFamily="34" charset="0"/>
                        </a:rPr>
                        <a:t>2020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3886984867"/>
                  </a:ext>
                </a:extLst>
              </a:tr>
              <a:tr h="168052">
                <a:tc>
                  <a:txBody>
                    <a:bodyPr/>
                    <a:lstStyle/>
                    <a:p>
                      <a:pPr algn="l" rtl="0" fontAlgn="b"/>
                      <a:r>
                        <a:rPr lang="it-IT" sz="1100" b="1" i="0" u="none" strike="noStrike">
                          <a:solidFill>
                            <a:srgbClr val="000000"/>
                          </a:solidFill>
                          <a:effectLst/>
                          <a:latin typeface="Calibri" panose="020F0502020204030204" pitchFamily="34" charset="0"/>
                        </a:rPr>
                        <a:t>ACCERTAMENTI COMPETENZA</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r>
                        <a:rPr lang="it-IT" sz="1100" b="0" i="0" u="none" strike="noStrike">
                          <a:solidFill>
                            <a:srgbClr val="000000"/>
                          </a:solidFill>
                          <a:effectLst/>
                          <a:latin typeface="Arial" panose="020B0604020202020204" pitchFamily="34" charset="0"/>
                        </a:rPr>
                        <a:t> </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r>
                        <a:rPr lang="it-IT" sz="1100" b="0" i="0" u="none" strike="noStrike">
                          <a:solidFill>
                            <a:srgbClr val="000000"/>
                          </a:solidFill>
                          <a:effectLst/>
                          <a:latin typeface="Arial" panose="020B0604020202020204" pitchFamily="34" charset="0"/>
                        </a:rPr>
                        <a:t> </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r>
                        <a:rPr lang="it-IT" sz="1100" b="0" i="0" u="none" strike="noStrike" dirty="0">
                          <a:solidFill>
                            <a:srgbClr val="000000"/>
                          </a:solidFill>
                          <a:effectLst/>
                          <a:latin typeface="Arial" panose="020B0604020202020204" pitchFamily="34" charset="0"/>
                        </a:rPr>
                        <a:t> </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530981577"/>
                  </a:ext>
                </a:extLst>
              </a:tr>
              <a:tr h="168052">
                <a:tc>
                  <a:txBody>
                    <a:bodyPr/>
                    <a:lstStyle/>
                    <a:p>
                      <a:pPr algn="l" rtl="0" fontAlgn="b"/>
                      <a:r>
                        <a:rPr lang="it-IT" sz="1100" b="0" i="0" u="none" strike="noStrike">
                          <a:solidFill>
                            <a:srgbClr val="000000"/>
                          </a:solidFill>
                          <a:effectLst/>
                          <a:latin typeface="Calibri" panose="020F0502020204030204" pitchFamily="34" charset="0"/>
                        </a:rPr>
                        <a:t>Tipologia 100: Alienazione di attività finanziarie</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a:solidFill>
                            <a:srgbClr val="000000"/>
                          </a:solidFill>
                          <a:effectLst/>
                          <a:latin typeface="Calibri" panose="020F0502020204030204" pitchFamily="34" charset="0"/>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a:solidFill>
                            <a:srgbClr val="000000"/>
                          </a:solidFill>
                          <a:effectLst/>
                          <a:latin typeface="Calibri" panose="020F0502020204030204" pitchFamily="34" charset="0"/>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dirty="0">
                          <a:solidFill>
                            <a:srgbClr val="000000"/>
                          </a:solidFill>
                          <a:effectLst/>
                          <a:latin typeface="Calibri" panose="020F0502020204030204" pitchFamily="34" charset="0"/>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9443849"/>
                  </a:ext>
                </a:extLst>
              </a:tr>
              <a:tr h="173986">
                <a:tc>
                  <a:txBody>
                    <a:bodyPr/>
                    <a:lstStyle/>
                    <a:p>
                      <a:pPr algn="l" rtl="0" fontAlgn="b"/>
                      <a:r>
                        <a:rPr lang="it-IT" sz="1100" b="0" i="0" u="none" strike="noStrike">
                          <a:solidFill>
                            <a:srgbClr val="000000"/>
                          </a:solidFill>
                          <a:effectLst/>
                          <a:latin typeface="Calibri" panose="020F0502020204030204" pitchFamily="34" charset="0"/>
                        </a:rPr>
                        <a:t>Tipologia 200: Riscossione crediti di breve termine</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a:solidFill>
                            <a:srgbClr val="000000"/>
                          </a:solidFill>
                          <a:effectLst/>
                          <a:latin typeface="Calibri" panose="020F0502020204030204" pitchFamily="34" charset="0"/>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a:solidFill>
                            <a:srgbClr val="000000"/>
                          </a:solidFill>
                          <a:effectLst/>
                          <a:latin typeface="Calibri" panose="020F0502020204030204" pitchFamily="34" charset="0"/>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dirty="0">
                          <a:solidFill>
                            <a:srgbClr val="000000"/>
                          </a:solidFill>
                          <a:effectLst/>
                          <a:latin typeface="Calibri" panose="020F0502020204030204" pitchFamily="34" charset="0"/>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2297780"/>
                  </a:ext>
                </a:extLst>
              </a:tr>
              <a:tr h="330126">
                <a:tc>
                  <a:txBody>
                    <a:bodyPr/>
                    <a:lstStyle/>
                    <a:p>
                      <a:pPr algn="l" rtl="0" fontAlgn="b"/>
                      <a:r>
                        <a:rPr lang="it-IT" sz="1100" b="0" i="0" u="none" strike="noStrike">
                          <a:solidFill>
                            <a:srgbClr val="000000"/>
                          </a:solidFill>
                          <a:effectLst/>
                          <a:latin typeface="Calibri" panose="020F0502020204030204" pitchFamily="34" charset="0"/>
                        </a:rPr>
                        <a:t>Tipologia 300: Riscossione crediti di medio-lungo termine</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a:solidFill>
                            <a:srgbClr val="000000"/>
                          </a:solidFill>
                          <a:effectLst/>
                          <a:latin typeface="Calibri" panose="020F0502020204030204" pitchFamily="34" charset="0"/>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dirty="0">
                          <a:solidFill>
                            <a:srgbClr val="000000"/>
                          </a:solidFill>
                          <a:effectLst/>
                          <a:latin typeface="Calibri" panose="020F0502020204030204" pitchFamily="34" charset="0"/>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a:solidFill>
                            <a:srgbClr val="000000"/>
                          </a:solidFill>
                          <a:effectLst/>
                          <a:latin typeface="Calibri" panose="020F0502020204030204" pitchFamily="34" charset="0"/>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2679815"/>
                  </a:ext>
                </a:extLst>
              </a:tr>
              <a:tr h="330126">
                <a:tc>
                  <a:txBody>
                    <a:bodyPr/>
                    <a:lstStyle/>
                    <a:p>
                      <a:pPr algn="l" rtl="0" fontAlgn="b"/>
                      <a:r>
                        <a:rPr lang="it-IT" sz="1100" b="0" i="0" u="none" strike="noStrike">
                          <a:solidFill>
                            <a:srgbClr val="000000"/>
                          </a:solidFill>
                          <a:effectLst/>
                          <a:latin typeface="Calibri" panose="020F0502020204030204" pitchFamily="34" charset="0"/>
                        </a:rPr>
                        <a:t>Tipologia 400: Altre entrate per riduzione di attività finanziarie</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dirty="0">
                          <a:solidFill>
                            <a:srgbClr val="000000"/>
                          </a:solidFill>
                          <a:effectLst/>
                          <a:latin typeface="Calibri" panose="020F0502020204030204" pitchFamily="34" charset="0"/>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a:solidFill>
                            <a:srgbClr val="000000"/>
                          </a:solidFill>
                          <a:effectLst/>
                          <a:latin typeface="Calibri" panose="020F0502020204030204" pitchFamily="34" charset="0"/>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a:solidFill>
                            <a:srgbClr val="000000"/>
                          </a:solidFill>
                          <a:effectLst/>
                          <a:latin typeface="Calibri" panose="020F0502020204030204" pitchFamily="34" charset="0"/>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7201947"/>
                  </a:ext>
                </a:extLst>
              </a:tr>
              <a:tr h="330126">
                <a:tc>
                  <a:txBody>
                    <a:bodyPr/>
                    <a:lstStyle/>
                    <a:p>
                      <a:pPr algn="l" rtl="0" fontAlgn="b"/>
                      <a:r>
                        <a:rPr lang="it-IT" sz="1100" b="1" i="0" u="none" strike="noStrike">
                          <a:solidFill>
                            <a:srgbClr val="000000"/>
                          </a:solidFill>
                          <a:effectLst/>
                          <a:latin typeface="Calibri" panose="020F0502020204030204" pitchFamily="34" charset="0"/>
                        </a:rPr>
                        <a:t>Totale TITOLO 5 (50000): Entrate da riduzione di attività finanziarie</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b"/>
                      <a:r>
                        <a:rPr lang="it-IT" sz="1100" b="1" i="0" u="none" strike="noStrike">
                          <a:solidFill>
                            <a:srgbClr val="000000"/>
                          </a:solidFill>
                          <a:effectLst/>
                          <a:latin typeface="Calibri" panose="020F0502020204030204" pitchFamily="34" charset="0"/>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b"/>
                      <a:r>
                        <a:rPr lang="it-IT" sz="1100" b="1" i="0" u="none" strike="noStrike">
                          <a:solidFill>
                            <a:srgbClr val="000000"/>
                          </a:solidFill>
                          <a:effectLst/>
                          <a:latin typeface="Calibri" panose="020F0502020204030204" pitchFamily="34" charset="0"/>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b"/>
                      <a:r>
                        <a:rPr lang="it-IT" sz="1100" b="1" i="0" u="none" strike="noStrike" dirty="0">
                          <a:solidFill>
                            <a:srgbClr val="000000"/>
                          </a:solidFill>
                          <a:effectLst/>
                          <a:latin typeface="Calibri" panose="020F0502020204030204" pitchFamily="34" charset="0"/>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694579935"/>
                  </a:ext>
                </a:extLst>
              </a:tr>
              <a:tr h="168052">
                <a:tc>
                  <a:txBody>
                    <a:bodyPr/>
                    <a:lstStyle/>
                    <a:p>
                      <a:pPr algn="l" rtl="0" fontAlgn="b"/>
                      <a:r>
                        <a:rPr lang="it-IT" sz="1100" b="1" i="0" u="none" strike="noStrike">
                          <a:solidFill>
                            <a:srgbClr val="000000"/>
                          </a:solidFill>
                          <a:effectLst/>
                          <a:latin typeface="Calibri" panose="020F0502020204030204" pitchFamily="34" charset="0"/>
                        </a:rPr>
                        <a:t>TITOLO 6</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rtl="0" fontAlgn="b"/>
                      <a:r>
                        <a:rPr lang="it-IT" sz="1100" b="1" i="0" u="none" strike="noStrike" dirty="0">
                          <a:solidFill>
                            <a:srgbClr val="000000"/>
                          </a:solidFill>
                          <a:effectLst/>
                          <a:latin typeface="Calibri" panose="020F0502020204030204" pitchFamily="34" charset="0"/>
                        </a:rPr>
                        <a:t>2018</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rtl="0" fontAlgn="b"/>
                      <a:r>
                        <a:rPr lang="it-IT" sz="1100" b="1" i="0" u="none" strike="noStrike" dirty="0">
                          <a:solidFill>
                            <a:srgbClr val="000000"/>
                          </a:solidFill>
                          <a:effectLst/>
                          <a:latin typeface="Calibri" panose="020F0502020204030204" pitchFamily="34" charset="0"/>
                        </a:rPr>
                        <a:t>2019</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rtl="0" fontAlgn="b"/>
                      <a:r>
                        <a:rPr lang="it-IT" sz="1100" b="1" i="0" u="none" strike="noStrike">
                          <a:solidFill>
                            <a:srgbClr val="000000"/>
                          </a:solidFill>
                          <a:effectLst/>
                          <a:latin typeface="Calibri" panose="020F0502020204030204" pitchFamily="34" charset="0"/>
                        </a:rPr>
                        <a:t>2019</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4112995922"/>
                  </a:ext>
                </a:extLst>
              </a:tr>
              <a:tr h="168052">
                <a:tc>
                  <a:txBody>
                    <a:bodyPr/>
                    <a:lstStyle/>
                    <a:p>
                      <a:pPr algn="l" rtl="0" fontAlgn="b"/>
                      <a:r>
                        <a:rPr lang="it-IT" sz="1100" b="1" i="0" u="none" strike="noStrike">
                          <a:solidFill>
                            <a:srgbClr val="000000"/>
                          </a:solidFill>
                          <a:effectLst/>
                          <a:latin typeface="Calibri" panose="020F0502020204030204" pitchFamily="34" charset="0"/>
                        </a:rPr>
                        <a:t>ACCERTAMENTI COMPETENZA</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r>
                        <a:rPr lang="it-IT" sz="1100" b="0" i="0" u="none" strike="noStrike">
                          <a:solidFill>
                            <a:srgbClr val="000000"/>
                          </a:solidFill>
                          <a:effectLst/>
                          <a:latin typeface="Arial" panose="020B0604020202020204" pitchFamily="34" charset="0"/>
                        </a:rPr>
                        <a:t> </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r>
                        <a:rPr lang="it-IT" sz="1100" b="0" i="0" u="none" strike="noStrike" dirty="0">
                          <a:solidFill>
                            <a:srgbClr val="000000"/>
                          </a:solidFill>
                          <a:effectLst/>
                          <a:latin typeface="Arial" panose="020B0604020202020204" pitchFamily="34" charset="0"/>
                        </a:rPr>
                        <a:t> </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r>
                        <a:rPr lang="it-IT" sz="1100" b="0" i="0" u="none" strike="noStrike">
                          <a:solidFill>
                            <a:srgbClr val="000000"/>
                          </a:solidFill>
                          <a:effectLst/>
                          <a:latin typeface="Arial" panose="020B0604020202020204" pitchFamily="34" charset="0"/>
                        </a:rPr>
                        <a:t> </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725413929"/>
                  </a:ext>
                </a:extLst>
              </a:tr>
              <a:tr h="169152">
                <a:tc>
                  <a:txBody>
                    <a:bodyPr/>
                    <a:lstStyle/>
                    <a:p>
                      <a:pPr algn="l" rtl="0" fontAlgn="b"/>
                      <a:r>
                        <a:rPr lang="it-IT" sz="1100" b="0" i="0" u="none" strike="noStrike">
                          <a:solidFill>
                            <a:srgbClr val="000000"/>
                          </a:solidFill>
                          <a:effectLst/>
                          <a:latin typeface="Calibri" panose="020F0502020204030204" pitchFamily="34" charset="0"/>
                        </a:rPr>
                        <a:t>Tipologia 100: Emissione di titoli obbligazionari</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a:solidFill>
                            <a:srgbClr val="000000"/>
                          </a:solidFill>
                          <a:effectLst/>
                          <a:latin typeface="Calibri" panose="020F0502020204030204" pitchFamily="34" charset="0"/>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a:solidFill>
                            <a:srgbClr val="000000"/>
                          </a:solidFill>
                          <a:effectLst/>
                          <a:latin typeface="Calibri" panose="020F0502020204030204" pitchFamily="34" charset="0"/>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a:solidFill>
                            <a:srgbClr val="000000"/>
                          </a:solidFill>
                          <a:effectLst/>
                          <a:latin typeface="Calibri" panose="020F0502020204030204" pitchFamily="34" charset="0"/>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6324869"/>
                  </a:ext>
                </a:extLst>
              </a:tr>
              <a:tr h="188483">
                <a:tc>
                  <a:txBody>
                    <a:bodyPr/>
                    <a:lstStyle/>
                    <a:p>
                      <a:pPr algn="l" rtl="0" fontAlgn="b"/>
                      <a:r>
                        <a:rPr lang="it-IT" sz="1100" b="0" i="0" u="none" strike="noStrike">
                          <a:solidFill>
                            <a:srgbClr val="000000"/>
                          </a:solidFill>
                          <a:effectLst/>
                          <a:latin typeface="Calibri" panose="020F0502020204030204" pitchFamily="34" charset="0"/>
                        </a:rPr>
                        <a:t>Tipologia 200: Accensione prestiti a breve termine</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a:solidFill>
                            <a:srgbClr val="000000"/>
                          </a:solidFill>
                          <a:effectLst/>
                          <a:latin typeface="Calibri" panose="020F0502020204030204" pitchFamily="34" charset="0"/>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dirty="0">
                          <a:solidFill>
                            <a:srgbClr val="000000"/>
                          </a:solidFill>
                          <a:effectLst/>
                          <a:latin typeface="Calibri" panose="020F0502020204030204" pitchFamily="34" charset="0"/>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a:solidFill>
                            <a:srgbClr val="000000"/>
                          </a:solidFill>
                          <a:effectLst/>
                          <a:latin typeface="Calibri" panose="020F0502020204030204" pitchFamily="34" charset="0"/>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8800803"/>
                  </a:ext>
                </a:extLst>
              </a:tr>
              <a:tr h="330126">
                <a:tc>
                  <a:txBody>
                    <a:bodyPr/>
                    <a:lstStyle/>
                    <a:p>
                      <a:pPr algn="l" rtl="0" fontAlgn="b"/>
                      <a:r>
                        <a:rPr lang="it-IT" sz="1100" b="0" i="0" u="none" strike="noStrike">
                          <a:solidFill>
                            <a:srgbClr val="000000"/>
                          </a:solidFill>
                          <a:effectLst/>
                          <a:latin typeface="Calibri" panose="020F0502020204030204" pitchFamily="34" charset="0"/>
                        </a:rPr>
                        <a:t>Tipologia 300: Accensione mutui e altri finanziamenti a medio lungo termine</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dirty="0">
                          <a:solidFill>
                            <a:srgbClr val="000000"/>
                          </a:solidFill>
                          <a:effectLst/>
                          <a:latin typeface="Calibri" panose="020F0502020204030204" pitchFamily="34" charset="0"/>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a:solidFill>
                            <a:srgbClr val="000000"/>
                          </a:solidFill>
                          <a:effectLst/>
                          <a:latin typeface="Calibri" panose="020F0502020204030204" pitchFamily="34" charset="0"/>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a:solidFill>
                            <a:srgbClr val="000000"/>
                          </a:solidFill>
                          <a:effectLst/>
                          <a:latin typeface="Calibri" panose="020F0502020204030204" pitchFamily="34" charset="0"/>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8755020"/>
                  </a:ext>
                </a:extLst>
              </a:tr>
              <a:tr h="168052">
                <a:tc>
                  <a:txBody>
                    <a:bodyPr/>
                    <a:lstStyle/>
                    <a:p>
                      <a:pPr algn="l" rtl="0" fontAlgn="b"/>
                      <a:r>
                        <a:rPr lang="it-IT" sz="1100" b="0" i="0" u="none" strike="noStrike">
                          <a:solidFill>
                            <a:srgbClr val="000000"/>
                          </a:solidFill>
                          <a:effectLst/>
                          <a:latin typeface="Calibri" panose="020F0502020204030204" pitchFamily="34" charset="0"/>
                        </a:rPr>
                        <a:t>Tipologia 400: Altre forme di indebitamento</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a:solidFill>
                            <a:srgbClr val="000000"/>
                          </a:solidFill>
                          <a:effectLst/>
                          <a:latin typeface="Calibri" panose="020F0502020204030204" pitchFamily="34" charset="0"/>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a:solidFill>
                            <a:srgbClr val="000000"/>
                          </a:solidFill>
                          <a:effectLst/>
                          <a:latin typeface="Calibri" panose="020F0502020204030204" pitchFamily="34" charset="0"/>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a:solidFill>
                            <a:srgbClr val="000000"/>
                          </a:solidFill>
                          <a:effectLst/>
                          <a:latin typeface="Calibri" panose="020F0502020204030204" pitchFamily="34" charset="0"/>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6712989"/>
                  </a:ext>
                </a:extLst>
              </a:tr>
              <a:tr h="168052">
                <a:tc>
                  <a:txBody>
                    <a:bodyPr/>
                    <a:lstStyle/>
                    <a:p>
                      <a:pPr algn="l" rtl="0" fontAlgn="b"/>
                      <a:r>
                        <a:rPr lang="it-IT" sz="1100" b="1" i="0" u="none" strike="noStrike" dirty="0">
                          <a:solidFill>
                            <a:srgbClr val="000000"/>
                          </a:solidFill>
                          <a:effectLst/>
                          <a:latin typeface="Calibri" panose="020F0502020204030204" pitchFamily="34" charset="0"/>
                        </a:rPr>
                        <a:t>Totale TITOLO 6 (60000): Accensione prestiti</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b"/>
                      <a:r>
                        <a:rPr lang="it-IT" sz="1100" b="1" i="0" u="none" strike="noStrike" dirty="0">
                          <a:solidFill>
                            <a:srgbClr val="000000"/>
                          </a:solidFill>
                          <a:effectLst/>
                          <a:latin typeface="Calibri" panose="020F0502020204030204" pitchFamily="34" charset="0"/>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b"/>
                      <a:r>
                        <a:rPr lang="it-IT" sz="1100" b="1" i="0" u="none" strike="noStrike" dirty="0">
                          <a:solidFill>
                            <a:srgbClr val="000000"/>
                          </a:solidFill>
                          <a:effectLst/>
                          <a:latin typeface="Calibri" panose="020F0502020204030204" pitchFamily="34" charset="0"/>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b"/>
                      <a:r>
                        <a:rPr lang="it-IT" sz="1100" b="1" i="0" u="none" strike="noStrike" dirty="0">
                          <a:solidFill>
                            <a:srgbClr val="000000"/>
                          </a:solidFill>
                          <a:effectLst/>
                          <a:latin typeface="Calibri" panose="020F0502020204030204" pitchFamily="34" charset="0"/>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104500379"/>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p:nvPr/>
        </p:nvSpPr>
        <p:spPr>
          <a:xfrm>
            <a:off x="5020055" y="190500"/>
            <a:ext cx="390144" cy="525779"/>
          </a:xfrm>
          <a:prstGeom prst="rect">
            <a:avLst/>
          </a:prstGeom>
          <a:blipFill>
            <a:blip r:embed="rId2" cstate="print"/>
            <a:stretch>
              <a:fillRect/>
            </a:stretch>
          </a:blipFill>
        </p:spPr>
        <p:txBody>
          <a:bodyPr wrap="square" lIns="0" tIns="0" rIns="0" bIns="0" rtlCol="0"/>
          <a:lstStyle/>
          <a:p>
            <a:endParaRPr dirty="0"/>
          </a:p>
        </p:txBody>
      </p:sp>
      <p:sp>
        <p:nvSpPr>
          <p:cNvPr id="8" name="object 8"/>
          <p:cNvSpPr txBox="1">
            <a:spLocks noGrp="1"/>
          </p:cNvSpPr>
          <p:nvPr>
            <p:ph type="title"/>
          </p:nvPr>
        </p:nvSpPr>
        <p:spPr>
          <a:xfrm>
            <a:off x="2133600" y="277157"/>
            <a:ext cx="5791200" cy="259045"/>
          </a:xfrm>
          <a:prstGeom prst="rect">
            <a:avLst/>
          </a:prstGeom>
        </p:spPr>
        <p:txBody>
          <a:bodyPr vert="horz" wrap="square" lIns="0" tIns="12700" rIns="0" bIns="0" rtlCol="0">
            <a:spAutoFit/>
          </a:bodyPr>
          <a:lstStyle/>
          <a:p>
            <a:pPr marL="12700">
              <a:lnSpc>
                <a:spcPct val="100000"/>
              </a:lnSpc>
              <a:spcBef>
                <a:spcPts val="100"/>
              </a:spcBef>
            </a:pPr>
            <a:r>
              <a:rPr sz="1600" b="1" spc="-25" dirty="0">
                <a:solidFill>
                  <a:srgbClr val="002060"/>
                </a:solidFill>
                <a:latin typeface="+mn-lt"/>
              </a:rPr>
              <a:t>ENTRATE </a:t>
            </a:r>
            <a:r>
              <a:rPr sz="1600" b="1" dirty="0">
                <a:solidFill>
                  <a:srgbClr val="002060"/>
                </a:solidFill>
                <a:latin typeface="+mn-lt"/>
              </a:rPr>
              <a:t>IN </a:t>
            </a:r>
            <a:r>
              <a:rPr sz="1600" b="1" spc="-20" dirty="0">
                <a:solidFill>
                  <a:srgbClr val="002060"/>
                </a:solidFill>
                <a:latin typeface="+mn-lt"/>
              </a:rPr>
              <a:t>CONTO CAPITALE </a:t>
            </a:r>
            <a:r>
              <a:rPr sz="1600" b="1" dirty="0">
                <a:solidFill>
                  <a:srgbClr val="002060"/>
                </a:solidFill>
                <a:latin typeface="+mn-lt"/>
              </a:rPr>
              <a:t>- </a:t>
            </a:r>
            <a:r>
              <a:rPr sz="1600" b="1" spc="-5" dirty="0">
                <a:solidFill>
                  <a:srgbClr val="002060"/>
                </a:solidFill>
                <a:latin typeface="+mn-lt"/>
              </a:rPr>
              <a:t>Oneri</a:t>
            </a:r>
            <a:r>
              <a:rPr sz="1600" b="1" spc="50" dirty="0">
                <a:solidFill>
                  <a:srgbClr val="002060"/>
                </a:solidFill>
                <a:latin typeface="+mn-lt"/>
              </a:rPr>
              <a:t> </a:t>
            </a:r>
            <a:r>
              <a:rPr lang="it-IT" sz="1600" b="1" spc="50" dirty="0">
                <a:solidFill>
                  <a:srgbClr val="002060"/>
                </a:solidFill>
                <a:latin typeface="+mn-lt"/>
              </a:rPr>
              <a:t>di Urbanizzazione</a:t>
            </a:r>
            <a:endParaRPr sz="1600" b="1" spc="-5" dirty="0">
              <a:solidFill>
                <a:srgbClr val="002060"/>
              </a:solidFill>
              <a:latin typeface="+mn-lt"/>
            </a:endParaRPr>
          </a:p>
        </p:txBody>
      </p:sp>
      <p:sp>
        <p:nvSpPr>
          <p:cNvPr id="9" name="object 9"/>
          <p:cNvSpPr txBox="1"/>
          <p:nvPr/>
        </p:nvSpPr>
        <p:spPr>
          <a:xfrm>
            <a:off x="535940" y="724280"/>
            <a:ext cx="7997825" cy="2675091"/>
          </a:xfrm>
          <a:prstGeom prst="rect">
            <a:avLst/>
          </a:prstGeom>
        </p:spPr>
        <p:txBody>
          <a:bodyPr vert="horz" wrap="square" lIns="0" tIns="50800" rIns="0" bIns="0" rtlCol="0">
            <a:spAutoFit/>
          </a:bodyPr>
          <a:lstStyle/>
          <a:p>
            <a:pPr marL="12700">
              <a:lnSpc>
                <a:spcPct val="100000"/>
              </a:lnSpc>
              <a:spcBef>
                <a:spcPts val="400"/>
              </a:spcBef>
            </a:pPr>
            <a:r>
              <a:rPr sz="1400" spc="-10" dirty="0">
                <a:latin typeface="Calibri"/>
                <a:cs typeface="Calibri"/>
              </a:rPr>
              <a:t>Nell’ambito </a:t>
            </a:r>
            <a:r>
              <a:rPr sz="1400" dirty="0">
                <a:latin typeface="Calibri"/>
                <a:cs typeface="Calibri"/>
              </a:rPr>
              <a:t>delle </a:t>
            </a:r>
            <a:r>
              <a:rPr sz="1400" spc="-10" dirty="0">
                <a:latin typeface="Calibri"/>
                <a:cs typeface="Calibri"/>
              </a:rPr>
              <a:t>entrate </a:t>
            </a:r>
            <a:r>
              <a:rPr sz="1400" dirty="0">
                <a:latin typeface="Calibri"/>
                <a:cs typeface="Calibri"/>
              </a:rPr>
              <a:t>in </a:t>
            </a:r>
            <a:r>
              <a:rPr sz="1400" spc="-10" dirty="0" err="1">
                <a:latin typeface="Calibri"/>
                <a:cs typeface="Calibri"/>
              </a:rPr>
              <a:t>conto</a:t>
            </a:r>
            <a:r>
              <a:rPr sz="1400" spc="-10" dirty="0">
                <a:latin typeface="Calibri"/>
                <a:cs typeface="Calibri"/>
              </a:rPr>
              <a:t> </a:t>
            </a:r>
            <a:r>
              <a:rPr sz="1400" spc="-5" dirty="0">
                <a:latin typeface="Calibri"/>
                <a:cs typeface="Calibri"/>
              </a:rPr>
              <a:t>capitale rivestono particolare importanza </a:t>
            </a:r>
            <a:r>
              <a:rPr sz="1400" dirty="0">
                <a:latin typeface="Calibri"/>
                <a:cs typeface="Calibri"/>
              </a:rPr>
              <a:t>gli </a:t>
            </a:r>
            <a:r>
              <a:rPr sz="1400" b="1" spc="-5" dirty="0">
                <a:latin typeface="Calibri"/>
                <a:cs typeface="Calibri"/>
              </a:rPr>
              <a:t>oneri</a:t>
            </a:r>
            <a:r>
              <a:rPr sz="1400" b="1" spc="-70" dirty="0">
                <a:latin typeface="Calibri"/>
                <a:cs typeface="Calibri"/>
              </a:rPr>
              <a:t> </a:t>
            </a:r>
            <a:r>
              <a:rPr lang="it-IT" sz="1400" b="1" spc="-70" dirty="0">
                <a:latin typeface="Calibri"/>
                <a:cs typeface="Calibri"/>
              </a:rPr>
              <a:t>di urbanizzazione</a:t>
            </a:r>
            <a:r>
              <a:rPr sz="1400" spc="-5" dirty="0">
                <a:latin typeface="Calibri"/>
                <a:cs typeface="Calibri"/>
              </a:rPr>
              <a:t>.</a:t>
            </a:r>
            <a:endParaRPr sz="1400" dirty="0">
              <a:latin typeface="Calibri"/>
              <a:cs typeface="Calibri"/>
            </a:endParaRPr>
          </a:p>
          <a:p>
            <a:pPr marL="12700" marR="5080" algn="just">
              <a:lnSpc>
                <a:spcPct val="100000"/>
              </a:lnSpc>
              <a:spcBef>
                <a:spcPts val="300"/>
              </a:spcBef>
            </a:pPr>
            <a:r>
              <a:rPr sz="1400" spc="-5" dirty="0">
                <a:latin typeface="Calibri"/>
                <a:cs typeface="Calibri"/>
              </a:rPr>
              <a:t>La </a:t>
            </a:r>
            <a:r>
              <a:rPr sz="1400" spc="-10" dirty="0">
                <a:latin typeface="Calibri"/>
                <a:cs typeface="Calibri"/>
              </a:rPr>
              <a:t>Legge </a:t>
            </a:r>
            <a:r>
              <a:rPr sz="1400" spc="-5" dirty="0">
                <a:latin typeface="Calibri"/>
                <a:cs typeface="Calibri"/>
              </a:rPr>
              <a:t>stabilisce che </a:t>
            </a:r>
            <a:r>
              <a:rPr sz="1400" spc="-15" dirty="0">
                <a:latin typeface="Calibri"/>
                <a:cs typeface="Calibri"/>
              </a:rPr>
              <a:t>“ogni </a:t>
            </a:r>
            <a:r>
              <a:rPr sz="1400" spc="-10" dirty="0">
                <a:latin typeface="Calibri"/>
                <a:cs typeface="Calibri"/>
              </a:rPr>
              <a:t>attività comportante trasformazione urbanistica </a:t>
            </a:r>
            <a:r>
              <a:rPr sz="1400" dirty="0">
                <a:latin typeface="Calibri"/>
                <a:cs typeface="Calibri"/>
              </a:rPr>
              <a:t>ed </a:t>
            </a:r>
            <a:r>
              <a:rPr sz="1400" spc="-5" dirty="0">
                <a:latin typeface="Calibri"/>
                <a:cs typeface="Calibri"/>
              </a:rPr>
              <a:t>edilizia </a:t>
            </a:r>
            <a:r>
              <a:rPr sz="1400" dirty="0">
                <a:latin typeface="Calibri"/>
                <a:cs typeface="Calibri"/>
              </a:rPr>
              <a:t>del </a:t>
            </a:r>
            <a:r>
              <a:rPr sz="1400" spc="-5" dirty="0">
                <a:latin typeface="Calibri"/>
                <a:cs typeface="Calibri"/>
              </a:rPr>
              <a:t>territorio comunale partecipa </a:t>
            </a:r>
            <a:r>
              <a:rPr sz="1400" dirty="0">
                <a:latin typeface="Calibri"/>
                <a:cs typeface="Calibri"/>
              </a:rPr>
              <a:t>agli  </a:t>
            </a:r>
            <a:r>
              <a:rPr sz="1400" spc="-5" dirty="0">
                <a:latin typeface="Calibri"/>
                <a:cs typeface="Calibri"/>
              </a:rPr>
              <a:t>oneri </a:t>
            </a:r>
            <a:r>
              <a:rPr sz="1400" dirty="0">
                <a:latin typeface="Calibri"/>
                <a:cs typeface="Calibri"/>
              </a:rPr>
              <a:t>ad </a:t>
            </a:r>
            <a:r>
              <a:rPr sz="1400" dirty="0" err="1">
                <a:latin typeface="Calibri"/>
                <a:cs typeface="Calibri"/>
              </a:rPr>
              <a:t>essi</a:t>
            </a:r>
            <a:r>
              <a:rPr sz="1400" dirty="0">
                <a:latin typeface="Calibri"/>
                <a:cs typeface="Calibri"/>
              </a:rPr>
              <a:t> </a:t>
            </a:r>
            <a:r>
              <a:rPr sz="1400" spc="-5" dirty="0">
                <a:latin typeface="Calibri"/>
                <a:cs typeface="Calibri"/>
              </a:rPr>
              <a:t>relativi </a:t>
            </a:r>
            <a:r>
              <a:rPr sz="1400" dirty="0">
                <a:latin typeface="Calibri"/>
                <a:cs typeface="Calibri"/>
              </a:rPr>
              <a:t>e </a:t>
            </a:r>
            <a:r>
              <a:rPr sz="1400" spc="-10" dirty="0">
                <a:latin typeface="Calibri"/>
                <a:cs typeface="Calibri"/>
              </a:rPr>
              <a:t>la </a:t>
            </a:r>
            <a:r>
              <a:rPr sz="1400" spc="-5" dirty="0">
                <a:latin typeface="Calibri"/>
                <a:cs typeface="Calibri"/>
              </a:rPr>
              <a:t>esecuzione </a:t>
            </a:r>
            <a:r>
              <a:rPr sz="1400" dirty="0">
                <a:latin typeface="Calibri"/>
                <a:cs typeface="Calibri"/>
              </a:rPr>
              <a:t>delle </a:t>
            </a:r>
            <a:r>
              <a:rPr sz="1400" spc="-10" dirty="0">
                <a:latin typeface="Calibri"/>
                <a:cs typeface="Calibri"/>
              </a:rPr>
              <a:t>opere </a:t>
            </a:r>
            <a:r>
              <a:rPr sz="1400" dirty="0">
                <a:latin typeface="Calibri"/>
                <a:cs typeface="Calibri"/>
              </a:rPr>
              <a:t>è </a:t>
            </a:r>
            <a:r>
              <a:rPr sz="1400" spc="-10" dirty="0">
                <a:latin typeface="Calibri"/>
                <a:cs typeface="Calibri"/>
              </a:rPr>
              <a:t>subordinata </a:t>
            </a:r>
            <a:r>
              <a:rPr sz="1400" dirty="0">
                <a:latin typeface="Calibri"/>
                <a:cs typeface="Calibri"/>
              </a:rPr>
              <a:t>a </a:t>
            </a:r>
            <a:r>
              <a:rPr sz="1400" spc="-5" dirty="0">
                <a:latin typeface="Calibri"/>
                <a:cs typeface="Calibri"/>
              </a:rPr>
              <a:t>concessione </a:t>
            </a:r>
            <a:r>
              <a:rPr sz="1400" dirty="0">
                <a:latin typeface="Calibri"/>
                <a:cs typeface="Calibri"/>
              </a:rPr>
              <a:t>da </a:t>
            </a:r>
            <a:r>
              <a:rPr sz="1400" spc="-10" dirty="0">
                <a:latin typeface="Calibri"/>
                <a:cs typeface="Calibri"/>
              </a:rPr>
              <a:t>parte </a:t>
            </a:r>
            <a:r>
              <a:rPr sz="1400" dirty="0">
                <a:latin typeface="Calibri"/>
                <a:cs typeface="Calibri"/>
              </a:rPr>
              <a:t>del </a:t>
            </a:r>
            <a:r>
              <a:rPr sz="1400" spc="-20" dirty="0">
                <a:latin typeface="Calibri"/>
                <a:cs typeface="Calibri"/>
              </a:rPr>
              <a:t>sindaco”. </a:t>
            </a:r>
            <a:r>
              <a:rPr sz="1400" spc="-30" dirty="0">
                <a:latin typeface="Calibri"/>
                <a:cs typeface="Calibri"/>
              </a:rPr>
              <a:t>L’art. </a:t>
            </a:r>
            <a:r>
              <a:rPr sz="1400" dirty="0">
                <a:latin typeface="Calibri"/>
                <a:cs typeface="Calibri"/>
              </a:rPr>
              <a:t>3 </a:t>
            </a:r>
            <a:r>
              <a:rPr sz="1400" spc="-5" dirty="0">
                <a:latin typeface="Calibri"/>
                <a:cs typeface="Calibri"/>
              </a:rPr>
              <a:t>specifica </a:t>
            </a:r>
            <a:r>
              <a:rPr sz="1400" dirty="0">
                <a:latin typeface="Calibri"/>
                <a:cs typeface="Calibri"/>
              </a:rPr>
              <a:t>che </a:t>
            </a:r>
            <a:r>
              <a:rPr sz="1400" spc="-10" dirty="0">
                <a:latin typeface="Calibri"/>
                <a:cs typeface="Calibri"/>
              </a:rPr>
              <a:t>“la  </a:t>
            </a:r>
            <a:r>
              <a:rPr sz="1400" spc="-5" dirty="0">
                <a:latin typeface="Calibri"/>
                <a:cs typeface="Calibri"/>
              </a:rPr>
              <a:t>concessione comporta </a:t>
            </a:r>
            <a:r>
              <a:rPr sz="1400" spc="-10" dirty="0">
                <a:latin typeface="Calibri"/>
                <a:cs typeface="Calibri"/>
              </a:rPr>
              <a:t>la </a:t>
            </a:r>
            <a:r>
              <a:rPr sz="1400" spc="-5" dirty="0">
                <a:latin typeface="Calibri"/>
                <a:cs typeface="Calibri"/>
              </a:rPr>
              <a:t>corresponsione </a:t>
            </a:r>
            <a:r>
              <a:rPr sz="1400" dirty="0">
                <a:latin typeface="Calibri"/>
                <a:cs typeface="Calibri"/>
              </a:rPr>
              <a:t>di </a:t>
            </a:r>
            <a:r>
              <a:rPr sz="1400" spc="-5" dirty="0">
                <a:latin typeface="Calibri"/>
                <a:cs typeface="Calibri"/>
              </a:rPr>
              <a:t>un </a:t>
            </a:r>
            <a:r>
              <a:rPr sz="1400" spc="-10" dirty="0">
                <a:latin typeface="Calibri"/>
                <a:cs typeface="Calibri"/>
              </a:rPr>
              <a:t>contributo commisurato </a:t>
            </a:r>
            <a:r>
              <a:rPr sz="1400" spc="-5" dirty="0">
                <a:latin typeface="Calibri"/>
                <a:cs typeface="Calibri"/>
              </a:rPr>
              <a:t>all’incidenza </a:t>
            </a:r>
            <a:r>
              <a:rPr sz="1400" dirty="0">
                <a:latin typeface="Calibri"/>
                <a:cs typeface="Calibri"/>
              </a:rPr>
              <a:t>delle </a:t>
            </a:r>
            <a:r>
              <a:rPr sz="1400" spc="-5" dirty="0">
                <a:latin typeface="Calibri"/>
                <a:cs typeface="Calibri"/>
              </a:rPr>
              <a:t>spese </a:t>
            </a:r>
            <a:r>
              <a:rPr sz="1400" dirty="0">
                <a:latin typeface="Calibri"/>
                <a:cs typeface="Calibri"/>
              </a:rPr>
              <a:t>di </a:t>
            </a:r>
            <a:r>
              <a:rPr sz="1400" spc="-5" dirty="0">
                <a:latin typeface="Calibri"/>
                <a:cs typeface="Calibri"/>
              </a:rPr>
              <a:t>urbanizzazione nonché </a:t>
            </a:r>
            <a:r>
              <a:rPr sz="1400" dirty="0">
                <a:latin typeface="Calibri"/>
                <a:cs typeface="Calibri"/>
              </a:rPr>
              <a:t>al  </a:t>
            </a:r>
            <a:r>
              <a:rPr sz="1400" spc="-10" dirty="0">
                <a:latin typeface="Calibri"/>
                <a:cs typeface="Calibri"/>
              </a:rPr>
              <a:t>costo </a:t>
            </a:r>
            <a:r>
              <a:rPr sz="1400" dirty="0">
                <a:latin typeface="Calibri"/>
                <a:cs typeface="Calibri"/>
              </a:rPr>
              <a:t>di </a:t>
            </a:r>
            <a:r>
              <a:rPr sz="1400" spc="-15" dirty="0">
                <a:latin typeface="Calibri"/>
                <a:cs typeface="Calibri"/>
              </a:rPr>
              <a:t>costruzione”. </a:t>
            </a:r>
            <a:r>
              <a:rPr sz="1400" spc="-5" dirty="0">
                <a:latin typeface="Calibri"/>
                <a:cs typeface="Calibri"/>
              </a:rPr>
              <a:t>Quindi </a:t>
            </a:r>
            <a:r>
              <a:rPr sz="1400" dirty="0">
                <a:latin typeface="Calibri"/>
                <a:cs typeface="Calibri"/>
              </a:rPr>
              <a:t>per </a:t>
            </a:r>
            <a:r>
              <a:rPr sz="1400" spc="-5" dirty="0">
                <a:latin typeface="Calibri"/>
                <a:cs typeface="Calibri"/>
              </a:rPr>
              <a:t>“</a:t>
            </a:r>
            <a:r>
              <a:rPr sz="1400" b="1" spc="-5" dirty="0">
                <a:latin typeface="Calibri"/>
                <a:cs typeface="Calibri"/>
              </a:rPr>
              <a:t>oneri </a:t>
            </a:r>
            <a:r>
              <a:rPr lang="it-IT" sz="1400" b="1" spc="-5" dirty="0">
                <a:latin typeface="Calibri"/>
                <a:cs typeface="Calibri"/>
              </a:rPr>
              <a:t>di urbanizzazione</a:t>
            </a:r>
            <a:r>
              <a:rPr sz="1400" spc="-5" dirty="0">
                <a:latin typeface="Calibri"/>
                <a:cs typeface="Calibri"/>
              </a:rPr>
              <a:t>” si </a:t>
            </a:r>
            <a:r>
              <a:rPr sz="1400" spc="-10" dirty="0">
                <a:latin typeface="Calibri"/>
                <a:cs typeface="Calibri"/>
              </a:rPr>
              <a:t>intendono </a:t>
            </a:r>
            <a:r>
              <a:rPr sz="1400" spc="-5" dirty="0">
                <a:latin typeface="Calibri"/>
                <a:cs typeface="Calibri"/>
              </a:rPr>
              <a:t>l’insieme </a:t>
            </a:r>
            <a:r>
              <a:rPr sz="1400" dirty="0">
                <a:latin typeface="Calibri"/>
                <a:cs typeface="Calibri"/>
              </a:rPr>
              <a:t>degli </a:t>
            </a:r>
            <a:r>
              <a:rPr sz="1400" spc="-5" dirty="0">
                <a:latin typeface="Calibri"/>
                <a:cs typeface="Calibri"/>
              </a:rPr>
              <a:t>oneri da </a:t>
            </a:r>
            <a:r>
              <a:rPr sz="1400" spc="-10" dirty="0">
                <a:latin typeface="Calibri"/>
                <a:cs typeface="Calibri"/>
              </a:rPr>
              <a:t>versare </a:t>
            </a:r>
            <a:r>
              <a:rPr sz="1400" dirty="0">
                <a:latin typeface="Calibri"/>
                <a:cs typeface="Calibri"/>
              </a:rPr>
              <a:t>al </a:t>
            </a:r>
            <a:r>
              <a:rPr sz="1400" spc="-5" dirty="0">
                <a:latin typeface="Calibri"/>
                <a:cs typeface="Calibri"/>
              </a:rPr>
              <a:t>Comune </a:t>
            </a:r>
            <a:r>
              <a:rPr sz="1400" dirty="0">
                <a:latin typeface="Calibri"/>
                <a:cs typeface="Calibri"/>
              </a:rPr>
              <a:t>per </a:t>
            </a:r>
            <a:r>
              <a:rPr sz="1400" spc="-10" dirty="0">
                <a:latin typeface="Calibri"/>
                <a:cs typeface="Calibri"/>
              </a:rPr>
              <a:t>ottenere </a:t>
            </a:r>
            <a:r>
              <a:rPr sz="1400" spc="-15" dirty="0">
                <a:latin typeface="Calibri"/>
                <a:cs typeface="Calibri"/>
              </a:rPr>
              <a:t>il  </a:t>
            </a:r>
            <a:r>
              <a:rPr sz="1400" spc="-5" dirty="0">
                <a:latin typeface="Calibri"/>
                <a:cs typeface="Calibri"/>
              </a:rPr>
              <a:t>Permesso </a:t>
            </a:r>
            <a:r>
              <a:rPr sz="1400" dirty="0">
                <a:latin typeface="Calibri"/>
                <a:cs typeface="Calibri"/>
              </a:rPr>
              <a:t>di </a:t>
            </a:r>
            <a:r>
              <a:rPr sz="1400" spc="-10" dirty="0">
                <a:latin typeface="Calibri"/>
                <a:cs typeface="Calibri"/>
              </a:rPr>
              <a:t>costruire. </a:t>
            </a:r>
            <a:r>
              <a:rPr sz="1400" spc="-5" dirty="0">
                <a:latin typeface="Calibri"/>
                <a:cs typeface="Calibri"/>
              </a:rPr>
              <a:t>Gli oneri </a:t>
            </a:r>
            <a:r>
              <a:rPr sz="1400" dirty="0">
                <a:latin typeface="Calibri"/>
                <a:cs typeface="Calibri"/>
              </a:rPr>
              <a:t>di </a:t>
            </a:r>
            <a:r>
              <a:rPr sz="1400" spc="-10" dirty="0">
                <a:latin typeface="Calibri"/>
                <a:cs typeface="Calibri"/>
              </a:rPr>
              <a:t>urbanizzazione </a:t>
            </a:r>
            <a:r>
              <a:rPr sz="1400" spc="-5" dirty="0">
                <a:latin typeface="Calibri"/>
                <a:cs typeface="Calibri"/>
              </a:rPr>
              <a:t>sono dovuti </a:t>
            </a:r>
            <a:r>
              <a:rPr sz="1400" dirty="0">
                <a:latin typeface="Calibri"/>
                <a:cs typeface="Calibri"/>
              </a:rPr>
              <a:t>al </a:t>
            </a:r>
            <a:r>
              <a:rPr sz="1400" spc="-10" dirty="0">
                <a:latin typeface="Calibri"/>
                <a:cs typeface="Calibri"/>
              </a:rPr>
              <a:t>Comune </a:t>
            </a:r>
            <a:r>
              <a:rPr sz="1400" spc="-5" dirty="0">
                <a:latin typeface="Calibri"/>
                <a:cs typeface="Calibri"/>
              </a:rPr>
              <a:t>per </a:t>
            </a:r>
            <a:r>
              <a:rPr sz="1400" spc="-10" dirty="0">
                <a:latin typeface="Calibri"/>
                <a:cs typeface="Calibri"/>
              </a:rPr>
              <a:t>contribuire </a:t>
            </a:r>
            <a:r>
              <a:rPr sz="1400" dirty="0">
                <a:latin typeface="Calibri"/>
                <a:cs typeface="Calibri"/>
              </a:rPr>
              <a:t>alle </a:t>
            </a:r>
            <a:r>
              <a:rPr sz="1400" spc="-5" dirty="0">
                <a:latin typeface="Calibri"/>
                <a:cs typeface="Calibri"/>
              </a:rPr>
              <a:t>spese </a:t>
            </a:r>
            <a:r>
              <a:rPr sz="1400" dirty="0">
                <a:latin typeface="Calibri"/>
                <a:cs typeface="Calibri"/>
              </a:rPr>
              <a:t>da </a:t>
            </a:r>
            <a:r>
              <a:rPr sz="1400" spc="-10" dirty="0">
                <a:latin typeface="Calibri"/>
                <a:cs typeface="Calibri"/>
              </a:rPr>
              <a:t>questo sostenute </a:t>
            </a:r>
            <a:r>
              <a:rPr sz="1400" spc="-5" dirty="0">
                <a:latin typeface="Calibri"/>
                <a:cs typeface="Calibri"/>
              </a:rPr>
              <a:t>per </a:t>
            </a:r>
            <a:r>
              <a:rPr sz="1400" dirty="0">
                <a:latin typeface="Calibri"/>
                <a:cs typeface="Calibri"/>
              </a:rPr>
              <a:t>la  </a:t>
            </a:r>
            <a:r>
              <a:rPr sz="1400" spc="-5" dirty="0">
                <a:latin typeface="Calibri"/>
                <a:cs typeface="Calibri"/>
              </a:rPr>
              <a:t>realizzazione </a:t>
            </a:r>
            <a:r>
              <a:rPr sz="1400" dirty="0">
                <a:latin typeface="Calibri"/>
                <a:cs typeface="Calibri"/>
              </a:rPr>
              <a:t>di </a:t>
            </a:r>
            <a:r>
              <a:rPr sz="1400" spc="-10" dirty="0">
                <a:latin typeface="Calibri"/>
                <a:cs typeface="Calibri"/>
              </a:rPr>
              <a:t>opere </a:t>
            </a:r>
            <a:r>
              <a:rPr sz="1400" dirty="0">
                <a:latin typeface="Calibri"/>
                <a:cs typeface="Calibri"/>
              </a:rPr>
              <a:t>di </a:t>
            </a:r>
            <a:r>
              <a:rPr sz="1400" spc="-5" dirty="0">
                <a:latin typeface="Calibri"/>
                <a:cs typeface="Calibri"/>
              </a:rPr>
              <a:t>urbanizzazione primaria </a:t>
            </a:r>
            <a:r>
              <a:rPr sz="1400" dirty="0">
                <a:latin typeface="Calibri"/>
                <a:cs typeface="Calibri"/>
              </a:rPr>
              <a:t>e </a:t>
            </a:r>
            <a:r>
              <a:rPr sz="1400" spc="-5" dirty="0">
                <a:latin typeface="Calibri"/>
                <a:cs typeface="Calibri"/>
              </a:rPr>
              <a:t>secondaria </a:t>
            </a:r>
            <a:r>
              <a:rPr sz="1400" dirty="0">
                <a:latin typeface="Calibri"/>
                <a:cs typeface="Calibri"/>
              </a:rPr>
              <a:t>necessarie </a:t>
            </a:r>
            <a:r>
              <a:rPr sz="1400" spc="-5" dirty="0">
                <a:latin typeface="Calibri"/>
                <a:cs typeface="Calibri"/>
              </a:rPr>
              <a:t>per </a:t>
            </a:r>
            <a:r>
              <a:rPr sz="1400" dirty="0">
                <a:latin typeface="Calibri"/>
                <a:cs typeface="Calibri"/>
              </a:rPr>
              <a:t>la </a:t>
            </a:r>
            <a:r>
              <a:rPr sz="1400" spc="-10" dirty="0">
                <a:latin typeface="Calibri"/>
                <a:cs typeface="Calibri"/>
              </a:rPr>
              <a:t>vita </a:t>
            </a:r>
            <a:r>
              <a:rPr sz="1400" dirty="0">
                <a:latin typeface="Calibri"/>
                <a:cs typeface="Calibri"/>
              </a:rPr>
              <a:t>della </a:t>
            </a:r>
            <a:r>
              <a:rPr sz="1400" spc="-10" dirty="0">
                <a:latin typeface="Calibri"/>
                <a:cs typeface="Calibri"/>
              </a:rPr>
              <a:t>collettività. </a:t>
            </a:r>
            <a:r>
              <a:rPr sz="1400" spc="-5" dirty="0">
                <a:latin typeface="Calibri"/>
                <a:cs typeface="Calibri"/>
              </a:rPr>
              <a:t>Le </a:t>
            </a:r>
            <a:r>
              <a:rPr sz="1400" spc="-10" dirty="0">
                <a:latin typeface="Calibri"/>
                <a:cs typeface="Calibri"/>
              </a:rPr>
              <a:t>opere </a:t>
            </a:r>
            <a:r>
              <a:rPr sz="1400" dirty="0">
                <a:latin typeface="Calibri"/>
                <a:cs typeface="Calibri"/>
              </a:rPr>
              <a:t>di </a:t>
            </a:r>
            <a:r>
              <a:rPr sz="1400" spc="-10" dirty="0">
                <a:latin typeface="Calibri"/>
                <a:cs typeface="Calibri"/>
              </a:rPr>
              <a:t>urbanizzazione  </a:t>
            </a:r>
            <a:r>
              <a:rPr sz="1400" spc="-5" dirty="0">
                <a:latin typeface="Calibri"/>
                <a:cs typeface="Calibri"/>
              </a:rPr>
              <a:t>primaria sono </a:t>
            </a:r>
            <a:r>
              <a:rPr sz="1400" dirty="0">
                <a:latin typeface="Calibri"/>
                <a:cs typeface="Calibri"/>
              </a:rPr>
              <a:t>le </a:t>
            </a:r>
            <a:r>
              <a:rPr sz="1400" spc="-15" dirty="0">
                <a:latin typeface="Calibri"/>
                <a:cs typeface="Calibri"/>
              </a:rPr>
              <a:t>infrastrutture </a:t>
            </a:r>
            <a:r>
              <a:rPr sz="1400" spc="-10" dirty="0">
                <a:latin typeface="Calibri"/>
                <a:cs typeface="Calibri"/>
              </a:rPr>
              <a:t>come strade, </a:t>
            </a:r>
            <a:r>
              <a:rPr sz="1400" spc="-5" dirty="0">
                <a:latin typeface="Calibri"/>
                <a:cs typeface="Calibri"/>
              </a:rPr>
              <a:t>parcheggi, </a:t>
            </a:r>
            <a:r>
              <a:rPr sz="1400" spc="-10" dirty="0">
                <a:latin typeface="Calibri"/>
                <a:cs typeface="Calibri"/>
              </a:rPr>
              <a:t>verde pubblico, reti </a:t>
            </a:r>
            <a:r>
              <a:rPr sz="1400" dirty="0">
                <a:latin typeface="Calibri"/>
                <a:cs typeface="Calibri"/>
              </a:rPr>
              <a:t>di </a:t>
            </a:r>
            <a:r>
              <a:rPr sz="1400" spc="-5" dirty="0">
                <a:latin typeface="Calibri"/>
                <a:cs typeface="Calibri"/>
              </a:rPr>
              <a:t>distribuzione </a:t>
            </a:r>
            <a:r>
              <a:rPr sz="1400" dirty="0">
                <a:latin typeface="Calibri"/>
                <a:cs typeface="Calibri"/>
              </a:rPr>
              <a:t>di </a:t>
            </a:r>
            <a:r>
              <a:rPr sz="1400" spc="-5" dirty="0">
                <a:latin typeface="Calibri"/>
                <a:cs typeface="Calibri"/>
              </a:rPr>
              <a:t>acqua, </a:t>
            </a:r>
            <a:r>
              <a:rPr sz="1400" spc="-10" dirty="0">
                <a:latin typeface="Calibri"/>
                <a:cs typeface="Calibri"/>
              </a:rPr>
              <a:t>gas, </a:t>
            </a:r>
            <a:r>
              <a:rPr sz="1400" spc="-5" dirty="0">
                <a:latin typeface="Calibri"/>
                <a:cs typeface="Calibri"/>
              </a:rPr>
              <a:t>elettricità, </a:t>
            </a:r>
            <a:r>
              <a:rPr sz="1400" dirty="0">
                <a:latin typeface="Calibri"/>
                <a:cs typeface="Calibri"/>
              </a:rPr>
              <a:t>le </a:t>
            </a:r>
            <a:r>
              <a:rPr sz="1400" spc="-10" dirty="0">
                <a:latin typeface="Calibri"/>
                <a:cs typeface="Calibri"/>
              </a:rPr>
              <a:t>fogne, </a:t>
            </a:r>
            <a:r>
              <a:rPr sz="1400" dirty="0">
                <a:latin typeface="Calibri"/>
                <a:cs typeface="Calibri"/>
              </a:rPr>
              <a:t>la  </a:t>
            </a:r>
            <a:r>
              <a:rPr sz="1400" spc="-10" dirty="0">
                <a:latin typeface="Calibri"/>
                <a:cs typeface="Calibri"/>
              </a:rPr>
              <a:t>pubblica </a:t>
            </a:r>
            <a:r>
              <a:rPr sz="1400" spc="-5" dirty="0">
                <a:latin typeface="Calibri"/>
                <a:cs typeface="Calibri"/>
              </a:rPr>
              <a:t>illuminazione, ecc… Le </a:t>
            </a:r>
            <a:r>
              <a:rPr sz="1400" spc="-10" dirty="0">
                <a:latin typeface="Calibri"/>
                <a:cs typeface="Calibri"/>
              </a:rPr>
              <a:t>opere </a:t>
            </a:r>
            <a:r>
              <a:rPr sz="1400" dirty="0">
                <a:latin typeface="Calibri"/>
                <a:cs typeface="Calibri"/>
              </a:rPr>
              <a:t>di </a:t>
            </a:r>
            <a:r>
              <a:rPr sz="1400" spc="-5" dirty="0">
                <a:latin typeface="Calibri"/>
                <a:cs typeface="Calibri"/>
              </a:rPr>
              <a:t>urbanizzazione </a:t>
            </a:r>
            <a:r>
              <a:rPr sz="1400" spc="-10" dirty="0">
                <a:latin typeface="Calibri"/>
                <a:cs typeface="Calibri"/>
              </a:rPr>
              <a:t>secondaria </a:t>
            </a:r>
            <a:r>
              <a:rPr sz="1400" spc="-15" dirty="0">
                <a:latin typeface="Calibri"/>
                <a:cs typeface="Calibri"/>
              </a:rPr>
              <a:t>invece </a:t>
            </a:r>
            <a:r>
              <a:rPr sz="1400" spc="-5" dirty="0">
                <a:latin typeface="Calibri"/>
                <a:cs typeface="Calibri"/>
              </a:rPr>
              <a:t>sono </a:t>
            </a:r>
            <a:r>
              <a:rPr sz="1400" dirty="0">
                <a:latin typeface="Calibri"/>
                <a:cs typeface="Calibri"/>
              </a:rPr>
              <a:t>gli asili, le </a:t>
            </a:r>
            <a:r>
              <a:rPr sz="1400" spc="-5" dirty="0">
                <a:latin typeface="Calibri"/>
                <a:cs typeface="Calibri"/>
              </a:rPr>
              <a:t>scuole </a:t>
            </a:r>
            <a:r>
              <a:rPr sz="1400" spc="-15" dirty="0">
                <a:latin typeface="Calibri"/>
                <a:cs typeface="Calibri"/>
              </a:rPr>
              <a:t>dell’obbligo, </a:t>
            </a:r>
            <a:r>
              <a:rPr sz="1400" dirty="0">
                <a:latin typeface="Calibri"/>
                <a:cs typeface="Calibri"/>
              </a:rPr>
              <a:t>gli </a:t>
            </a:r>
            <a:r>
              <a:rPr sz="1400" spc="-10" dirty="0">
                <a:latin typeface="Calibri"/>
                <a:cs typeface="Calibri"/>
              </a:rPr>
              <a:t>impianti  </a:t>
            </a:r>
            <a:r>
              <a:rPr sz="1400" spc="-5" dirty="0">
                <a:latin typeface="Calibri"/>
                <a:cs typeface="Calibri"/>
              </a:rPr>
              <a:t>sportivi, </a:t>
            </a:r>
            <a:r>
              <a:rPr sz="1400" dirty="0">
                <a:latin typeface="Calibri"/>
                <a:cs typeface="Calibri"/>
              </a:rPr>
              <a:t>le </a:t>
            </a:r>
            <a:r>
              <a:rPr sz="1400" spc="-5" dirty="0">
                <a:latin typeface="Calibri"/>
                <a:cs typeface="Calibri"/>
              </a:rPr>
              <a:t>chiese, </a:t>
            </a:r>
            <a:r>
              <a:rPr sz="1400" dirty="0">
                <a:latin typeface="Calibri"/>
                <a:cs typeface="Calibri"/>
              </a:rPr>
              <a:t>le </a:t>
            </a:r>
            <a:r>
              <a:rPr sz="1400" spc="-15" dirty="0">
                <a:latin typeface="Calibri"/>
                <a:cs typeface="Calibri"/>
              </a:rPr>
              <a:t>attrezzature </a:t>
            </a:r>
            <a:r>
              <a:rPr sz="1400" spc="-10" dirty="0">
                <a:latin typeface="Calibri"/>
                <a:cs typeface="Calibri"/>
              </a:rPr>
              <a:t>culturali </a:t>
            </a:r>
            <a:r>
              <a:rPr sz="1400" spc="-5" dirty="0">
                <a:latin typeface="Calibri"/>
                <a:cs typeface="Calibri"/>
              </a:rPr>
              <a:t>ecc… Il </a:t>
            </a:r>
            <a:r>
              <a:rPr sz="1400" spc="-10" dirty="0">
                <a:latin typeface="Calibri"/>
                <a:cs typeface="Calibri"/>
              </a:rPr>
              <a:t>costo </a:t>
            </a:r>
            <a:r>
              <a:rPr sz="1400" dirty="0">
                <a:latin typeface="Calibri"/>
                <a:cs typeface="Calibri"/>
              </a:rPr>
              <a:t>di </a:t>
            </a:r>
            <a:r>
              <a:rPr sz="1400" spc="-10" dirty="0">
                <a:latin typeface="Calibri"/>
                <a:cs typeface="Calibri"/>
              </a:rPr>
              <a:t>costruzione, invece, </a:t>
            </a:r>
            <a:r>
              <a:rPr sz="1400" dirty="0">
                <a:latin typeface="Calibri"/>
                <a:cs typeface="Calibri"/>
              </a:rPr>
              <a:t>è </a:t>
            </a:r>
            <a:r>
              <a:rPr sz="1400" spc="-5" dirty="0">
                <a:latin typeface="Calibri"/>
                <a:cs typeface="Calibri"/>
              </a:rPr>
              <a:t>un </a:t>
            </a:r>
            <a:r>
              <a:rPr sz="1400" spc="-10" dirty="0">
                <a:latin typeface="Calibri"/>
                <a:cs typeface="Calibri"/>
              </a:rPr>
              <a:t>contributo commisurato, in percentuale, </a:t>
            </a:r>
            <a:r>
              <a:rPr sz="1400" dirty="0">
                <a:latin typeface="Calibri"/>
                <a:cs typeface="Calibri"/>
              </a:rPr>
              <a:t>al  </a:t>
            </a:r>
            <a:r>
              <a:rPr sz="1400" spc="-10" dirty="0">
                <a:latin typeface="Calibri"/>
                <a:cs typeface="Calibri"/>
              </a:rPr>
              <a:t>costo dell’edilizia</a:t>
            </a:r>
            <a:r>
              <a:rPr sz="1400" dirty="0">
                <a:latin typeface="Calibri"/>
                <a:cs typeface="Calibri"/>
              </a:rPr>
              <a:t> </a:t>
            </a:r>
            <a:r>
              <a:rPr sz="1400" spc="-10" dirty="0">
                <a:latin typeface="Calibri"/>
                <a:cs typeface="Calibri"/>
              </a:rPr>
              <a:t>convenzionata.</a:t>
            </a:r>
            <a:endParaRPr sz="1400" dirty="0">
              <a:latin typeface="Calibri"/>
              <a:cs typeface="Calibri"/>
            </a:endParaRPr>
          </a:p>
        </p:txBody>
      </p:sp>
      <p:sp>
        <p:nvSpPr>
          <p:cNvPr id="5" name="Segnaposto piè di pagina 4">
            <a:extLst>
              <a:ext uri="{FF2B5EF4-FFF2-40B4-BE49-F238E27FC236}">
                <a16:creationId xmlns:a16="http://schemas.microsoft.com/office/drawing/2014/main" id="{B637DA2A-6E12-4B08-92E7-8213ABB72E50}"/>
              </a:ext>
            </a:extLst>
          </p:cNvPr>
          <p:cNvSpPr>
            <a:spLocks noGrp="1"/>
          </p:cNvSpPr>
          <p:nvPr>
            <p:ph type="ftr" sz="quarter" idx="11"/>
          </p:nvPr>
        </p:nvSpPr>
        <p:spPr/>
        <p:txBody>
          <a:bodyPr/>
          <a:lstStyle/>
          <a:p>
            <a:r>
              <a:rPr lang="it-IT" b="1" dirty="0">
                <a:solidFill>
                  <a:srgbClr val="002060"/>
                </a:solidFill>
              </a:rPr>
              <a:t>Rendiconto semplificato per il Cittadino Esercizio 2020</a:t>
            </a:r>
          </a:p>
        </p:txBody>
      </p:sp>
      <p:graphicFrame>
        <p:nvGraphicFramePr>
          <p:cNvPr id="2" name="Tabella 1">
            <a:extLst>
              <a:ext uri="{FF2B5EF4-FFF2-40B4-BE49-F238E27FC236}">
                <a16:creationId xmlns:a16="http://schemas.microsoft.com/office/drawing/2014/main" id="{5EE6DE1E-092A-421A-8820-EBCFEF5B95F0}"/>
              </a:ext>
            </a:extLst>
          </p:cNvPr>
          <p:cNvGraphicFramePr>
            <a:graphicFrameLocks noGrp="1"/>
          </p:cNvGraphicFramePr>
          <p:nvPr>
            <p:extLst>
              <p:ext uri="{D42A27DB-BD31-4B8C-83A1-F6EECF244321}">
                <p14:modId xmlns:p14="http://schemas.microsoft.com/office/powerpoint/2010/main" val="3377610836"/>
              </p:ext>
            </p:extLst>
          </p:nvPr>
        </p:nvGraphicFramePr>
        <p:xfrm>
          <a:off x="535940" y="3762375"/>
          <a:ext cx="7997825" cy="1724025"/>
        </p:xfrm>
        <a:graphic>
          <a:graphicData uri="http://schemas.openxmlformats.org/drawingml/2006/table">
            <a:tbl>
              <a:tblPr/>
              <a:tblGrid>
                <a:gridCol w="3281160">
                  <a:extLst>
                    <a:ext uri="{9D8B030D-6E8A-4147-A177-3AD203B41FA5}">
                      <a16:colId xmlns:a16="http://schemas.microsoft.com/office/drawing/2014/main" val="44576033"/>
                    </a:ext>
                  </a:extLst>
                </a:gridCol>
                <a:gridCol w="1623490">
                  <a:extLst>
                    <a:ext uri="{9D8B030D-6E8A-4147-A177-3AD203B41FA5}">
                      <a16:colId xmlns:a16="http://schemas.microsoft.com/office/drawing/2014/main" val="1835649933"/>
                    </a:ext>
                  </a:extLst>
                </a:gridCol>
                <a:gridCol w="1589311">
                  <a:extLst>
                    <a:ext uri="{9D8B030D-6E8A-4147-A177-3AD203B41FA5}">
                      <a16:colId xmlns:a16="http://schemas.microsoft.com/office/drawing/2014/main" val="2921978487"/>
                    </a:ext>
                  </a:extLst>
                </a:gridCol>
                <a:gridCol w="1503864">
                  <a:extLst>
                    <a:ext uri="{9D8B030D-6E8A-4147-A177-3AD203B41FA5}">
                      <a16:colId xmlns:a16="http://schemas.microsoft.com/office/drawing/2014/main" val="2445380931"/>
                    </a:ext>
                  </a:extLst>
                </a:gridCol>
              </a:tblGrid>
              <a:tr h="725784">
                <a:tc>
                  <a:txBody>
                    <a:bodyPr/>
                    <a:lstStyle/>
                    <a:p>
                      <a:pPr algn="ctr" fontAlgn="b"/>
                      <a:r>
                        <a:rPr lang="it-IT" sz="1200" b="1" i="0" u="none" strike="noStrike" dirty="0">
                          <a:solidFill>
                            <a:srgbClr val="000000"/>
                          </a:solidFill>
                          <a:effectLst/>
                          <a:latin typeface="Arial" panose="020B0604020202020204" pitchFamily="34" charset="0"/>
                        </a:rPr>
                        <a:t>Contributi permessi a costruire e relative sanzioni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it-IT" sz="1200" b="1" i="0" u="none" strike="noStrike" dirty="0">
                          <a:solidFill>
                            <a:srgbClr val="000000"/>
                          </a:solidFill>
                          <a:effectLst/>
                          <a:latin typeface="Arial" panose="020B0604020202020204" pitchFamily="34" charset="0"/>
                        </a:rPr>
                        <a:t>2018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it-IT" sz="1200" b="1" i="0" u="none" strike="noStrike" dirty="0">
                          <a:solidFill>
                            <a:srgbClr val="000000"/>
                          </a:solidFill>
                          <a:effectLst/>
                          <a:latin typeface="Arial" panose="020B0604020202020204" pitchFamily="34" charset="0"/>
                        </a:rPr>
                        <a:t>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it-IT" sz="1200" b="1" i="0" u="none" strike="noStrike">
                          <a:solidFill>
                            <a:srgbClr val="000000"/>
                          </a:solidFill>
                          <a:effectLst/>
                          <a:latin typeface="Arial" panose="020B0604020202020204" pitchFamily="34" charset="0"/>
                        </a:rPr>
                        <a:t>2020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634391687"/>
                  </a:ext>
                </a:extLst>
              </a:tr>
              <a:tr h="467531">
                <a:tc>
                  <a:txBody>
                    <a:bodyPr/>
                    <a:lstStyle/>
                    <a:p>
                      <a:pPr algn="l" fontAlgn="b"/>
                      <a:r>
                        <a:rPr lang="it-IT" sz="1200" b="0" i="0" u="none" strike="noStrike">
                          <a:solidFill>
                            <a:srgbClr val="000000"/>
                          </a:solidFill>
                          <a:effectLst/>
                          <a:latin typeface="Arial" panose="020B0604020202020204" pitchFamily="34" charset="0"/>
                        </a:rPr>
                        <a:t>Accertamento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effectLst/>
                          <a:latin typeface="Arial" panose="020B0604020202020204" pitchFamily="34" charset="0"/>
                        </a:rPr>
                        <a:t>2.821.161,71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dirty="0">
                          <a:solidFill>
                            <a:srgbClr val="000000"/>
                          </a:solidFill>
                          <a:effectLst/>
                          <a:latin typeface="Arial" panose="020B0604020202020204" pitchFamily="34" charset="0"/>
                        </a:rPr>
                        <a:t>4.599.884,77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effectLst/>
                          <a:latin typeface="Arial" panose="020B0604020202020204" pitchFamily="34" charset="0"/>
                        </a:rPr>
                        <a:t>4.812.495,53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0109539"/>
                  </a:ext>
                </a:extLst>
              </a:tr>
              <a:tr h="530710">
                <a:tc>
                  <a:txBody>
                    <a:bodyPr/>
                    <a:lstStyle/>
                    <a:p>
                      <a:pPr algn="l" fontAlgn="b"/>
                      <a:r>
                        <a:rPr lang="it-IT" sz="1200" b="0" i="0" u="none" strike="noStrike" dirty="0">
                          <a:solidFill>
                            <a:srgbClr val="000000"/>
                          </a:solidFill>
                          <a:effectLst/>
                          <a:latin typeface="Arial" panose="020B0604020202020204" pitchFamily="34" charset="0"/>
                        </a:rPr>
                        <a:t>Riscossione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dirty="0">
                          <a:solidFill>
                            <a:srgbClr val="000000"/>
                          </a:solidFill>
                          <a:effectLst/>
                          <a:latin typeface="Arial" panose="020B0604020202020204" pitchFamily="34" charset="0"/>
                        </a:rPr>
                        <a:t>2.725.684,37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dirty="0">
                          <a:solidFill>
                            <a:srgbClr val="000000"/>
                          </a:solidFill>
                          <a:effectLst/>
                          <a:latin typeface="Arial" panose="020B0604020202020204" pitchFamily="34" charset="0"/>
                        </a:rPr>
                        <a:t>4.599.884,77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dirty="0">
                          <a:solidFill>
                            <a:srgbClr val="000000"/>
                          </a:solidFill>
                          <a:effectLst/>
                          <a:latin typeface="Arial" panose="020B0604020202020204" pitchFamily="34" charset="0"/>
                        </a:rPr>
                        <a:t>4.811.761,19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1993656"/>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19100" y="434340"/>
            <a:ext cx="8305800" cy="5486400"/>
          </a:xfrm>
          <a:prstGeom prst="rect">
            <a:avLst/>
          </a:prstGeom>
          <a:noFill/>
        </p:spPr>
        <p:txBody>
          <a:bodyPr wrap="square" lIns="0" tIns="0" rIns="0" bIns="0" rtlCol="0"/>
          <a:lstStyle/>
          <a:p>
            <a:endParaRPr dirty="0"/>
          </a:p>
        </p:txBody>
      </p:sp>
      <p:sp>
        <p:nvSpPr>
          <p:cNvPr id="7" name="object 7"/>
          <p:cNvSpPr txBox="1"/>
          <p:nvPr/>
        </p:nvSpPr>
        <p:spPr>
          <a:xfrm>
            <a:off x="533400" y="662493"/>
            <a:ext cx="7727315" cy="875240"/>
          </a:xfrm>
          <a:prstGeom prst="rect">
            <a:avLst/>
          </a:prstGeom>
        </p:spPr>
        <p:txBody>
          <a:bodyPr vert="horz" wrap="square" lIns="0" tIns="13335" rIns="0" bIns="0" rtlCol="0">
            <a:spAutoFit/>
          </a:bodyPr>
          <a:lstStyle/>
          <a:p>
            <a:pPr marL="12700" algn="just">
              <a:lnSpc>
                <a:spcPct val="100000"/>
              </a:lnSpc>
              <a:spcBef>
                <a:spcPts val="105"/>
              </a:spcBef>
            </a:pPr>
            <a:r>
              <a:rPr sz="1400" dirty="0">
                <a:latin typeface="Calibri"/>
                <a:cs typeface="Calibri"/>
              </a:rPr>
              <a:t>L</a:t>
            </a:r>
            <a:r>
              <a:rPr lang="it-IT" sz="1400" dirty="0">
                <a:latin typeface="Calibri"/>
                <a:cs typeface="Calibri"/>
              </a:rPr>
              <a:t>'E</a:t>
            </a:r>
            <a:r>
              <a:rPr sz="1400" spc="-5" dirty="0" err="1">
                <a:latin typeface="Calibri"/>
                <a:cs typeface="Calibri"/>
              </a:rPr>
              <a:t>nte</a:t>
            </a:r>
            <a:r>
              <a:rPr sz="1400" spc="-5" dirty="0">
                <a:latin typeface="Calibri"/>
                <a:cs typeface="Calibri"/>
              </a:rPr>
              <a:t>, </a:t>
            </a:r>
            <a:r>
              <a:rPr sz="1400" dirty="0">
                <a:latin typeface="Calibri"/>
                <a:cs typeface="Calibri"/>
              </a:rPr>
              <a:t>per erogare</a:t>
            </a:r>
            <a:r>
              <a:rPr sz="1400" spc="-20" dirty="0">
                <a:latin typeface="Calibri"/>
                <a:cs typeface="Calibri"/>
              </a:rPr>
              <a:t> </a:t>
            </a:r>
            <a:r>
              <a:rPr sz="1400" dirty="0">
                <a:latin typeface="Calibri"/>
                <a:cs typeface="Calibri"/>
              </a:rPr>
              <a:t>i </a:t>
            </a:r>
            <a:r>
              <a:rPr sz="1400" spc="-5" dirty="0">
                <a:latin typeface="Calibri"/>
                <a:cs typeface="Calibri"/>
              </a:rPr>
              <a:t>servizi</a:t>
            </a:r>
            <a:r>
              <a:rPr sz="1400" spc="-10" dirty="0">
                <a:latin typeface="Calibri"/>
                <a:cs typeface="Calibri"/>
              </a:rPr>
              <a:t> </a:t>
            </a:r>
            <a:r>
              <a:rPr sz="1400" dirty="0">
                <a:latin typeface="Calibri"/>
                <a:cs typeface="Calibri"/>
              </a:rPr>
              <a:t>alla</a:t>
            </a:r>
            <a:r>
              <a:rPr sz="1400" spc="-10" dirty="0">
                <a:latin typeface="Calibri"/>
                <a:cs typeface="Calibri"/>
              </a:rPr>
              <a:t> </a:t>
            </a:r>
            <a:r>
              <a:rPr sz="1400" spc="-5" dirty="0">
                <a:latin typeface="Calibri"/>
                <a:cs typeface="Calibri"/>
              </a:rPr>
              <a:t>collettività,</a:t>
            </a:r>
            <a:r>
              <a:rPr sz="1400" spc="-45" dirty="0">
                <a:latin typeface="Calibri"/>
                <a:cs typeface="Calibri"/>
              </a:rPr>
              <a:t> </a:t>
            </a:r>
            <a:r>
              <a:rPr sz="1400" spc="-5" dirty="0">
                <a:latin typeface="Calibri"/>
                <a:cs typeface="Calibri"/>
              </a:rPr>
              <a:t>sostiene</a:t>
            </a:r>
            <a:r>
              <a:rPr sz="1400" spc="-30" dirty="0">
                <a:latin typeface="Calibri"/>
                <a:cs typeface="Calibri"/>
              </a:rPr>
              <a:t> </a:t>
            </a:r>
            <a:r>
              <a:rPr sz="1400" spc="-5" dirty="0">
                <a:latin typeface="Calibri"/>
                <a:cs typeface="Calibri"/>
              </a:rPr>
              <a:t>spese</a:t>
            </a:r>
            <a:r>
              <a:rPr sz="1400" spc="-20" dirty="0">
                <a:latin typeface="Calibri"/>
                <a:cs typeface="Calibri"/>
              </a:rPr>
              <a:t> </a:t>
            </a:r>
            <a:r>
              <a:rPr sz="1400" spc="-5" dirty="0">
                <a:latin typeface="Calibri"/>
                <a:cs typeface="Calibri"/>
              </a:rPr>
              <a:t>di</a:t>
            </a:r>
            <a:r>
              <a:rPr sz="1400" spc="-15" dirty="0">
                <a:latin typeface="Calibri"/>
                <a:cs typeface="Calibri"/>
              </a:rPr>
              <a:t> </a:t>
            </a:r>
            <a:r>
              <a:rPr sz="1400" spc="-5" dirty="0">
                <a:latin typeface="Calibri"/>
                <a:cs typeface="Calibri"/>
              </a:rPr>
              <a:t>funzionamento</a:t>
            </a:r>
            <a:r>
              <a:rPr sz="1400" spc="-40" dirty="0">
                <a:latin typeface="Calibri"/>
                <a:cs typeface="Calibri"/>
              </a:rPr>
              <a:t> </a:t>
            </a:r>
            <a:r>
              <a:rPr sz="1400" dirty="0">
                <a:latin typeface="Calibri"/>
                <a:cs typeface="Calibri"/>
              </a:rPr>
              <a:t>destinate</a:t>
            </a:r>
            <a:r>
              <a:rPr sz="1400" spc="-30" dirty="0">
                <a:latin typeface="Calibri"/>
                <a:cs typeface="Calibri"/>
              </a:rPr>
              <a:t> </a:t>
            </a:r>
            <a:r>
              <a:rPr sz="1400" spc="-5" dirty="0">
                <a:latin typeface="Calibri"/>
                <a:cs typeface="Calibri"/>
              </a:rPr>
              <a:t>ad</a:t>
            </a:r>
            <a:r>
              <a:rPr sz="1400" spc="-15" dirty="0">
                <a:latin typeface="Calibri"/>
                <a:cs typeface="Calibri"/>
              </a:rPr>
              <a:t> </a:t>
            </a:r>
            <a:r>
              <a:rPr sz="1400" dirty="0">
                <a:latin typeface="Calibri"/>
                <a:cs typeface="Calibri"/>
              </a:rPr>
              <a:t>esempio</a:t>
            </a:r>
            <a:r>
              <a:rPr sz="1400" spc="-30" dirty="0">
                <a:latin typeface="Calibri"/>
                <a:cs typeface="Calibri"/>
              </a:rPr>
              <a:t> </a:t>
            </a:r>
            <a:r>
              <a:rPr lang="it-IT" sz="1400" spc="-30" dirty="0">
                <a:latin typeface="Calibri"/>
                <a:cs typeface="Calibri"/>
              </a:rPr>
              <a:t> </a:t>
            </a:r>
            <a:r>
              <a:rPr sz="1400" spc="-5" dirty="0">
                <a:latin typeface="Calibri"/>
                <a:cs typeface="Calibri"/>
              </a:rPr>
              <a:t>all’acquisto</a:t>
            </a:r>
            <a:r>
              <a:rPr lang="it-IT" sz="1400" spc="-5" dirty="0">
                <a:latin typeface="Calibri"/>
                <a:cs typeface="Calibri"/>
              </a:rPr>
              <a:t> </a:t>
            </a:r>
            <a:r>
              <a:rPr sz="1400" spc="-5" dirty="0">
                <a:latin typeface="Calibri"/>
                <a:cs typeface="Calibri"/>
              </a:rPr>
              <a:t>di </a:t>
            </a:r>
            <a:r>
              <a:rPr sz="1400" dirty="0">
                <a:latin typeface="Calibri"/>
                <a:cs typeface="Calibri"/>
              </a:rPr>
              <a:t>beni e </a:t>
            </a:r>
            <a:r>
              <a:rPr sz="1400" spc="-5" dirty="0">
                <a:latin typeface="Calibri"/>
                <a:cs typeface="Calibri"/>
              </a:rPr>
              <a:t>servizi, al </a:t>
            </a:r>
            <a:r>
              <a:rPr sz="1400" spc="-10" dirty="0">
                <a:latin typeface="Calibri"/>
                <a:cs typeface="Calibri"/>
              </a:rPr>
              <a:t>pagamento </a:t>
            </a:r>
            <a:r>
              <a:rPr sz="1400" spc="-5" dirty="0">
                <a:latin typeface="Calibri"/>
                <a:cs typeface="Calibri"/>
              </a:rPr>
              <a:t>del personale, al </a:t>
            </a:r>
            <a:r>
              <a:rPr sz="1400" spc="-10" dirty="0">
                <a:latin typeface="Calibri"/>
                <a:cs typeface="Calibri"/>
              </a:rPr>
              <a:t>rimborso </a:t>
            </a:r>
            <a:r>
              <a:rPr sz="1400" spc="-5" dirty="0">
                <a:latin typeface="Calibri"/>
                <a:cs typeface="Calibri"/>
              </a:rPr>
              <a:t>delle </a:t>
            </a:r>
            <a:r>
              <a:rPr sz="1400" spc="-10" dirty="0">
                <a:latin typeface="Calibri"/>
                <a:cs typeface="Calibri"/>
              </a:rPr>
              <a:t>quote </a:t>
            </a:r>
            <a:r>
              <a:rPr sz="1400" spc="-5" dirty="0">
                <a:latin typeface="Calibri"/>
                <a:cs typeface="Calibri"/>
              </a:rPr>
              <a:t>interessi ec</a:t>
            </a:r>
            <a:r>
              <a:rPr lang="it-IT" sz="1400" spc="-5" dirty="0">
                <a:latin typeface="Calibri"/>
                <a:cs typeface="Calibri"/>
              </a:rPr>
              <a:t>t</a:t>
            </a:r>
            <a:r>
              <a:rPr sz="1400" spc="-5" dirty="0">
                <a:latin typeface="Calibri"/>
                <a:cs typeface="Calibri"/>
              </a:rPr>
              <a:t>...</a:t>
            </a:r>
            <a:r>
              <a:rPr lang="it-IT" sz="1400" spc="-5" dirty="0">
                <a:latin typeface="Calibri"/>
                <a:cs typeface="Calibri"/>
              </a:rPr>
              <a:t>. </a:t>
            </a:r>
            <a:r>
              <a:rPr sz="1400" spc="-5" dirty="0">
                <a:latin typeface="Calibri"/>
                <a:cs typeface="Calibri"/>
              </a:rPr>
              <a:t>Questi </a:t>
            </a:r>
            <a:r>
              <a:rPr sz="1400" spc="-10" dirty="0">
                <a:latin typeface="Calibri"/>
                <a:cs typeface="Calibri"/>
              </a:rPr>
              <a:t>costi </a:t>
            </a:r>
            <a:r>
              <a:rPr sz="1400" spc="-5" dirty="0">
                <a:latin typeface="Calibri"/>
                <a:cs typeface="Calibri"/>
              </a:rPr>
              <a:t>di funzionamento </a:t>
            </a:r>
            <a:r>
              <a:rPr sz="1400" spc="-10" dirty="0">
                <a:latin typeface="Calibri"/>
                <a:cs typeface="Calibri"/>
              </a:rPr>
              <a:t>costituiscono </a:t>
            </a:r>
            <a:r>
              <a:rPr sz="1400" spc="-15" dirty="0">
                <a:latin typeface="Calibri"/>
                <a:cs typeface="Calibri"/>
              </a:rPr>
              <a:t>le </a:t>
            </a:r>
            <a:r>
              <a:rPr sz="1400" spc="-5" dirty="0" err="1">
                <a:latin typeface="Calibri"/>
                <a:cs typeface="Calibri"/>
              </a:rPr>
              <a:t>principali</a:t>
            </a:r>
            <a:r>
              <a:rPr lang="it-IT" sz="1400" spc="-5" dirty="0">
                <a:latin typeface="Calibri"/>
                <a:cs typeface="Calibri"/>
              </a:rPr>
              <a:t> </a:t>
            </a:r>
            <a:r>
              <a:rPr sz="1400" spc="-5" dirty="0" err="1">
                <a:latin typeface="Calibri"/>
                <a:cs typeface="Calibri"/>
              </a:rPr>
              <a:t>spese</a:t>
            </a:r>
            <a:r>
              <a:rPr sz="1400" spc="-5" dirty="0">
                <a:latin typeface="Calibri"/>
                <a:cs typeface="Calibri"/>
              </a:rPr>
              <a:t> </a:t>
            </a:r>
            <a:r>
              <a:rPr sz="1400" dirty="0">
                <a:latin typeface="Calibri"/>
                <a:cs typeface="Calibri"/>
              </a:rPr>
              <a:t>correnti, classificate </a:t>
            </a:r>
            <a:r>
              <a:rPr sz="1400" spc="-5" dirty="0">
                <a:latin typeface="Calibri"/>
                <a:cs typeface="Calibri"/>
              </a:rPr>
              <a:t>secondo quanto </a:t>
            </a:r>
            <a:r>
              <a:rPr sz="1400" dirty="0">
                <a:latin typeface="Calibri"/>
                <a:cs typeface="Calibri"/>
              </a:rPr>
              <a:t>previsto </a:t>
            </a:r>
            <a:r>
              <a:rPr sz="1400" spc="-5" dirty="0">
                <a:latin typeface="Calibri"/>
                <a:cs typeface="Calibri"/>
              </a:rPr>
              <a:t>dalle </a:t>
            </a:r>
            <a:r>
              <a:rPr sz="1400" dirty="0">
                <a:latin typeface="Calibri"/>
                <a:cs typeface="Calibri"/>
              </a:rPr>
              <a:t>attuali norme </a:t>
            </a:r>
            <a:r>
              <a:rPr sz="1400" spc="-5" dirty="0">
                <a:latin typeface="Calibri"/>
                <a:cs typeface="Calibri"/>
              </a:rPr>
              <a:t>in </a:t>
            </a:r>
            <a:r>
              <a:rPr sz="1400" dirty="0">
                <a:latin typeface="Calibri"/>
                <a:cs typeface="Calibri"/>
              </a:rPr>
              <a:t>materia </a:t>
            </a:r>
            <a:r>
              <a:rPr sz="1400" spc="-5" dirty="0">
                <a:latin typeface="Calibri"/>
                <a:cs typeface="Calibri"/>
              </a:rPr>
              <a:t>di contabilità</a:t>
            </a:r>
            <a:r>
              <a:rPr sz="1400" spc="-10" dirty="0">
                <a:latin typeface="Calibri"/>
                <a:cs typeface="Calibri"/>
              </a:rPr>
              <a:t> </a:t>
            </a:r>
            <a:r>
              <a:rPr sz="1400" spc="-5" dirty="0">
                <a:latin typeface="Calibri"/>
                <a:cs typeface="Calibri"/>
              </a:rPr>
              <a:t>pubblica</a:t>
            </a:r>
            <a:r>
              <a:rPr sz="1200" spc="-5" dirty="0">
                <a:latin typeface="Calibri"/>
                <a:cs typeface="Calibri"/>
              </a:rPr>
              <a:t>.</a:t>
            </a:r>
            <a:endParaRPr sz="1200" dirty="0">
              <a:latin typeface="Calibri"/>
              <a:cs typeface="Calibri"/>
            </a:endParaRPr>
          </a:p>
        </p:txBody>
      </p:sp>
      <p:sp>
        <p:nvSpPr>
          <p:cNvPr id="8" name="Segnaposto piè di pagina 7">
            <a:extLst>
              <a:ext uri="{FF2B5EF4-FFF2-40B4-BE49-F238E27FC236}">
                <a16:creationId xmlns:a16="http://schemas.microsoft.com/office/drawing/2014/main" id="{BC794E9F-89BB-4B58-B09A-6671E7EB7F6E}"/>
              </a:ext>
            </a:extLst>
          </p:cNvPr>
          <p:cNvSpPr>
            <a:spLocks noGrp="1"/>
          </p:cNvSpPr>
          <p:nvPr>
            <p:ph type="ftr" sz="quarter" idx="5"/>
          </p:nvPr>
        </p:nvSpPr>
        <p:spPr/>
        <p:txBody>
          <a:bodyPr/>
          <a:lstStyle/>
          <a:p>
            <a:r>
              <a:rPr lang="it-IT" b="1" dirty="0">
                <a:solidFill>
                  <a:srgbClr val="002060"/>
                </a:solidFill>
              </a:rPr>
              <a:t>Rendiconto semplificato per il Cittadino Esercizio 2020</a:t>
            </a:r>
          </a:p>
        </p:txBody>
      </p:sp>
      <p:sp>
        <p:nvSpPr>
          <p:cNvPr id="9" name="object 8">
            <a:extLst>
              <a:ext uri="{FF2B5EF4-FFF2-40B4-BE49-F238E27FC236}">
                <a16:creationId xmlns:a16="http://schemas.microsoft.com/office/drawing/2014/main" id="{F80348CE-8B39-41B0-BC97-12E1503EDDFE}"/>
              </a:ext>
            </a:extLst>
          </p:cNvPr>
          <p:cNvSpPr txBox="1"/>
          <p:nvPr/>
        </p:nvSpPr>
        <p:spPr>
          <a:xfrm>
            <a:off x="1752600" y="305138"/>
            <a:ext cx="5637530" cy="258404"/>
          </a:xfrm>
          <a:prstGeom prst="rect">
            <a:avLst/>
          </a:prstGeom>
        </p:spPr>
        <p:txBody>
          <a:bodyPr vert="horz" wrap="square" lIns="0" tIns="12065" rIns="0" bIns="0" rtlCol="0">
            <a:spAutoFit/>
          </a:bodyPr>
          <a:lstStyle/>
          <a:p>
            <a:pPr marL="12700" algn="ctr">
              <a:lnSpc>
                <a:spcPct val="100000"/>
              </a:lnSpc>
              <a:spcBef>
                <a:spcPts val="95"/>
              </a:spcBef>
            </a:pPr>
            <a:r>
              <a:rPr lang="it-IT" sz="1600" b="1" spc="-10" dirty="0">
                <a:solidFill>
                  <a:srgbClr val="002060"/>
                </a:solidFill>
                <a:latin typeface="Calibri"/>
                <a:cs typeface="Calibri"/>
              </a:rPr>
              <a:t>SPESA CORRENTE </a:t>
            </a:r>
            <a:endParaRPr sz="1600" dirty="0">
              <a:solidFill>
                <a:srgbClr val="002060"/>
              </a:solidFill>
              <a:latin typeface="Calibri"/>
              <a:cs typeface="Calibri"/>
            </a:endParaRPr>
          </a:p>
        </p:txBody>
      </p:sp>
      <p:graphicFrame>
        <p:nvGraphicFramePr>
          <p:cNvPr id="3" name="Tabella 2">
            <a:extLst>
              <a:ext uri="{FF2B5EF4-FFF2-40B4-BE49-F238E27FC236}">
                <a16:creationId xmlns:a16="http://schemas.microsoft.com/office/drawing/2014/main" id="{E78C876E-B803-4424-AD9D-E2ADBF75062B}"/>
              </a:ext>
            </a:extLst>
          </p:cNvPr>
          <p:cNvGraphicFramePr>
            <a:graphicFrameLocks noGrp="1"/>
          </p:cNvGraphicFramePr>
          <p:nvPr>
            <p:extLst>
              <p:ext uri="{D42A27DB-BD31-4B8C-83A1-F6EECF244321}">
                <p14:modId xmlns:p14="http://schemas.microsoft.com/office/powerpoint/2010/main" val="1635162377"/>
              </p:ext>
            </p:extLst>
          </p:nvPr>
        </p:nvGraphicFramePr>
        <p:xfrm>
          <a:off x="533399" y="1981199"/>
          <a:ext cx="7727316" cy="4038496"/>
        </p:xfrm>
        <a:graphic>
          <a:graphicData uri="http://schemas.openxmlformats.org/drawingml/2006/table">
            <a:tbl>
              <a:tblPr/>
              <a:tblGrid>
                <a:gridCol w="4455090">
                  <a:extLst>
                    <a:ext uri="{9D8B030D-6E8A-4147-A177-3AD203B41FA5}">
                      <a16:colId xmlns:a16="http://schemas.microsoft.com/office/drawing/2014/main" val="606048008"/>
                    </a:ext>
                  </a:extLst>
                </a:gridCol>
                <a:gridCol w="1090742">
                  <a:extLst>
                    <a:ext uri="{9D8B030D-6E8A-4147-A177-3AD203B41FA5}">
                      <a16:colId xmlns:a16="http://schemas.microsoft.com/office/drawing/2014/main" val="930015297"/>
                    </a:ext>
                  </a:extLst>
                </a:gridCol>
                <a:gridCol w="1090742">
                  <a:extLst>
                    <a:ext uri="{9D8B030D-6E8A-4147-A177-3AD203B41FA5}">
                      <a16:colId xmlns:a16="http://schemas.microsoft.com/office/drawing/2014/main" val="3101091532"/>
                    </a:ext>
                  </a:extLst>
                </a:gridCol>
                <a:gridCol w="1090742">
                  <a:extLst>
                    <a:ext uri="{9D8B030D-6E8A-4147-A177-3AD203B41FA5}">
                      <a16:colId xmlns:a16="http://schemas.microsoft.com/office/drawing/2014/main" val="4020407195"/>
                    </a:ext>
                  </a:extLst>
                </a:gridCol>
              </a:tblGrid>
              <a:tr h="252406">
                <a:tc>
                  <a:txBody>
                    <a:bodyPr/>
                    <a:lstStyle/>
                    <a:p>
                      <a:pPr algn="ctr" fontAlgn="b"/>
                      <a:r>
                        <a:rPr lang="it-IT" sz="1100" b="1" i="0" u="none" strike="noStrike" dirty="0">
                          <a:solidFill>
                            <a:srgbClr val="000000"/>
                          </a:solidFill>
                          <a:effectLst/>
                          <a:latin typeface="Calibri" panose="020F0502020204030204" pitchFamily="34" charset="0"/>
                        </a:rPr>
                        <a:t>TITOLO 1 - MISSIONI IMPEGNI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it-IT" sz="1100" b="1" i="0" u="none" strike="noStrike">
                          <a:solidFill>
                            <a:srgbClr val="000000"/>
                          </a:solidFill>
                          <a:effectLst/>
                          <a:latin typeface="Calibri" panose="020F0502020204030204" pitchFamily="34" charset="0"/>
                        </a:rPr>
                        <a:t>2018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it-IT" sz="1100" b="1" i="0" u="none" strike="noStrike">
                          <a:solidFill>
                            <a:srgbClr val="000000"/>
                          </a:solidFill>
                          <a:effectLst/>
                          <a:latin typeface="Calibri" panose="020F0502020204030204" pitchFamily="34" charset="0"/>
                        </a:rPr>
                        <a:t>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it-IT" sz="1100" b="1" i="0" u="none" strike="noStrike">
                          <a:solidFill>
                            <a:srgbClr val="000000"/>
                          </a:solidFill>
                          <a:effectLst/>
                          <a:latin typeface="Calibri" panose="020F0502020204030204" pitchFamily="34" charset="0"/>
                        </a:rPr>
                        <a:t>2020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835655350"/>
                  </a:ext>
                </a:extLst>
              </a:tr>
              <a:tr h="252406">
                <a:tc>
                  <a:txBody>
                    <a:bodyPr/>
                    <a:lstStyle/>
                    <a:p>
                      <a:pPr algn="l" fontAlgn="b"/>
                      <a:r>
                        <a:rPr lang="it-IT" sz="1100" b="0" i="0" u="none" strike="noStrike" dirty="0">
                          <a:solidFill>
                            <a:srgbClr val="000000"/>
                          </a:solidFill>
                          <a:effectLst/>
                          <a:latin typeface="Calibri" panose="020F0502020204030204" pitchFamily="34" charset="0"/>
                        </a:rPr>
                        <a:t>MISSIONE 01 - Servizi istituzionali, generali e di gestione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15.790.697,07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15.379.221,27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14.026.411,65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4585641"/>
                  </a:ext>
                </a:extLst>
              </a:tr>
              <a:tr h="252406">
                <a:tc>
                  <a:txBody>
                    <a:bodyPr/>
                    <a:lstStyle/>
                    <a:p>
                      <a:pPr algn="l" fontAlgn="b"/>
                      <a:r>
                        <a:rPr lang="it-IT" sz="1100" b="0" i="0" u="none" strike="noStrike">
                          <a:solidFill>
                            <a:srgbClr val="000000"/>
                          </a:solidFill>
                          <a:effectLst/>
                          <a:latin typeface="Calibri" panose="020F0502020204030204" pitchFamily="34" charset="0"/>
                        </a:rPr>
                        <a:t>MISSIONE 03 - Ordine pubblico e sicurezza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2.951.063,90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2.995.297,34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3.899.006,84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7663410"/>
                  </a:ext>
                </a:extLst>
              </a:tr>
              <a:tr h="252406">
                <a:tc>
                  <a:txBody>
                    <a:bodyPr/>
                    <a:lstStyle/>
                    <a:p>
                      <a:pPr algn="l" fontAlgn="b"/>
                      <a:r>
                        <a:rPr lang="it-IT" sz="1100" b="0" i="0" u="none" strike="noStrike">
                          <a:solidFill>
                            <a:srgbClr val="000000"/>
                          </a:solidFill>
                          <a:effectLst/>
                          <a:latin typeface="Calibri" panose="020F0502020204030204" pitchFamily="34" charset="0"/>
                        </a:rPr>
                        <a:t>MISSIONE 04 - Istruzione e diritto allo studio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5.732.089,11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5.835.258,85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4.679.155,26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2733267"/>
                  </a:ext>
                </a:extLst>
              </a:tr>
              <a:tr h="252406">
                <a:tc>
                  <a:txBody>
                    <a:bodyPr/>
                    <a:lstStyle/>
                    <a:p>
                      <a:pPr algn="l" fontAlgn="b"/>
                      <a:r>
                        <a:rPr lang="it-IT" sz="1100" b="0" i="0" u="none" strike="noStrike">
                          <a:solidFill>
                            <a:srgbClr val="000000"/>
                          </a:solidFill>
                          <a:effectLst/>
                          <a:latin typeface="Calibri" panose="020F0502020204030204" pitchFamily="34" charset="0"/>
                        </a:rPr>
                        <a:t>MISSIONE 05 - Tutela e valorizzazione dei beni e attività culturali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3.043.492,44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2.989.136,29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2.952.766,54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8285327"/>
                  </a:ext>
                </a:extLst>
              </a:tr>
              <a:tr h="252406">
                <a:tc>
                  <a:txBody>
                    <a:bodyPr/>
                    <a:lstStyle/>
                    <a:p>
                      <a:pPr algn="l" fontAlgn="b"/>
                      <a:r>
                        <a:rPr lang="it-IT" sz="1100" b="0" i="0" u="none" strike="noStrike">
                          <a:solidFill>
                            <a:srgbClr val="000000"/>
                          </a:solidFill>
                          <a:effectLst/>
                          <a:latin typeface="Calibri" panose="020F0502020204030204" pitchFamily="34" charset="0"/>
                        </a:rPr>
                        <a:t>MISSIONE 06 - Politiche giovanili, sport e tempo libero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980.689,80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955.422,52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925.847,49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0994105"/>
                  </a:ext>
                </a:extLst>
              </a:tr>
              <a:tr h="252406">
                <a:tc>
                  <a:txBody>
                    <a:bodyPr/>
                    <a:lstStyle/>
                    <a:p>
                      <a:pPr algn="l" fontAlgn="b"/>
                      <a:r>
                        <a:rPr lang="it-IT" sz="1100" b="0" i="0" u="none" strike="noStrike" dirty="0">
                          <a:solidFill>
                            <a:srgbClr val="000000"/>
                          </a:solidFill>
                          <a:effectLst/>
                          <a:latin typeface="Calibri" panose="020F0502020204030204" pitchFamily="34" charset="0"/>
                        </a:rPr>
                        <a:t>MISSIONE 07 - Turismo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9.648,86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7271599"/>
                  </a:ext>
                </a:extLst>
              </a:tr>
              <a:tr h="252406">
                <a:tc>
                  <a:txBody>
                    <a:bodyPr/>
                    <a:lstStyle/>
                    <a:p>
                      <a:pPr algn="l" fontAlgn="b"/>
                      <a:r>
                        <a:rPr lang="it-IT" sz="1100" b="0" i="0" u="none" strike="noStrike">
                          <a:solidFill>
                            <a:srgbClr val="000000"/>
                          </a:solidFill>
                          <a:effectLst/>
                          <a:latin typeface="Calibri" panose="020F0502020204030204" pitchFamily="34" charset="0"/>
                        </a:rPr>
                        <a:t>MISSIONE 08 - Assetto del territorio ed edilizia abitativa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1.214.587,20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1.146.339,32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926.763,11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1549366"/>
                  </a:ext>
                </a:extLst>
              </a:tr>
              <a:tr h="252406">
                <a:tc>
                  <a:txBody>
                    <a:bodyPr/>
                    <a:lstStyle/>
                    <a:p>
                      <a:pPr algn="l" fontAlgn="b"/>
                      <a:r>
                        <a:rPr lang="it-IT" sz="1100" b="0" i="0" u="none" strike="noStrike">
                          <a:solidFill>
                            <a:srgbClr val="000000"/>
                          </a:solidFill>
                          <a:effectLst/>
                          <a:latin typeface="Calibri" panose="020F0502020204030204" pitchFamily="34" charset="0"/>
                        </a:rPr>
                        <a:t>MISSIONE 09 - Sviluppo sostenibile e tutela del territorio e dell'ambiente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10.331.223,98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10.639.220,79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10.393.321,52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3259748"/>
                  </a:ext>
                </a:extLst>
              </a:tr>
              <a:tr h="252406">
                <a:tc>
                  <a:txBody>
                    <a:bodyPr/>
                    <a:lstStyle/>
                    <a:p>
                      <a:pPr algn="l" fontAlgn="b"/>
                      <a:r>
                        <a:rPr lang="it-IT" sz="1100" b="0" i="0" u="none" strike="noStrike">
                          <a:solidFill>
                            <a:srgbClr val="000000"/>
                          </a:solidFill>
                          <a:effectLst/>
                          <a:latin typeface="Calibri" panose="020F0502020204030204" pitchFamily="34" charset="0"/>
                        </a:rPr>
                        <a:t>MISSIONE 10 - Trasporti e diritto alla mobilità</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3.085.880,23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2.847.532,83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8.107.175,73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6748097"/>
                  </a:ext>
                </a:extLst>
              </a:tr>
              <a:tr h="252406">
                <a:tc>
                  <a:txBody>
                    <a:bodyPr/>
                    <a:lstStyle/>
                    <a:p>
                      <a:pPr algn="l" fontAlgn="b"/>
                      <a:r>
                        <a:rPr lang="it-IT" sz="1100" b="0" i="0" u="none" strike="noStrike">
                          <a:solidFill>
                            <a:srgbClr val="000000"/>
                          </a:solidFill>
                          <a:effectLst/>
                          <a:latin typeface="Calibri" panose="020F0502020204030204" pitchFamily="34" charset="0"/>
                        </a:rPr>
                        <a:t>MISSIONE 12 - Diritti sociali, politiche sociali e famiglia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15.186.963,44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15.658.447,53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16.355.552,36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9700452"/>
                  </a:ext>
                </a:extLst>
              </a:tr>
              <a:tr h="252406">
                <a:tc>
                  <a:txBody>
                    <a:bodyPr/>
                    <a:lstStyle/>
                    <a:p>
                      <a:pPr algn="l" fontAlgn="b"/>
                      <a:r>
                        <a:rPr lang="it-IT" sz="1100" b="0" i="0" u="none" strike="noStrike">
                          <a:solidFill>
                            <a:srgbClr val="000000"/>
                          </a:solidFill>
                          <a:effectLst/>
                          <a:latin typeface="Calibri" panose="020F0502020204030204" pitchFamily="34" charset="0"/>
                        </a:rPr>
                        <a:t>MISSIONE 13 - Tutela della salute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28.077,34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41.492,99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39.940,81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7487230"/>
                  </a:ext>
                </a:extLst>
              </a:tr>
              <a:tr h="252406">
                <a:tc>
                  <a:txBody>
                    <a:bodyPr/>
                    <a:lstStyle/>
                    <a:p>
                      <a:pPr algn="l" fontAlgn="b"/>
                      <a:r>
                        <a:rPr lang="it-IT" sz="1100" b="0" i="0" u="none" strike="noStrike">
                          <a:solidFill>
                            <a:srgbClr val="000000"/>
                          </a:solidFill>
                          <a:effectLst/>
                          <a:latin typeface="Calibri" panose="020F0502020204030204" pitchFamily="34" charset="0"/>
                        </a:rPr>
                        <a:t>MISSIONE 14 - Sviluppo economico e competitività</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304.372,74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285.832,52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424.157,24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3499332"/>
                  </a:ext>
                </a:extLst>
              </a:tr>
              <a:tr h="252406">
                <a:tc>
                  <a:txBody>
                    <a:bodyPr/>
                    <a:lstStyle/>
                    <a:p>
                      <a:pPr algn="l" fontAlgn="b"/>
                      <a:r>
                        <a:rPr lang="it-IT" sz="1100" b="0" i="0" u="none" strike="noStrike">
                          <a:solidFill>
                            <a:srgbClr val="000000"/>
                          </a:solidFill>
                          <a:effectLst/>
                          <a:latin typeface="Calibri" panose="020F0502020204030204" pitchFamily="34" charset="0"/>
                        </a:rPr>
                        <a:t>MISSIONE 15 - Politiche per il lavoro e la formazione professionale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272.991,35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242.416,69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198.037,52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6617507"/>
                  </a:ext>
                </a:extLst>
              </a:tr>
              <a:tr h="252406">
                <a:tc>
                  <a:txBody>
                    <a:bodyPr/>
                    <a:lstStyle/>
                    <a:p>
                      <a:pPr algn="l" fontAlgn="b"/>
                      <a:r>
                        <a:rPr lang="it-IT" sz="1100" b="0" i="0" u="none" strike="noStrike">
                          <a:solidFill>
                            <a:srgbClr val="000000"/>
                          </a:solidFill>
                          <a:effectLst/>
                          <a:latin typeface="Calibri" panose="020F0502020204030204" pitchFamily="34" charset="0"/>
                        </a:rPr>
                        <a:t>MISSIONE 50 - Debito pubblico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8.646,17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5.624,81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1.635,72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5492249"/>
                  </a:ext>
                </a:extLst>
              </a:tr>
              <a:tr h="252406">
                <a:tc>
                  <a:txBody>
                    <a:bodyPr/>
                    <a:lstStyle/>
                    <a:p>
                      <a:pPr algn="l" fontAlgn="b"/>
                      <a:r>
                        <a:rPr lang="it-IT" sz="1100" b="1" i="0" u="none" strike="noStrike" dirty="0">
                          <a:solidFill>
                            <a:srgbClr val="000000"/>
                          </a:solidFill>
                          <a:effectLst/>
                          <a:latin typeface="Calibri" panose="020F0502020204030204" pitchFamily="34" charset="0"/>
                        </a:rPr>
                        <a:t>TOTALE TITOLO 1 - SPESE CORRENTI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r" fontAlgn="b"/>
                      <a:r>
                        <a:rPr lang="it-IT" sz="1100" b="1" i="0" u="none" strike="noStrike" dirty="0">
                          <a:solidFill>
                            <a:srgbClr val="000000"/>
                          </a:solidFill>
                          <a:effectLst/>
                          <a:latin typeface="Calibri" panose="020F0502020204030204" pitchFamily="34" charset="0"/>
                        </a:rPr>
                        <a:t>58.940.423,63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r" fontAlgn="b"/>
                      <a:r>
                        <a:rPr lang="it-IT" sz="1100" b="1" i="0" u="none" strike="noStrike" dirty="0">
                          <a:solidFill>
                            <a:srgbClr val="000000"/>
                          </a:solidFill>
                          <a:effectLst/>
                          <a:latin typeface="Calibri" panose="020F0502020204030204" pitchFamily="34" charset="0"/>
                        </a:rPr>
                        <a:t>59.021.243,75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r" fontAlgn="b"/>
                      <a:r>
                        <a:rPr lang="it-IT" sz="1100" b="1" i="0" u="none" strike="noStrike" dirty="0">
                          <a:solidFill>
                            <a:srgbClr val="000000"/>
                          </a:solidFill>
                          <a:effectLst/>
                          <a:latin typeface="Calibri" panose="020F0502020204030204" pitchFamily="34" charset="0"/>
                        </a:rPr>
                        <a:t>62.929.771,79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444994809"/>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2209800" y="457200"/>
            <a:ext cx="5294668" cy="259045"/>
          </a:xfrm>
          <a:prstGeom prst="rect">
            <a:avLst/>
          </a:prstGeom>
        </p:spPr>
        <p:txBody>
          <a:bodyPr vert="horz" wrap="square" lIns="0" tIns="12700" rIns="0" bIns="0" rtlCol="0">
            <a:spAutoFit/>
          </a:bodyPr>
          <a:lstStyle/>
          <a:p>
            <a:pPr marL="12700">
              <a:lnSpc>
                <a:spcPct val="100000"/>
              </a:lnSpc>
              <a:spcBef>
                <a:spcPts val="100"/>
              </a:spcBef>
            </a:pPr>
            <a:r>
              <a:rPr sz="1600" b="1" spc="-10" dirty="0">
                <a:solidFill>
                  <a:srgbClr val="002060"/>
                </a:solidFill>
                <a:latin typeface="+mn-lt"/>
              </a:rPr>
              <a:t>SPESA CORRENTE </a:t>
            </a:r>
            <a:r>
              <a:rPr lang="it-IT" sz="1600" b="1" spc="-10" dirty="0">
                <a:solidFill>
                  <a:srgbClr val="002060"/>
                </a:solidFill>
                <a:latin typeface="+mn-lt"/>
              </a:rPr>
              <a:t>PER MACROAGGREGATI 2018-2019-2020</a:t>
            </a:r>
            <a:endParaRPr sz="1600" b="1" spc="-10" dirty="0">
              <a:solidFill>
                <a:srgbClr val="002060"/>
              </a:solidFill>
              <a:latin typeface="+mn-lt"/>
            </a:endParaRPr>
          </a:p>
        </p:txBody>
      </p:sp>
      <p:sp>
        <p:nvSpPr>
          <p:cNvPr id="9" name="object 9"/>
          <p:cNvSpPr/>
          <p:nvPr/>
        </p:nvSpPr>
        <p:spPr>
          <a:xfrm>
            <a:off x="7473353" y="5085134"/>
            <a:ext cx="31115" cy="21590"/>
          </a:xfrm>
          <a:custGeom>
            <a:avLst/>
            <a:gdLst/>
            <a:ahLst/>
            <a:cxnLst/>
            <a:rect l="l" t="t" r="r" b="b"/>
            <a:pathLst>
              <a:path w="31115" h="21589">
                <a:moveTo>
                  <a:pt x="0" y="21008"/>
                </a:moveTo>
                <a:lnTo>
                  <a:pt x="30891" y="21008"/>
                </a:lnTo>
                <a:lnTo>
                  <a:pt x="30891" y="0"/>
                </a:lnTo>
                <a:lnTo>
                  <a:pt x="0" y="0"/>
                </a:lnTo>
                <a:lnTo>
                  <a:pt x="0" y="21008"/>
                </a:lnTo>
                <a:close/>
              </a:path>
            </a:pathLst>
          </a:custGeom>
          <a:solidFill>
            <a:srgbClr val="008000"/>
          </a:solidFill>
        </p:spPr>
        <p:txBody>
          <a:bodyPr wrap="square" lIns="0" tIns="0" rIns="0" bIns="0" rtlCol="0"/>
          <a:lstStyle/>
          <a:p>
            <a:endParaRPr dirty="0"/>
          </a:p>
        </p:txBody>
      </p:sp>
      <p:sp>
        <p:nvSpPr>
          <p:cNvPr id="10" name="object 10"/>
          <p:cNvSpPr/>
          <p:nvPr/>
        </p:nvSpPr>
        <p:spPr>
          <a:xfrm>
            <a:off x="7468273" y="5085134"/>
            <a:ext cx="41275" cy="21590"/>
          </a:xfrm>
          <a:custGeom>
            <a:avLst/>
            <a:gdLst/>
            <a:ahLst/>
            <a:cxnLst/>
            <a:rect l="l" t="t" r="r" b="b"/>
            <a:pathLst>
              <a:path w="41275" h="21589">
                <a:moveTo>
                  <a:pt x="0" y="21008"/>
                </a:moveTo>
                <a:lnTo>
                  <a:pt x="41189" y="21008"/>
                </a:lnTo>
                <a:lnTo>
                  <a:pt x="41189" y="0"/>
                </a:lnTo>
                <a:lnTo>
                  <a:pt x="0" y="0"/>
                </a:lnTo>
                <a:lnTo>
                  <a:pt x="0" y="21008"/>
                </a:lnTo>
                <a:close/>
              </a:path>
            </a:pathLst>
          </a:custGeom>
          <a:solidFill>
            <a:srgbClr val="008000"/>
          </a:solidFill>
        </p:spPr>
        <p:txBody>
          <a:bodyPr wrap="square" lIns="0" tIns="0" rIns="0" bIns="0" rtlCol="0"/>
          <a:lstStyle/>
          <a:p>
            <a:endParaRPr dirty="0"/>
          </a:p>
        </p:txBody>
      </p:sp>
      <p:sp>
        <p:nvSpPr>
          <p:cNvPr id="11" name="object 11"/>
          <p:cNvSpPr/>
          <p:nvPr/>
        </p:nvSpPr>
        <p:spPr>
          <a:xfrm>
            <a:off x="7473353" y="5106143"/>
            <a:ext cx="20955" cy="21590"/>
          </a:xfrm>
          <a:custGeom>
            <a:avLst/>
            <a:gdLst/>
            <a:ahLst/>
            <a:cxnLst/>
            <a:rect l="l" t="t" r="r" b="b"/>
            <a:pathLst>
              <a:path w="20954" h="21589">
                <a:moveTo>
                  <a:pt x="0" y="21008"/>
                </a:moveTo>
                <a:lnTo>
                  <a:pt x="20594" y="21008"/>
                </a:lnTo>
                <a:lnTo>
                  <a:pt x="20594" y="0"/>
                </a:lnTo>
                <a:lnTo>
                  <a:pt x="0" y="0"/>
                </a:lnTo>
                <a:lnTo>
                  <a:pt x="0" y="21008"/>
                </a:lnTo>
                <a:close/>
              </a:path>
            </a:pathLst>
          </a:custGeom>
          <a:solidFill>
            <a:srgbClr val="008000"/>
          </a:solidFill>
        </p:spPr>
        <p:txBody>
          <a:bodyPr wrap="square" lIns="0" tIns="0" rIns="0" bIns="0" rtlCol="0"/>
          <a:lstStyle/>
          <a:p>
            <a:endParaRPr dirty="0"/>
          </a:p>
        </p:txBody>
      </p:sp>
      <p:sp>
        <p:nvSpPr>
          <p:cNvPr id="13" name="object 13"/>
          <p:cNvSpPr/>
          <p:nvPr/>
        </p:nvSpPr>
        <p:spPr>
          <a:xfrm>
            <a:off x="7468273" y="5127852"/>
            <a:ext cx="20955" cy="21590"/>
          </a:xfrm>
          <a:custGeom>
            <a:avLst/>
            <a:gdLst/>
            <a:ahLst/>
            <a:cxnLst/>
            <a:rect l="l" t="t" r="r" b="b"/>
            <a:pathLst>
              <a:path w="20954" h="21589">
                <a:moveTo>
                  <a:pt x="0" y="21008"/>
                </a:moveTo>
                <a:lnTo>
                  <a:pt x="20594" y="21008"/>
                </a:lnTo>
                <a:lnTo>
                  <a:pt x="20594" y="0"/>
                </a:lnTo>
                <a:lnTo>
                  <a:pt x="0" y="0"/>
                </a:lnTo>
                <a:lnTo>
                  <a:pt x="0" y="21008"/>
                </a:lnTo>
                <a:close/>
              </a:path>
            </a:pathLst>
          </a:custGeom>
          <a:solidFill>
            <a:srgbClr val="008000"/>
          </a:solidFill>
        </p:spPr>
        <p:txBody>
          <a:bodyPr wrap="square" lIns="0" tIns="0" rIns="0" bIns="0" rtlCol="0"/>
          <a:lstStyle/>
          <a:p>
            <a:endParaRPr dirty="0"/>
          </a:p>
        </p:txBody>
      </p:sp>
      <p:sp>
        <p:nvSpPr>
          <p:cNvPr id="14" name="object 14"/>
          <p:cNvSpPr/>
          <p:nvPr/>
        </p:nvSpPr>
        <p:spPr>
          <a:xfrm>
            <a:off x="7468273" y="5148861"/>
            <a:ext cx="10795" cy="21590"/>
          </a:xfrm>
          <a:custGeom>
            <a:avLst/>
            <a:gdLst/>
            <a:ahLst/>
            <a:cxnLst/>
            <a:rect l="l" t="t" r="r" b="b"/>
            <a:pathLst>
              <a:path w="10795" h="21589">
                <a:moveTo>
                  <a:pt x="0" y="21008"/>
                </a:moveTo>
                <a:lnTo>
                  <a:pt x="10297" y="21008"/>
                </a:lnTo>
                <a:lnTo>
                  <a:pt x="10297" y="0"/>
                </a:lnTo>
                <a:lnTo>
                  <a:pt x="0" y="0"/>
                </a:lnTo>
                <a:lnTo>
                  <a:pt x="0" y="21008"/>
                </a:lnTo>
                <a:close/>
              </a:path>
            </a:pathLst>
          </a:custGeom>
          <a:solidFill>
            <a:srgbClr val="008000"/>
          </a:solidFill>
        </p:spPr>
        <p:txBody>
          <a:bodyPr wrap="square" lIns="0" tIns="0" rIns="0" bIns="0" rtlCol="0"/>
          <a:lstStyle/>
          <a:p>
            <a:endParaRPr dirty="0"/>
          </a:p>
        </p:txBody>
      </p:sp>
      <p:sp>
        <p:nvSpPr>
          <p:cNvPr id="12" name="Segnaposto piè di pagina 11">
            <a:extLst>
              <a:ext uri="{FF2B5EF4-FFF2-40B4-BE49-F238E27FC236}">
                <a16:creationId xmlns:a16="http://schemas.microsoft.com/office/drawing/2014/main" id="{6F4974AD-82A7-44DE-BA78-F1CDBB15C17E}"/>
              </a:ext>
            </a:extLst>
          </p:cNvPr>
          <p:cNvSpPr>
            <a:spLocks noGrp="1"/>
          </p:cNvSpPr>
          <p:nvPr>
            <p:ph type="ftr" sz="quarter" idx="11"/>
          </p:nvPr>
        </p:nvSpPr>
        <p:spPr/>
        <p:txBody>
          <a:bodyPr/>
          <a:lstStyle/>
          <a:p>
            <a:r>
              <a:rPr lang="it-IT" b="1" dirty="0">
                <a:solidFill>
                  <a:srgbClr val="002060"/>
                </a:solidFill>
              </a:rPr>
              <a:t>Rendiconto semplificato per il Cittadino Esercizio 2020</a:t>
            </a:r>
          </a:p>
        </p:txBody>
      </p:sp>
      <p:graphicFrame>
        <p:nvGraphicFramePr>
          <p:cNvPr id="3" name="Tabella 2">
            <a:extLst>
              <a:ext uri="{FF2B5EF4-FFF2-40B4-BE49-F238E27FC236}">
                <a16:creationId xmlns:a16="http://schemas.microsoft.com/office/drawing/2014/main" id="{7664FF6B-93CA-4420-8FBA-A20949BDC3DA}"/>
              </a:ext>
            </a:extLst>
          </p:cNvPr>
          <p:cNvGraphicFramePr>
            <a:graphicFrameLocks noGrp="1"/>
          </p:cNvGraphicFramePr>
          <p:nvPr>
            <p:extLst>
              <p:ext uri="{D42A27DB-BD31-4B8C-83A1-F6EECF244321}">
                <p14:modId xmlns:p14="http://schemas.microsoft.com/office/powerpoint/2010/main" val="3982910181"/>
              </p:ext>
            </p:extLst>
          </p:nvPr>
        </p:nvGraphicFramePr>
        <p:xfrm>
          <a:off x="1077595" y="1143000"/>
          <a:ext cx="7075805" cy="4267195"/>
        </p:xfrm>
        <a:graphic>
          <a:graphicData uri="http://schemas.openxmlformats.org/drawingml/2006/table">
            <a:tbl>
              <a:tblPr/>
              <a:tblGrid>
                <a:gridCol w="566777">
                  <a:extLst>
                    <a:ext uri="{9D8B030D-6E8A-4147-A177-3AD203B41FA5}">
                      <a16:colId xmlns:a16="http://schemas.microsoft.com/office/drawing/2014/main" val="3595409248"/>
                    </a:ext>
                  </a:extLst>
                </a:gridCol>
                <a:gridCol w="2894485">
                  <a:extLst>
                    <a:ext uri="{9D8B030D-6E8A-4147-A177-3AD203B41FA5}">
                      <a16:colId xmlns:a16="http://schemas.microsoft.com/office/drawing/2014/main" val="3227544330"/>
                    </a:ext>
                  </a:extLst>
                </a:gridCol>
                <a:gridCol w="1154943">
                  <a:extLst>
                    <a:ext uri="{9D8B030D-6E8A-4147-A177-3AD203B41FA5}">
                      <a16:colId xmlns:a16="http://schemas.microsoft.com/office/drawing/2014/main" val="395297386"/>
                    </a:ext>
                  </a:extLst>
                </a:gridCol>
                <a:gridCol w="1272576">
                  <a:extLst>
                    <a:ext uri="{9D8B030D-6E8A-4147-A177-3AD203B41FA5}">
                      <a16:colId xmlns:a16="http://schemas.microsoft.com/office/drawing/2014/main" val="754482278"/>
                    </a:ext>
                  </a:extLst>
                </a:gridCol>
                <a:gridCol w="1187024">
                  <a:extLst>
                    <a:ext uri="{9D8B030D-6E8A-4147-A177-3AD203B41FA5}">
                      <a16:colId xmlns:a16="http://schemas.microsoft.com/office/drawing/2014/main" val="1165797136"/>
                    </a:ext>
                  </a:extLst>
                </a:gridCol>
              </a:tblGrid>
              <a:tr h="332649">
                <a:tc gridSpan="2">
                  <a:txBody>
                    <a:bodyPr/>
                    <a:lstStyle/>
                    <a:p>
                      <a:pPr algn="ctr" fontAlgn="ctr"/>
                      <a:r>
                        <a:rPr lang="it-IT" sz="1100" b="1" i="0" u="none" strike="noStrike" dirty="0" err="1">
                          <a:solidFill>
                            <a:srgbClr val="000000"/>
                          </a:solidFill>
                          <a:effectLst/>
                          <a:latin typeface="Calibri" panose="020F0502020204030204" pitchFamily="34" charset="0"/>
                        </a:rPr>
                        <a:t>Macroaggregati</a:t>
                      </a:r>
                      <a:endParaRPr lang="it-IT" sz="11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hMerge="1">
                  <a:txBody>
                    <a:bodyPr/>
                    <a:lstStyle/>
                    <a:p>
                      <a:endParaRPr lang="it-IT"/>
                    </a:p>
                  </a:txBody>
                  <a:tcPr/>
                </a:tc>
                <a:tc>
                  <a:txBody>
                    <a:bodyPr/>
                    <a:lstStyle/>
                    <a:p>
                      <a:pPr algn="ctr" fontAlgn="ctr"/>
                      <a:r>
                        <a:rPr lang="it-IT" sz="1100" b="1" i="0" u="none" strike="noStrike" dirty="0">
                          <a:solidFill>
                            <a:srgbClr val="000000"/>
                          </a:solidFill>
                          <a:effectLst/>
                          <a:latin typeface="Calibri" panose="020F0502020204030204" pitchFamily="34" charset="0"/>
                        </a:rPr>
                        <a:t>Rendiconto 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it-IT" sz="1100" b="1" i="0" u="none" strike="noStrike" dirty="0">
                          <a:solidFill>
                            <a:srgbClr val="000000"/>
                          </a:solidFill>
                          <a:effectLst/>
                          <a:latin typeface="Calibri" panose="020F0502020204030204" pitchFamily="34" charset="0"/>
                        </a:rPr>
                        <a:t>Rendiconto 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it-IT" sz="1100" b="1" i="0" u="none" strike="noStrike" dirty="0">
                          <a:solidFill>
                            <a:srgbClr val="000000"/>
                          </a:solidFill>
                          <a:effectLst/>
                          <a:latin typeface="Calibri" panose="020F0502020204030204" pitchFamily="34" charset="0"/>
                        </a:rPr>
                        <a:t>Rendiconto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553456369"/>
                  </a:ext>
                </a:extLst>
              </a:tr>
              <a:tr h="357686">
                <a:tc>
                  <a:txBody>
                    <a:bodyPr/>
                    <a:lstStyle/>
                    <a:p>
                      <a:pPr algn="r" fontAlgn="ctr"/>
                      <a:r>
                        <a:rPr lang="it-IT" sz="1100" b="0" i="0" u="none" strike="noStrike" dirty="0">
                          <a:solidFill>
                            <a:srgbClr val="000000"/>
                          </a:solidFill>
                          <a:effectLst/>
                          <a:latin typeface="Calibri" panose="020F0502020204030204" pitchFamily="34" charset="0"/>
                        </a:rPr>
                        <a:t>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100" b="0" i="0" u="none" strike="noStrike" dirty="0">
                          <a:solidFill>
                            <a:srgbClr val="000000"/>
                          </a:solidFill>
                          <a:effectLst/>
                          <a:latin typeface="Calibri" panose="020F0502020204030204" pitchFamily="34" charset="0"/>
                        </a:rPr>
                        <a:t>redditi da lavoro dipendente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19.576.331,47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18.277.465,44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17.722.724,14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1340614"/>
                  </a:ext>
                </a:extLst>
              </a:tr>
              <a:tr h="357686">
                <a:tc>
                  <a:txBody>
                    <a:bodyPr/>
                    <a:lstStyle/>
                    <a:p>
                      <a:pPr algn="r" fontAlgn="b"/>
                      <a:r>
                        <a:rPr lang="it-IT" sz="1100" b="0" i="0" u="none" strike="noStrike">
                          <a:solidFill>
                            <a:srgbClr val="000000"/>
                          </a:solidFill>
                          <a:effectLst/>
                          <a:latin typeface="Calibri" panose="020F0502020204030204" pitchFamily="34" charset="0"/>
                        </a:rPr>
                        <a:t>102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0000"/>
                          </a:solidFill>
                          <a:effectLst/>
                          <a:latin typeface="Calibri" panose="020F0502020204030204" pitchFamily="34" charset="0"/>
                        </a:rPr>
                        <a:t>imposte e tasse a carico ente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1.103.225,64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1.031.279,28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1.036.453,94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0916380"/>
                  </a:ext>
                </a:extLst>
              </a:tr>
              <a:tr h="357686">
                <a:tc>
                  <a:txBody>
                    <a:bodyPr/>
                    <a:lstStyle/>
                    <a:p>
                      <a:pPr algn="r" fontAlgn="b"/>
                      <a:r>
                        <a:rPr lang="it-IT" sz="1100" b="0" i="0" u="none" strike="noStrike">
                          <a:solidFill>
                            <a:srgbClr val="000000"/>
                          </a:solidFill>
                          <a:effectLst/>
                          <a:latin typeface="Calibri" panose="020F0502020204030204" pitchFamily="34" charset="0"/>
                        </a:rPr>
                        <a:t>103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0000"/>
                          </a:solidFill>
                          <a:effectLst/>
                          <a:latin typeface="Calibri" panose="020F0502020204030204" pitchFamily="34" charset="0"/>
                        </a:rPr>
                        <a:t>acquisto beni e servizi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32.915.004,21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32.508.093,44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35.049.319,46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9294850"/>
                  </a:ext>
                </a:extLst>
              </a:tr>
              <a:tr h="357686">
                <a:tc>
                  <a:txBody>
                    <a:bodyPr/>
                    <a:lstStyle/>
                    <a:p>
                      <a:pPr algn="r" fontAlgn="b"/>
                      <a:r>
                        <a:rPr lang="it-IT" sz="1100" b="0" i="0" u="none" strike="noStrike">
                          <a:solidFill>
                            <a:srgbClr val="000000"/>
                          </a:solidFill>
                          <a:effectLst/>
                          <a:latin typeface="Calibri" panose="020F0502020204030204" pitchFamily="34" charset="0"/>
                        </a:rPr>
                        <a:t>104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0000"/>
                          </a:solidFill>
                          <a:effectLst/>
                          <a:latin typeface="Calibri" panose="020F0502020204030204" pitchFamily="34" charset="0"/>
                        </a:rPr>
                        <a:t>trasferimenti correnti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3.672.807,60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4.470.376,36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6.636.986,01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2113327"/>
                  </a:ext>
                </a:extLst>
              </a:tr>
              <a:tr h="357686">
                <a:tc>
                  <a:txBody>
                    <a:bodyPr/>
                    <a:lstStyle/>
                    <a:p>
                      <a:pPr algn="r" fontAlgn="b"/>
                      <a:r>
                        <a:rPr lang="it-IT" sz="1100" b="0" i="0" u="none" strike="noStrike">
                          <a:solidFill>
                            <a:srgbClr val="000000"/>
                          </a:solidFill>
                          <a:effectLst/>
                          <a:latin typeface="Calibri" panose="020F0502020204030204" pitchFamily="34" charset="0"/>
                        </a:rPr>
                        <a:t>105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0000"/>
                          </a:solidFill>
                          <a:effectLst/>
                          <a:latin typeface="Calibri" panose="020F0502020204030204" pitchFamily="34" charset="0"/>
                        </a:rPr>
                        <a:t>trasferimenti di tributi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2171417"/>
                  </a:ext>
                </a:extLst>
              </a:tr>
              <a:tr h="357686">
                <a:tc>
                  <a:txBody>
                    <a:bodyPr/>
                    <a:lstStyle/>
                    <a:p>
                      <a:pPr algn="r" fontAlgn="b"/>
                      <a:r>
                        <a:rPr lang="it-IT" sz="1100" b="0" i="0" u="none" strike="noStrike" dirty="0">
                          <a:solidFill>
                            <a:srgbClr val="000000"/>
                          </a:solidFill>
                          <a:effectLst/>
                          <a:latin typeface="Calibri" panose="020F0502020204030204" pitchFamily="34" charset="0"/>
                        </a:rPr>
                        <a:t>106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fondi perequativi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7070648"/>
                  </a:ext>
                </a:extLst>
              </a:tr>
              <a:tr h="357686">
                <a:tc>
                  <a:txBody>
                    <a:bodyPr/>
                    <a:lstStyle/>
                    <a:p>
                      <a:pPr algn="r" fontAlgn="b"/>
                      <a:r>
                        <a:rPr lang="it-IT" sz="1100" b="0" i="0" u="none" strike="noStrike" dirty="0">
                          <a:solidFill>
                            <a:srgbClr val="000000"/>
                          </a:solidFill>
                          <a:effectLst/>
                          <a:latin typeface="Calibri" panose="020F0502020204030204" pitchFamily="34" charset="0"/>
                        </a:rPr>
                        <a:t>107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interessi passivi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39.296,25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5.624,81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1.637,61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0897124"/>
                  </a:ext>
                </a:extLst>
              </a:tr>
              <a:tr h="357686">
                <a:tc>
                  <a:txBody>
                    <a:bodyPr/>
                    <a:lstStyle/>
                    <a:p>
                      <a:pPr algn="r" fontAlgn="b"/>
                      <a:r>
                        <a:rPr lang="it-IT" sz="1100" b="0" i="0" u="none" strike="noStrike">
                          <a:solidFill>
                            <a:srgbClr val="000000"/>
                          </a:solidFill>
                          <a:effectLst/>
                          <a:latin typeface="Calibri" panose="020F0502020204030204" pitchFamily="34" charset="0"/>
                        </a:rPr>
                        <a:t>108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0000"/>
                          </a:solidFill>
                          <a:effectLst/>
                          <a:latin typeface="Calibri" panose="020F0502020204030204" pitchFamily="34" charset="0"/>
                        </a:rPr>
                        <a:t>altre spese per redditi di capitale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7337016"/>
                  </a:ext>
                </a:extLst>
              </a:tr>
              <a:tr h="357686">
                <a:tc>
                  <a:txBody>
                    <a:bodyPr/>
                    <a:lstStyle/>
                    <a:p>
                      <a:pPr algn="r" fontAlgn="b"/>
                      <a:r>
                        <a:rPr lang="it-IT" sz="1100" b="0" i="0" u="none" strike="noStrike" dirty="0">
                          <a:solidFill>
                            <a:srgbClr val="000000"/>
                          </a:solidFill>
                          <a:effectLst/>
                          <a:latin typeface="Calibri" panose="020F0502020204030204" pitchFamily="34" charset="0"/>
                        </a:rPr>
                        <a:t>109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rimborsi e poste correttive delle entrate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393.646,69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222.297,24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192.588,17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8085643"/>
                  </a:ext>
                </a:extLst>
              </a:tr>
              <a:tr h="357686">
                <a:tc>
                  <a:txBody>
                    <a:bodyPr/>
                    <a:lstStyle/>
                    <a:p>
                      <a:pPr algn="r" fontAlgn="b"/>
                      <a:r>
                        <a:rPr lang="it-IT" sz="1100" b="0" i="0" u="none" strike="noStrike" dirty="0">
                          <a:solidFill>
                            <a:srgbClr val="000000"/>
                          </a:solidFill>
                          <a:effectLst/>
                          <a:latin typeface="Calibri" panose="020F0502020204030204" pitchFamily="34" charset="0"/>
                        </a:rPr>
                        <a:t>110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0000"/>
                          </a:solidFill>
                          <a:effectLst/>
                          <a:latin typeface="Calibri" panose="020F0502020204030204" pitchFamily="34" charset="0"/>
                        </a:rPr>
                        <a:t>altre spese correnti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1.240.111,77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2.506.107,18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2.290.062,46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5282381"/>
                  </a:ext>
                </a:extLst>
              </a:tr>
              <a:tr h="357686">
                <a:tc>
                  <a:txBody>
                    <a:bodyPr/>
                    <a:lstStyle/>
                    <a:p>
                      <a:pPr algn="r" fontAlgn="b"/>
                      <a:r>
                        <a:rPr lang="it-IT" sz="1200" b="1" i="0" u="none" strike="noStrike">
                          <a:solidFill>
                            <a:srgbClr val="000000"/>
                          </a:solidFill>
                          <a:effectLst/>
                          <a:latin typeface="Calibri" panose="020F0502020204030204" pitchFamily="34" charset="0"/>
                        </a:rPr>
                        <a:t>TOTALE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r" fontAlgn="b"/>
                      <a:r>
                        <a:rPr lang="it-IT"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it-IT" sz="1100" b="1" i="0" u="none" strike="noStrike" dirty="0">
                          <a:solidFill>
                            <a:srgbClr val="000000"/>
                          </a:solidFill>
                          <a:effectLst/>
                          <a:latin typeface="Calibri" panose="020F0502020204030204" pitchFamily="34" charset="0"/>
                        </a:rPr>
                        <a:t>       58.940.423,63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it-IT" sz="1100" b="1" i="0" u="none" strike="noStrike" dirty="0">
                          <a:solidFill>
                            <a:srgbClr val="000000"/>
                          </a:solidFill>
                          <a:effectLst/>
                          <a:latin typeface="Calibri" panose="020F0502020204030204" pitchFamily="34" charset="0"/>
                        </a:rPr>
                        <a:t>59.021.243,75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it-IT" sz="1100" b="1" i="0" u="none" strike="noStrike" dirty="0">
                          <a:solidFill>
                            <a:srgbClr val="000000"/>
                          </a:solidFill>
                          <a:effectLst/>
                          <a:latin typeface="Calibri" panose="020F0502020204030204" pitchFamily="34" charset="0"/>
                        </a:rPr>
                        <a:t>62.929.771,79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4079810188"/>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ject 7"/>
          <p:cNvSpPr txBox="1">
            <a:spLocks noGrp="1"/>
          </p:cNvSpPr>
          <p:nvPr>
            <p:ph type="title"/>
          </p:nvPr>
        </p:nvSpPr>
        <p:spPr>
          <a:xfrm>
            <a:off x="1371600" y="364159"/>
            <a:ext cx="6705600" cy="289823"/>
          </a:xfrm>
          <a:prstGeom prst="rect">
            <a:avLst/>
          </a:prstGeom>
        </p:spPr>
        <p:txBody>
          <a:bodyPr vert="horz" wrap="square" lIns="0" tIns="12700" rIns="0" bIns="0" rtlCol="0">
            <a:spAutoFit/>
          </a:bodyPr>
          <a:lstStyle/>
          <a:p>
            <a:pPr marL="12700">
              <a:lnSpc>
                <a:spcPct val="100000"/>
              </a:lnSpc>
              <a:spcBef>
                <a:spcPts val="100"/>
              </a:spcBef>
            </a:pPr>
            <a:r>
              <a:rPr spc="-10" dirty="0">
                <a:solidFill>
                  <a:srgbClr val="002060"/>
                </a:solidFill>
              </a:rPr>
              <a:t>SPESA CORRENTE </a:t>
            </a:r>
            <a:r>
              <a:rPr dirty="0">
                <a:solidFill>
                  <a:srgbClr val="002060"/>
                </a:solidFill>
              </a:rPr>
              <a:t>– </a:t>
            </a:r>
            <a:r>
              <a:rPr spc="-5" dirty="0">
                <a:solidFill>
                  <a:srgbClr val="002060"/>
                </a:solidFill>
              </a:rPr>
              <a:t>Classificazione </a:t>
            </a:r>
            <a:r>
              <a:rPr dirty="0">
                <a:solidFill>
                  <a:srgbClr val="002060"/>
                </a:solidFill>
              </a:rPr>
              <a:t>per</a:t>
            </a:r>
            <a:r>
              <a:rPr lang="it-IT" dirty="0">
                <a:solidFill>
                  <a:srgbClr val="002060"/>
                </a:solidFill>
              </a:rPr>
              <a:t> macroaggregati</a:t>
            </a:r>
            <a:r>
              <a:rPr spc="-15" dirty="0">
                <a:solidFill>
                  <a:srgbClr val="002060"/>
                </a:solidFill>
              </a:rPr>
              <a:t> </a:t>
            </a:r>
            <a:r>
              <a:rPr spc="-10" dirty="0">
                <a:solidFill>
                  <a:srgbClr val="002060"/>
                </a:solidFill>
              </a:rPr>
              <a:t>macroaggregati</a:t>
            </a:r>
          </a:p>
        </p:txBody>
      </p:sp>
      <p:sp>
        <p:nvSpPr>
          <p:cNvPr id="28" name="object 28"/>
          <p:cNvSpPr/>
          <p:nvPr/>
        </p:nvSpPr>
        <p:spPr>
          <a:xfrm>
            <a:off x="5971032" y="2974848"/>
            <a:ext cx="56515" cy="58419"/>
          </a:xfrm>
          <a:custGeom>
            <a:avLst/>
            <a:gdLst/>
            <a:ahLst/>
            <a:cxnLst/>
            <a:rect l="l" t="t" r="r" b="b"/>
            <a:pathLst>
              <a:path w="56514" h="58419">
                <a:moveTo>
                  <a:pt x="0" y="57912"/>
                </a:moveTo>
                <a:lnTo>
                  <a:pt x="56387" y="57912"/>
                </a:lnTo>
                <a:lnTo>
                  <a:pt x="56387" y="0"/>
                </a:lnTo>
                <a:lnTo>
                  <a:pt x="0" y="0"/>
                </a:lnTo>
                <a:lnTo>
                  <a:pt x="0" y="57912"/>
                </a:lnTo>
                <a:close/>
              </a:path>
            </a:pathLst>
          </a:custGeom>
          <a:solidFill>
            <a:srgbClr val="FFFFCC"/>
          </a:solidFill>
        </p:spPr>
        <p:txBody>
          <a:bodyPr wrap="square" lIns="0" tIns="0" rIns="0" bIns="0" rtlCol="0"/>
          <a:lstStyle/>
          <a:p>
            <a:endParaRPr dirty="0"/>
          </a:p>
        </p:txBody>
      </p:sp>
      <p:sp>
        <p:nvSpPr>
          <p:cNvPr id="6" name="Segnaposto piè di pagina 5">
            <a:extLst>
              <a:ext uri="{FF2B5EF4-FFF2-40B4-BE49-F238E27FC236}">
                <a16:creationId xmlns:a16="http://schemas.microsoft.com/office/drawing/2014/main" id="{55C7D948-52EA-4F87-B927-A6BE1B1A3C8B}"/>
              </a:ext>
            </a:extLst>
          </p:cNvPr>
          <p:cNvSpPr>
            <a:spLocks noGrp="1"/>
          </p:cNvSpPr>
          <p:nvPr>
            <p:ph type="ftr" sz="quarter" idx="5"/>
          </p:nvPr>
        </p:nvSpPr>
        <p:spPr/>
        <p:txBody>
          <a:bodyPr/>
          <a:lstStyle/>
          <a:p>
            <a:r>
              <a:rPr lang="it-IT" b="1" dirty="0">
                <a:solidFill>
                  <a:srgbClr val="002060"/>
                </a:solidFill>
              </a:rPr>
              <a:t>Rendiconto semplificato per il Cittadino Esercizio 2020</a:t>
            </a:r>
          </a:p>
        </p:txBody>
      </p:sp>
      <p:graphicFrame>
        <p:nvGraphicFramePr>
          <p:cNvPr id="8" name="Grafico 7">
            <a:extLst>
              <a:ext uri="{FF2B5EF4-FFF2-40B4-BE49-F238E27FC236}">
                <a16:creationId xmlns:a16="http://schemas.microsoft.com/office/drawing/2014/main" id="{CD5CDFF4-EE83-4D10-988F-7D08E6330471}"/>
              </a:ext>
            </a:extLst>
          </p:cNvPr>
          <p:cNvGraphicFramePr>
            <a:graphicFrameLocks/>
          </p:cNvGraphicFramePr>
          <p:nvPr>
            <p:extLst>
              <p:ext uri="{D42A27DB-BD31-4B8C-83A1-F6EECF244321}">
                <p14:modId xmlns:p14="http://schemas.microsoft.com/office/powerpoint/2010/main" val="2110086548"/>
              </p:ext>
            </p:extLst>
          </p:nvPr>
        </p:nvGraphicFramePr>
        <p:xfrm>
          <a:off x="609600" y="990600"/>
          <a:ext cx="7772400" cy="50291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p:nvPr/>
        </p:nvSpPr>
        <p:spPr>
          <a:xfrm>
            <a:off x="667004" y="629793"/>
            <a:ext cx="7869555" cy="1951816"/>
          </a:xfrm>
          <a:prstGeom prst="rect">
            <a:avLst/>
          </a:prstGeom>
        </p:spPr>
        <p:txBody>
          <a:bodyPr vert="horz" wrap="square" lIns="0" tIns="12700" rIns="0" bIns="0" rtlCol="0">
            <a:spAutoFit/>
          </a:bodyPr>
          <a:lstStyle/>
          <a:p>
            <a:pPr marL="12700" marR="5080" algn="just">
              <a:lnSpc>
                <a:spcPct val="100000"/>
              </a:lnSpc>
              <a:spcBef>
                <a:spcPts val="100"/>
              </a:spcBef>
            </a:pPr>
            <a:r>
              <a:rPr sz="1400" spc="-10" dirty="0">
                <a:latin typeface="Calibri"/>
                <a:cs typeface="Calibri"/>
              </a:rPr>
              <a:t>Nell’ambito </a:t>
            </a:r>
            <a:r>
              <a:rPr sz="1400" dirty="0">
                <a:latin typeface="Calibri"/>
                <a:cs typeface="Calibri"/>
              </a:rPr>
              <a:t>della </a:t>
            </a:r>
            <a:r>
              <a:rPr sz="1400" spc="-10" dirty="0">
                <a:latin typeface="Calibri"/>
                <a:cs typeface="Calibri"/>
              </a:rPr>
              <a:t>SPESA </a:t>
            </a:r>
            <a:r>
              <a:rPr sz="1400" spc="-5" dirty="0">
                <a:latin typeface="Calibri"/>
                <a:cs typeface="Calibri"/>
              </a:rPr>
              <a:t>CORRENTE, particolare rilievo </a:t>
            </a:r>
            <a:r>
              <a:rPr sz="1400" dirty="0">
                <a:latin typeface="Calibri"/>
                <a:cs typeface="Calibri"/>
              </a:rPr>
              <a:t>è </a:t>
            </a:r>
            <a:r>
              <a:rPr sz="1400" spc="-10" dirty="0">
                <a:latin typeface="Calibri"/>
                <a:cs typeface="Calibri"/>
              </a:rPr>
              <a:t>rivestito </a:t>
            </a:r>
            <a:r>
              <a:rPr sz="1400" spc="-5" dirty="0">
                <a:latin typeface="Calibri"/>
                <a:cs typeface="Calibri"/>
              </a:rPr>
              <a:t>dalle </a:t>
            </a:r>
            <a:r>
              <a:rPr sz="1400" spc="-10" dirty="0">
                <a:latin typeface="Calibri"/>
                <a:cs typeface="Calibri"/>
              </a:rPr>
              <a:t>SPESE </a:t>
            </a:r>
            <a:r>
              <a:rPr sz="1400" dirty="0">
                <a:latin typeface="Calibri"/>
                <a:cs typeface="Calibri"/>
              </a:rPr>
              <a:t>PER </a:t>
            </a:r>
            <a:r>
              <a:rPr sz="1400" spc="-5" dirty="0">
                <a:latin typeface="Calibri"/>
                <a:cs typeface="Calibri"/>
              </a:rPr>
              <a:t>IL PERSONALE; vediamo </a:t>
            </a:r>
            <a:r>
              <a:rPr sz="1400" spc="-15" dirty="0">
                <a:latin typeface="Calibri"/>
                <a:cs typeface="Calibri"/>
              </a:rPr>
              <a:t>l’andamento </a:t>
            </a:r>
            <a:r>
              <a:rPr sz="1400" spc="-5" dirty="0">
                <a:latin typeface="Calibri"/>
                <a:cs typeface="Calibri"/>
              </a:rPr>
              <a:t>della  spesa </a:t>
            </a:r>
            <a:r>
              <a:rPr sz="1400" dirty="0">
                <a:latin typeface="Calibri"/>
                <a:cs typeface="Calibri"/>
              </a:rPr>
              <a:t>di </a:t>
            </a:r>
            <a:r>
              <a:rPr sz="1400" spc="-5" dirty="0">
                <a:latin typeface="Calibri"/>
                <a:cs typeface="Calibri"/>
              </a:rPr>
              <a:t>personale </a:t>
            </a:r>
            <a:r>
              <a:rPr sz="1400" dirty="0">
                <a:latin typeface="Calibri"/>
                <a:cs typeface="Calibri"/>
              </a:rPr>
              <a:t>e il </a:t>
            </a:r>
            <a:r>
              <a:rPr sz="1400" spc="-10" dirty="0">
                <a:latin typeface="Calibri"/>
                <a:cs typeface="Calibri"/>
              </a:rPr>
              <a:t>rispetto </a:t>
            </a:r>
            <a:r>
              <a:rPr sz="1400" dirty="0">
                <a:latin typeface="Calibri"/>
                <a:cs typeface="Calibri"/>
              </a:rPr>
              <a:t>dei </a:t>
            </a:r>
            <a:r>
              <a:rPr sz="1400" spc="-5" dirty="0">
                <a:latin typeface="Calibri"/>
                <a:cs typeface="Calibri"/>
              </a:rPr>
              <a:t>limiti </a:t>
            </a:r>
            <a:r>
              <a:rPr sz="1400" dirty="0">
                <a:latin typeface="Calibri"/>
                <a:cs typeface="Calibri"/>
              </a:rPr>
              <a:t>di </a:t>
            </a:r>
            <a:r>
              <a:rPr sz="1400" spc="-10" dirty="0">
                <a:latin typeface="Calibri"/>
                <a:cs typeface="Calibri"/>
              </a:rPr>
              <a:t>Legge. </a:t>
            </a:r>
            <a:r>
              <a:rPr sz="1400" dirty="0">
                <a:latin typeface="Calibri"/>
                <a:cs typeface="Calibri"/>
              </a:rPr>
              <a:t>A </a:t>
            </a:r>
            <a:r>
              <a:rPr sz="1400" spc="-5" dirty="0">
                <a:latin typeface="Calibri"/>
                <a:cs typeface="Calibri"/>
              </a:rPr>
              <a:t>seguito </a:t>
            </a:r>
            <a:r>
              <a:rPr sz="1400" spc="-15" dirty="0">
                <a:latin typeface="Calibri"/>
                <a:cs typeface="Calibri"/>
              </a:rPr>
              <a:t>dell’approvazione </a:t>
            </a:r>
            <a:r>
              <a:rPr sz="1400" dirty="0">
                <a:latin typeface="Calibri"/>
                <a:cs typeface="Calibri"/>
              </a:rPr>
              <a:t>della </a:t>
            </a:r>
            <a:r>
              <a:rPr sz="1400" spc="-5" dirty="0">
                <a:latin typeface="Calibri"/>
                <a:cs typeface="Calibri"/>
              </a:rPr>
              <a:t>Legge Finanziaria </a:t>
            </a:r>
            <a:r>
              <a:rPr sz="1400" dirty="0">
                <a:latin typeface="Calibri"/>
                <a:cs typeface="Calibri"/>
              </a:rPr>
              <a:t>2007 </a:t>
            </a:r>
            <a:r>
              <a:rPr sz="1400" spc="-5" dirty="0">
                <a:latin typeface="Calibri"/>
                <a:cs typeface="Calibri"/>
              </a:rPr>
              <a:t>(L. </a:t>
            </a:r>
            <a:r>
              <a:rPr sz="1400" dirty="0">
                <a:latin typeface="Calibri"/>
                <a:cs typeface="Calibri"/>
              </a:rPr>
              <a:t>296 del 27  </a:t>
            </a:r>
            <a:r>
              <a:rPr sz="1400" spc="-5" dirty="0">
                <a:latin typeface="Calibri"/>
                <a:cs typeface="Calibri"/>
              </a:rPr>
              <a:t>Dicembre 2006), </a:t>
            </a:r>
            <a:r>
              <a:rPr sz="1400" spc="-10" dirty="0">
                <a:latin typeface="Calibri"/>
                <a:cs typeface="Calibri"/>
              </a:rPr>
              <a:t>con </a:t>
            </a:r>
            <a:r>
              <a:rPr sz="1400" dirty="0">
                <a:latin typeface="Calibri"/>
                <a:cs typeface="Calibri"/>
              </a:rPr>
              <a:t>le </a:t>
            </a:r>
            <a:r>
              <a:rPr sz="1400" spc="-5" dirty="0">
                <a:latin typeface="Calibri"/>
                <a:cs typeface="Calibri"/>
              </a:rPr>
              <a:t>modalità </a:t>
            </a:r>
            <a:r>
              <a:rPr sz="1400" spc="-15" dirty="0">
                <a:latin typeface="Calibri"/>
                <a:cs typeface="Calibri"/>
              </a:rPr>
              <a:t>dettate dall’art </a:t>
            </a:r>
            <a:r>
              <a:rPr sz="1400" dirty="0">
                <a:latin typeface="Calibri"/>
                <a:cs typeface="Calibri"/>
              </a:rPr>
              <a:t>1 </a:t>
            </a:r>
            <a:r>
              <a:rPr sz="1400" spc="-5" dirty="0">
                <a:latin typeface="Calibri"/>
                <a:cs typeface="Calibri"/>
              </a:rPr>
              <a:t>comma </a:t>
            </a:r>
            <a:r>
              <a:rPr sz="1400" dirty="0">
                <a:latin typeface="Calibri"/>
                <a:cs typeface="Calibri"/>
              </a:rPr>
              <a:t>557, gli </a:t>
            </a:r>
            <a:r>
              <a:rPr sz="1400" spc="-5" dirty="0">
                <a:latin typeface="Calibri"/>
                <a:cs typeface="Calibri"/>
              </a:rPr>
              <a:t>enti hanno </a:t>
            </a:r>
            <a:r>
              <a:rPr sz="1400" spc="-10" dirty="0">
                <a:latin typeface="Calibri"/>
                <a:cs typeface="Calibri"/>
              </a:rPr>
              <a:t>dovuto assicurare </a:t>
            </a:r>
            <a:r>
              <a:rPr sz="1400" dirty="0">
                <a:latin typeface="Calibri"/>
                <a:cs typeface="Calibri"/>
              </a:rPr>
              <a:t>negli </a:t>
            </a:r>
            <a:r>
              <a:rPr sz="1400" spc="-10" dirty="0">
                <a:latin typeface="Calibri"/>
                <a:cs typeface="Calibri"/>
              </a:rPr>
              <a:t>anni </a:t>
            </a:r>
            <a:r>
              <a:rPr sz="1400" dirty="0">
                <a:latin typeface="Calibri"/>
                <a:cs typeface="Calibri"/>
              </a:rPr>
              <a:t>la </a:t>
            </a:r>
            <a:r>
              <a:rPr sz="1400" spc="-10" dirty="0">
                <a:latin typeface="Calibri"/>
                <a:cs typeface="Calibri"/>
              </a:rPr>
              <a:t>progressiva  </a:t>
            </a:r>
            <a:r>
              <a:rPr sz="1400" spc="-5" dirty="0">
                <a:latin typeface="Calibri"/>
                <a:cs typeface="Calibri"/>
              </a:rPr>
              <a:t>riduzione </a:t>
            </a:r>
            <a:r>
              <a:rPr sz="1400" dirty="0">
                <a:latin typeface="Calibri"/>
                <a:cs typeface="Calibri"/>
              </a:rPr>
              <a:t>della </a:t>
            </a:r>
            <a:r>
              <a:rPr sz="1400" spc="-5" dirty="0">
                <a:latin typeface="Calibri"/>
                <a:cs typeface="Calibri"/>
              </a:rPr>
              <a:t>spesa </a:t>
            </a:r>
            <a:r>
              <a:rPr sz="1400" dirty="0">
                <a:latin typeface="Calibri"/>
                <a:cs typeface="Calibri"/>
              </a:rPr>
              <a:t>di </a:t>
            </a:r>
            <a:r>
              <a:rPr sz="1400" spc="-5" dirty="0">
                <a:latin typeface="Calibri"/>
                <a:cs typeface="Calibri"/>
              </a:rPr>
              <a:t>personale. La Legge 114/2014 </a:t>
            </a:r>
            <a:r>
              <a:rPr sz="1400" dirty="0">
                <a:latin typeface="Calibri"/>
                <a:cs typeface="Calibri"/>
              </a:rPr>
              <a:t>ha </a:t>
            </a:r>
            <a:r>
              <a:rPr sz="1400" spc="-15" dirty="0">
                <a:latin typeface="Calibri"/>
                <a:cs typeface="Calibri"/>
              </a:rPr>
              <a:t>integrato </a:t>
            </a:r>
            <a:r>
              <a:rPr sz="1400" dirty="0">
                <a:latin typeface="Calibri"/>
                <a:cs typeface="Calibri"/>
              </a:rPr>
              <a:t>il </a:t>
            </a:r>
            <a:r>
              <a:rPr sz="1400" spc="-10" dirty="0">
                <a:latin typeface="Calibri"/>
                <a:cs typeface="Calibri"/>
              </a:rPr>
              <a:t>comma </a:t>
            </a:r>
            <a:r>
              <a:rPr sz="1400" dirty="0">
                <a:latin typeface="Calibri"/>
                <a:cs typeface="Calibri"/>
              </a:rPr>
              <a:t>557 </a:t>
            </a:r>
            <a:r>
              <a:rPr sz="1400" spc="-10" dirty="0">
                <a:latin typeface="Calibri"/>
                <a:cs typeface="Calibri"/>
              </a:rPr>
              <a:t>sopra citato prevedendo </a:t>
            </a:r>
            <a:r>
              <a:rPr sz="1400" spc="-5" dirty="0">
                <a:latin typeface="Calibri"/>
                <a:cs typeface="Calibri"/>
              </a:rPr>
              <a:t>che </a:t>
            </a:r>
            <a:r>
              <a:rPr sz="1400" dirty="0">
                <a:latin typeface="Calibri"/>
                <a:cs typeface="Calibri"/>
              </a:rPr>
              <a:t>a </a:t>
            </a:r>
            <a:r>
              <a:rPr sz="1400" spc="-10" dirty="0">
                <a:latin typeface="Calibri"/>
                <a:cs typeface="Calibri"/>
              </a:rPr>
              <a:t>decorrere </a:t>
            </a:r>
            <a:r>
              <a:rPr sz="1400" dirty="0">
                <a:latin typeface="Calibri"/>
                <a:cs typeface="Calibri"/>
              </a:rPr>
              <a:t>dal  2014 gli </a:t>
            </a:r>
            <a:r>
              <a:rPr sz="1400" spc="-5" dirty="0">
                <a:latin typeface="Calibri"/>
                <a:cs typeface="Calibri"/>
              </a:rPr>
              <a:t>enti </a:t>
            </a:r>
            <a:r>
              <a:rPr sz="1400" spc="-10" dirty="0">
                <a:latin typeface="Calibri"/>
                <a:cs typeface="Calibri"/>
              </a:rPr>
              <a:t>dovranno continuare ad assicurare, </a:t>
            </a:r>
            <a:r>
              <a:rPr sz="1400" spc="-15" dirty="0">
                <a:latin typeface="Calibri"/>
                <a:cs typeface="Calibri"/>
              </a:rPr>
              <a:t>nell’ambito </a:t>
            </a:r>
            <a:r>
              <a:rPr sz="1400" dirty="0">
                <a:latin typeface="Calibri"/>
                <a:cs typeface="Calibri"/>
              </a:rPr>
              <a:t>della </a:t>
            </a:r>
            <a:r>
              <a:rPr sz="1400" spc="-10" dirty="0">
                <a:latin typeface="Calibri"/>
                <a:cs typeface="Calibri"/>
              </a:rPr>
              <a:t>programmazione </a:t>
            </a:r>
            <a:r>
              <a:rPr sz="1400" spc="-5" dirty="0">
                <a:latin typeface="Calibri"/>
                <a:cs typeface="Calibri"/>
              </a:rPr>
              <a:t>triennale </a:t>
            </a:r>
            <a:r>
              <a:rPr sz="1400" dirty="0">
                <a:latin typeface="Calibri"/>
                <a:cs typeface="Calibri"/>
              </a:rPr>
              <a:t>del </a:t>
            </a:r>
            <a:r>
              <a:rPr sz="1400" spc="-5" dirty="0">
                <a:latin typeface="Calibri"/>
                <a:cs typeface="Calibri"/>
              </a:rPr>
              <a:t>fabbisogno </a:t>
            </a:r>
            <a:r>
              <a:rPr sz="1400" dirty="0">
                <a:latin typeface="Calibri"/>
                <a:cs typeface="Calibri"/>
              </a:rPr>
              <a:t>di </a:t>
            </a:r>
            <a:r>
              <a:rPr sz="1400" spc="-5" dirty="0">
                <a:latin typeface="Calibri"/>
                <a:cs typeface="Calibri"/>
              </a:rPr>
              <a:t>personale, </a:t>
            </a:r>
            <a:r>
              <a:rPr sz="1400" dirty="0">
                <a:latin typeface="Calibri"/>
                <a:cs typeface="Calibri"/>
              </a:rPr>
              <a:t>il  </a:t>
            </a:r>
            <a:r>
              <a:rPr sz="1400" spc="-10" dirty="0">
                <a:latin typeface="Calibri"/>
                <a:cs typeface="Calibri"/>
              </a:rPr>
              <a:t>contenimento </a:t>
            </a:r>
            <a:r>
              <a:rPr sz="1400" dirty="0">
                <a:latin typeface="Calibri"/>
                <a:cs typeface="Calibri"/>
              </a:rPr>
              <a:t>delle </a:t>
            </a:r>
            <a:r>
              <a:rPr sz="1400" spc="-5" dirty="0">
                <a:latin typeface="Calibri"/>
                <a:cs typeface="Calibri"/>
              </a:rPr>
              <a:t>spese </a:t>
            </a:r>
            <a:r>
              <a:rPr sz="1400" dirty="0">
                <a:latin typeface="Calibri"/>
                <a:cs typeface="Calibri"/>
              </a:rPr>
              <a:t>di </a:t>
            </a:r>
            <a:r>
              <a:rPr sz="1400" spc="-5" dirty="0">
                <a:latin typeface="Calibri"/>
                <a:cs typeface="Calibri"/>
              </a:rPr>
              <a:t>personale </a:t>
            </a:r>
            <a:r>
              <a:rPr sz="1400" spc="-10" dirty="0">
                <a:latin typeface="Calibri"/>
                <a:cs typeface="Calibri"/>
              </a:rPr>
              <a:t>con riferimento al valore </a:t>
            </a:r>
            <a:r>
              <a:rPr sz="1400" dirty="0">
                <a:latin typeface="Calibri"/>
                <a:cs typeface="Calibri"/>
              </a:rPr>
              <a:t>medio </a:t>
            </a:r>
            <a:r>
              <a:rPr sz="1400" spc="-5" dirty="0">
                <a:latin typeface="Calibri"/>
                <a:cs typeface="Calibri"/>
              </a:rPr>
              <a:t>del triennio </a:t>
            </a:r>
            <a:r>
              <a:rPr sz="1400" spc="-10" dirty="0">
                <a:latin typeface="Calibri"/>
                <a:cs typeface="Calibri"/>
              </a:rPr>
              <a:t>precedente </a:t>
            </a:r>
            <a:r>
              <a:rPr sz="1400" spc="-5" dirty="0">
                <a:latin typeface="Calibri"/>
                <a:cs typeface="Calibri"/>
              </a:rPr>
              <a:t>(2011-2013). </a:t>
            </a:r>
            <a:r>
              <a:rPr sz="1400" b="1" spc="-5" dirty="0">
                <a:latin typeface="Calibri"/>
                <a:cs typeface="Calibri"/>
              </a:rPr>
              <a:t>La spesa </a:t>
            </a:r>
            <a:r>
              <a:rPr sz="1400" b="1" dirty="0">
                <a:latin typeface="Calibri"/>
                <a:cs typeface="Calibri"/>
              </a:rPr>
              <a:t>di </a:t>
            </a:r>
            <a:r>
              <a:rPr sz="1400" b="1" spc="-5" dirty="0">
                <a:latin typeface="Calibri"/>
                <a:cs typeface="Calibri"/>
              </a:rPr>
              <a:t>personale </a:t>
            </a:r>
            <a:r>
              <a:rPr sz="1400" b="1" spc="-10" dirty="0">
                <a:latin typeface="Calibri"/>
                <a:cs typeface="Calibri"/>
              </a:rPr>
              <a:t>sostenuta nell’anno </a:t>
            </a:r>
            <a:r>
              <a:rPr sz="1400" b="1" dirty="0">
                <a:latin typeface="Calibri"/>
                <a:cs typeface="Calibri"/>
              </a:rPr>
              <a:t>201</a:t>
            </a:r>
            <a:r>
              <a:rPr lang="it-IT" sz="1400" b="1" dirty="0">
                <a:latin typeface="Calibri"/>
                <a:cs typeface="Calibri"/>
              </a:rPr>
              <a:t>8</a:t>
            </a:r>
            <a:r>
              <a:rPr sz="1400" b="1" dirty="0">
                <a:latin typeface="Calibri"/>
                <a:cs typeface="Calibri"/>
              </a:rPr>
              <a:t> è  </a:t>
            </a:r>
            <a:r>
              <a:rPr sz="1400" b="1" spc="-5" dirty="0">
                <a:latin typeface="Calibri"/>
                <a:cs typeface="Calibri"/>
              </a:rPr>
              <a:t>contenuta nei limiti </a:t>
            </a:r>
            <a:r>
              <a:rPr sz="1400" b="1" dirty="0">
                <a:latin typeface="Calibri"/>
                <a:cs typeface="Calibri"/>
              </a:rPr>
              <a:t>di </a:t>
            </a:r>
            <a:r>
              <a:rPr sz="1400" b="1" spc="-5" dirty="0">
                <a:latin typeface="Calibri"/>
                <a:cs typeface="Calibri"/>
              </a:rPr>
              <a:t>cui </a:t>
            </a:r>
            <a:r>
              <a:rPr sz="1400" b="1" spc="-10" dirty="0">
                <a:latin typeface="Calibri"/>
                <a:cs typeface="Calibri"/>
              </a:rPr>
              <a:t>all’art.1, </a:t>
            </a:r>
            <a:r>
              <a:rPr sz="1400" b="1" spc="-5" dirty="0">
                <a:latin typeface="Calibri"/>
                <a:cs typeface="Calibri"/>
              </a:rPr>
              <a:t>comma </a:t>
            </a:r>
            <a:r>
              <a:rPr sz="1400" b="1" dirty="0">
                <a:latin typeface="Calibri"/>
                <a:cs typeface="Calibri"/>
              </a:rPr>
              <a:t>557 e 557 </a:t>
            </a:r>
            <a:r>
              <a:rPr sz="1400" b="1" spc="-10" dirty="0">
                <a:latin typeface="Calibri"/>
                <a:cs typeface="Calibri"/>
              </a:rPr>
              <a:t>quater </a:t>
            </a:r>
            <a:r>
              <a:rPr sz="1400" b="1" spc="-5" dirty="0">
                <a:latin typeface="Calibri"/>
                <a:cs typeface="Calibri"/>
              </a:rPr>
              <a:t>della </a:t>
            </a:r>
            <a:r>
              <a:rPr sz="1400" b="1" spc="-10" dirty="0">
                <a:latin typeface="Calibri"/>
                <a:cs typeface="Calibri"/>
              </a:rPr>
              <a:t>Legge</a:t>
            </a:r>
            <a:r>
              <a:rPr sz="1400" b="1" spc="100" dirty="0">
                <a:latin typeface="Calibri"/>
                <a:cs typeface="Calibri"/>
              </a:rPr>
              <a:t> </a:t>
            </a:r>
            <a:r>
              <a:rPr sz="1400" b="1" dirty="0">
                <a:latin typeface="Calibri"/>
                <a:cs typeface="Calibri"/>
              </a:rPr>
              <a:t>296/2006</a:t>
            </a:r>
            <a:r>
              <a:rPr sz="1400" dirty="0">
                <a:latin typeface="Calibri"/>
                <a:cs typeface="Calibri"/>
              </a:rPr>
              <a:t>.</a:t>
            </a:r>
          </a:p>
        </p:txBody>
      </p:sp>
      <p:sp>
        <p:nvSpPr>
          <p:cNvPr id="9" name="object 9"/>
          <p:cNvSpPr txBox="1">
            <a:spLocks noGrp="1"/>
          </p:cNvSpPr>
          <p:nvPr>
            <p:ph type="title"/>
          </p:nvPr>
        </p:nvSpPr>
        <p:spPr>
          <a:xfrm>
            <a:off x="2456560" y="261315"/>
            <a:ext cx="4230878" cy="276999"/>
          </a:xfrm>
        </p:spPr>
        <p:txBody>
          <a:bodyPr>
            <a:normAutofit/>
          </a:bodyPr>
          <a:lstStyle/>
          <a:p>
            <a:pPr algn="ctr"/>
            <a:r>
              <a:rPr lang="it-IT" sz="1600" dirty="0">
                <a:solidFill>
                  <a:srgbClr val="002060"/>
                </a:solidFill>
              </a:rPr>
              <a:t>SPESA PER IL PERSONALE</a:t>
            </a:r>
          </a:p>
        </p:txBody>
      </p:sp>
      <p:sp>
        <p:nvSpPr>
          <p:cNvPr id="3" name="Segnaposto piè di pagina 2">
            <a:extLst>
              <a:ext uri="{FF2B5EF4-FFF2-40B4-BE49-F238E27FC236}">
                <a16:creationId xmlns:a16="http://schemas.microsoft.com/office/drawing/2014/main" id="{EAB443C5-9A86-497A-8984-FB3E8D3CD3AD}"/>
              </a:ext>
            </a:extLst>
          </p:cNvPr>
          <p:cNvSpPr>
            <a:spLocks noGrp="1"/>
          </p:cNvSpPr>
          <p:nvPr>
            <p:ph type="ftr" sz="quarter" idx="5"/>
          </p:nvPr>
        </p:nvSpPr>
        <p:spPr/>
        <p:txBody>
          <a:bodyPr/>
          <a:lstStyle/>
          <a:p>
            <a:r>
              <a:rPr lang="it-IT" b="1" dirty="0">
                <a:solidFill>
                  <a:srgbClr val="002060"/>
                </a:solidFill>
              </a:rPr>
              <a:t>Rendiconto semplificato per il Cittadino Esercizio 2020</a:t>
            </a:r>
          </a:p>
        </p:txBody>
      </p:sp>
      <p:graphicFrame>
        <p:nvGraphicFramePr>
          <p:cNvPr id="4" name="Tabella 3">
            <a:extLst>
              <a:ext uri="{FF2B5EF4-FFF2-40B4-BE49-F238E27FC236}">
                <a16:creationId xmlns:a16="http://schemas.microsoft.com/office/drawing/2014/main" id="{81A2B7DE-B45C-4410-93CB-99FB590B8897}"/>
              </a:ext>
            </a:extLst>
          </p:cNvPr>
          <p:cNvGraphicFramePr>
            <a:graphicFrameLocks noGrp="1"/>
          </p:cNvGraphicFramePr>
          <p:nvPr>
            <p:extLst>
              <p:ext uri="{D42A27DB-BD31-4B8C-83A1-F6EECF244321}">
                <p14:modId xmlns:p14="http://schemas.microsoft.com/office/powerpoint/2010/main" val="2833511605"/>
              </p:ext>
            </p:extLst>
          </p:nvPr>
        </p:nvGraphicFramePr>
        <p:xfrm>
          <a:off x="667004" y="2743200"/>
          <a:ext cx="7869556" cy="3716586"/>
        </p:xfrm>
        <a:graphic>
          <a:graphicData uri="http://schemas.openxmlformats.org/drawingml/2006/table">
            <a:tbl>
              <a:tblPr/>
              <a:tblGrid>
                <a:gridCol w="4443754">
                  <a:extLst>
                    <a:ext uri="{9D8B030D-6E8A-4147-A177-3AD203B41FA5}">
                      <a16:colId xmlns:a16="http://schemas.microsoft.com/office/drawing/2014/main" val="1594077687"/>
                    </a:ext>
                  </a:extLst>
                </a:gridCol>
                <a:gridCol w="1624809">
                  <a:extLst>
                    <a:ext uri="{9D8B030D-6E8A-4147-A177-3AD203B41FA5}">
                      <a16:colId xmlns:a16="http://schemas.microsoft.com/office/drawing/2014/main" val="1202178864"/>
                    </a:ext>
                  </a:extLst>
                </a:gridCol>
                <a:gridCol w="1800993">
                  <a:extLst>
                    <a:ext uri="{9D8B030D-6E8A-4147-A177-3AD203B41FA5}">
                      <a16:colId xmlns:a16="http://schemas.microsoft.com/office/drawing/2014/main" val="3920002556"/>
                    </a:ext>
                  </a:extLst>
                </a:gridCol>
              </a:tblGrid>
              <a:tr h="240778">
                <a:tc>
                  <a:txBody>
                    <a:bodyPr/>
                    <a:lstStyle/>
                    <a:p>
                      <a:pPr algn="l" fontAlgn="b"/>
                      <a:r>
                        <a:rPr lang="it-IT" sz="1100" b="1" i="0" u="none" strike="noStrike" dirty="0">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it-IT" sz="1100" b="1" i="0" u="none" strike="noStrike">
                          <a:solidFill>
                            <a:srgbClr val="000000"/>
                          </a:solidFill>
                          <a:effectLst/>
                          <a:latin typeface="Calibri" panose="020F0502020204030204" pitchFamily="34" charset="0"/>
                        </a:rPr>
                        <a:t>Media 2011/2013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a:txBody>
                    <a:bodyPr/>
                    <a:lstStyle/>
                    <a:p>
                      <a:pPr algn="ctr" fontAlgn="ctr"/>
                      <a:r>
                        <a:rPr lang="it-IT" sz="1100" b="1" i="0" u="none" strike="noStrike">
                          <a:solidFill>
                            <a:srgbClr val="000000"/>
                          </a:solidFill>
                          <a:effectLst/>
                          <a:latin typeface="Calibri" panose="020F0502020204030204" pitchFamily="34" charset="0"/>
                        </a:rPr>
                        <a:t>rendiconto 2020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2630959704"/>
                  </a:ext>
                </a:extLst>
              </a:tr>
              <a:tr h="427187">
                <a:tc>
                  <a:txBody>
                    <a:bodyPr/>
                    <a:lstStyle/>
                    <a:p>
                      <a:pPr algn="l" fontAlgn="b"/>
                      <a:r>
                        <a:rPr lang="it-IT" sz="1100" b="1" i="0" u="none" strike="noStrike" dirty="0">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it-IT" sz="1100" b="1" i="0" u="none" strike="noStrike">
                          <a:solidFill>
                            <a:srgbClr val="000000"/>
                          </a:solidFill>
                          <a:effectLst/>
                          <a:latin typeface="Calibri" panose="020F0502020204030204" pitchFamily="34" charset="0"/>
                        </a:rPr>
                        <a:t>2008 per enti non soggetti al patto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lang="it-IT"/>
                    </a:p>
                  </a:txBody>
                  <a:tcPr/>
                </a:tc>
                <a:extLst>
                  <a:ext uri="{0D108BD9-81ED-4DB2-BD59-A6C34878D82A}">
                    <a16:rowId xmlns:a16="http://schemas.microsoft.com/office/drawing/2014/main" val="3364254257"/>
                  </a:ext>
                </a:extLst>
              </a:tr>
              <a:tr h="223875">
                <a:tc>
                  <a:txBody>
                    <a:bodyPr/>
                    <a:lstStyle/>
                    <a:p>
                      <a:pPr algn="l" fontAlgn="b"/>
                      <a:r>
                        <a:rPr lang="it-IT" sz="1100" b="0" i="0" u="none" strike="noStrike" dirty="0">
                          <a:solidFill>
                            <a:srgbClr val="000000"/>
                          </a:solidFill>
                          <a:effectLst/>
                          <a:latin typeface="Arial" panose="020B0604020202020204" pitchFamily="34" charset="0"/>
                        </a:rPr>
                        <a:t>Spese </a:t>
                      </a:r>
                      <a:r>
                        <a:rPr lang="it-IT" sz="1100" b="0" i="0" u="none" strike="noStrike" dirty="0" err="1">
                          <a:solidFill>
                            <a:srgbClr val="000000"/>
                          </a:solidFill>
                          <a:effectLst/>
                          <a:latin typeface="Arial" panose="020B0604020202020204" pitchFamily="34" charset="0"/>
                        </a:rPr>
                        <a:t>macroaggregato</a:t>
                      </a:r>
                      <a:r>
                        <a:rPr lang="it-IT" sz="1100" b="0" i="0" u="none" strike="noStrike" dirty="0">
                          <a:solidFill>
                            <a:srgbClr val="000000"/>
                          </a:solidFill>
                          <a:effectLst/>
                          <a:latin typeface="Arial" panose="020B0604020202020204" pitchFamily="34" charset="0"/>
                        </a:rPr>
                        <a:t> 101 (compreso buoni pasto)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19.578.603,54 €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17.746.650,08 €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8952134"/>
                  </a:ext>
                </a:extLst>
              </a:tr>
              <a:tr h="240778">
                <a:tc>
                  <a:txBody>
                    <a:bodyPr/>
                    <a:lstStyle/>
                    <a:p>
                      <a:pPr algn="l" fontAlgn="b"/>
                      <a:r>
                        <a:rPr lang="it-IT" sz="1100" b="0" i="0" u="none" strike="noStrike" dirty="0">
                          <a:solidFill>
                            <a:srgbClr val="000000"/>
                          </a:solidFill>
                          <a:effectLst/>
                          <a:latin typeface="Arial" panose="020B0604020202020204" pitchFamily="34" charset="0"/>
                        </a:rPr>
                        <a:t>Spese </a:t>
                      </a:r>
                      <a:r>
                        <a:rPr lang="it-IT" sz="1100" b="0" i="0" u="none" strike="noStrike" dirty="0" err="1">
                          <a:solidFill>
                            <a:srgbClr val="000000"/>
                          </a:solidFill>
                          <a:effectLst/>
                          <a:latin typeface="Arial" panose="020B0604020202020204" pitchFamily="34" charset="0"/>
                        </a:rPr>
                        <a:t>macroaggregato</a:t>
                      </a:r>
                      <a:r>
                        <a:rPr lang="it-IT" sz="1100" b="0" i="0" u="none" strike="noStrike" dirty="0">
                          <a:solidFill>
                            <a:srgbClr val="000000"/>
                          </a:solidFill>
                          <a:effectLst/>
                          <a:latin typeface="Arial" panose="020B0604020202020204" pitchFamily="34" charset="0"/>
                        </a:rPr>
                        <a:t> 103 (rimborso spese + cococo)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534.672,96 €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72.000,00 €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3718999"/>
                  </a:ext>
                </a:extLst>
              </a:tr>
              <a:tr h="405214">
                <a:tc>
                  <a:txBody>
                    <a:bodyPr/>
                    <a:lstStyle/>
                    <a:p>
                      <a:pPr algn="l" fontAlgn="b"/>
                      <a:r>
                        <a:rPr lang="it-IT" sz="1100" b="0" i="0" u="none" strike="noStrike" dirty="0">
                          <a:solidFill>
                            <a:srgbClr val="000000"/>
                          </a:solidFill>
                          <a:effectLst/>
                          <a:latin typeface="Arial" panose="020B0604020202020204" pitchFamily="34" charset="0"/>
                        </a:rPr>
                        <a:t>Irap </a:t>
                      </a:r>
                      <a:r>
                        <a:rPr lang="it-IT" sz="1100" b="0" i="0" u="none" strike="noStrike" dirty="0" err="1">
                          <a:solidFill>
                            <a:srgbClr val="000000"/>
                          </a:solidFill>
                          <a:effectLst/>
                          <a:latin typeface="Arial" panose="020B0604020202020204" pitchFamily="34" charset="0"/>
                        </a:rPr>
                        <a:t>macroaggregato</a:t>
                      </a:r>
                      <a:r>
                        <a:rPr lang="it-IT" sz="1100" b="0" i="0" u="none" strike="noStrike" dirty="0">
                          <a:solidFill>
                            <a:srgbClr val="000000"/>
                          </a:solidFill>
                          <a:effectLst/>
                          <a:latin typeface="Arial" panose="020B0604020202020204" pitchFamily="34" charset="0"/>
                        </a:rPr>
                        <a:t> 102 (senza </a:t>
                      </a:r>
                      <a:r>
                        <a:rPr lang="it-IT" sz="1100" b="0" i="0" u="none" strike="noStrike" dirty="0" err="1">
                          <a:solidFill>
                            <a:srgbClr val="000000"/>
                          </a:solidFill>
                          <a:effectLst/>
                          <a:latin typeface="Arial" panose="020B0604020202020204" pitchFamily="34" charset="0"/>
                        </a:rPr>
                        <a:t>amm.ri</a:t>
                      </a:r>
                      <a:r>
                        <a:rPr lang="it-IT" sz="1100" b="0" i="0" u="none" strike="noStrike" dirty="0">
                          <a:solidFill>
                            <a:srgbClr val="000000"/>
                          </a:solidFill>
                          <a:effectLst/>
                          <a:latin typeface="Arial" panose="020B0604020202020204" pitchFamily="34" charset="0"/>
                        </a:rPr>
                        <a: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1.073.823,53 €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984.345,77 €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7341868"/>
                  </a:ext>
                </a:extLst>
              </a:tr>
              <a:tr h="405214">
                <a:tc>
                  <a:txBody>
                    <a:bodyPr/>
                    <a:lstStyle/>
                    <a:p>
                      <a:pPr algn="l" fontAlgn="b"/>
                      <a:r>
                        <a:rPr lang="it-IT" sz="1100" b="0" i="0" u="none" strike="noStrike" dirty="0">
                          <a:solidFill>
                            <a:srgbClr val="000000"/>
                          </a:solidFill>
                          <a:effectLst/>
                          <a:latin typeface="Arial" panose="020B0604020202020204" pitchFamily="34" charset="0"/>
                        </a:rPr>
                        <a:t>Altre spese: reiscrizioni imputate all'esercizio successivo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0000"/>
                          </a:solidFill>
                          <a:effectLst/>
                          <a:latin typeface="Calibri" panose="020F0502020204030204" pitchFamily="34" charset="0"/>
                        </a:rPr>
                        <a:t>             784.000,00 €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657784"/>
                  </a:ext>
                </a:extLst>
              </a:tr>
              <a:tr h="405214">
                <a:tc>
                  <a:txBody>
                    <a:bodyPr/>
                    <a:lstStyle/>
                    <a:p>
                      <a:pPr algn="r" fontAlgn="b"/>
                      <a:r>
                        <a:rPr lang="it-IT" sz="1100" b="1" i="0" u="none" strike="noStrike" dirty="0">
                          <a:solidFill>
                            <a:srgbClr val="000000"/>
                          </a:solidFill>
                          <a:effectLst/>
                          <a:latin typeface="Arial" panose="020B0604020202020204" pitchFamily="34" charset="0"/>
                        </a:rPr>
                        <a:t>Totale spese di personale (A)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1" i="0" u="none" strike="noStrike">
                          <a:solidFill>
                            <a:srgbClr val="000000"/>
                          </a:solidFill>
                          <a:effectLst/>
                          <a:latin typeface="Calibri" panose="020F0502020204030204" pitchFamily="34" charset="0"/>
                        </a:rPr>
                        <a:t>   21.187.100,03 €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b"/>
                      <a:r>
                        <a:rPr lang="it-IT" sz="1100" b="1" i="0" u="none" strike="noStrike">
                          <a:solidFill>
                            <a:srgbClr val="000000"/>
                          </a:solidFill>
                          <a:effectLst/>
                          <a:latin typeface="Calibri" panose="020F0502020204030204" pitchFamily="34" charset="0"/>
                        </a:rPr>
                        <a:t>       19.586.995,85 €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1113281698"/>
                  </a:ext>
                </a:extLst>
              </a:tr>
              <a:tr h="240778">
                <a:tc>
                  <a:txBody>
                    <a:bodyPr/>
                    <a:lstStyle/>
                    <a:p>
                      <a:pPr algn="l" fontAlgn="b"/>
                      <a:r>
                        <a:rPr lang="it-IT" sz="1100" b="0" i="0" u="none" strike="noStrike">
                          <a:solidFill>
                            <a:srgbClr val="000000"/>
                          </a:solidFill>
                          <a:effectLst/>
                          <a:latin typeface="Arial" panose="020B0604020202020204" pitchFamily="34" charset="0"/>
                        </a:rPr>
                        <a:t>(-) Componenti escluse (B)</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1" i="0" u="none" strike="noStrike">
                          <a:solidFill>
                            <a:srgbClr val="000000"/>
                          </a:solidFill>
                          <a:effectLst/>
                          <a:latin typeface="Calibri" panose="020F0502020204030204" pitchFamily="34" charset="0"/>
                        </a:rPr>
                        <a:t>     1.338.440,53 €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b"/>
                      <a:r>
                        <a:rPr lang="it-IT" sz="1100" b="1" i="0" u="none" strike="noStrike">
                          <a:solidFill>
                            <a:srgbClr val="000000"/>
                          </a:solidFill>
                          <a:effectLst/>
                          <a:latin typeface="Calibri" panose="020F0502020204030204" pitchFamily="34" charset="0"/>
                        </a:rPr>
                        <a:t>         1.513.863,14 €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1760121838"/>
                  </a:ext>
                </a:extLst>
              </a:tr>
              <a:tr h="240778">
                <a:tc>
                  <a:txBody>
                    <a:bodyPr/>
                    <a:lstStyle/>
                    <a:p>
                      <a:pPr algn="l" fontAlgn="b"/>
                      <a:r>
                        <a:rPr lang="it-IT" sz="1100" b="0" i="0" u="none" strike="noStrike" dirty="0">
                          <a:solidFill>
                            <a:srgbClr val="000000"/>
                          </a:solidFill>
                          <a:effectLst/>
                          <a:latin typeface="Arial" panose="020B0604020202020204" pitchFamily="34" charset="0"/>
                        </a:rPr>
                        <a:t>(-) Altre componenti escluse: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4859689"/>
                  </a:ext>
                </a:extLst>
              </a:tr>
              <a:tr h="240778">
                <a:tc>
                  <a:txBody>
                    <a:bodyPr/>
                    <a:lstStyle/>
                    <a:p>
                      <a:pPr algn="l" fontAlgn="b"/>
                      <a:r>
                        <a:rPr lang="it-IT" sz="1100" b="0" i="0" u="none" strike="noStrike" dirty="0">
                          <a:solidFill>
                            <a:srgbClr val="000000"/>
                          </a:solidFill>
                          <a:effectLst/>
                          <a:latin typeface="Arial" panose="020B0604020202020204" pitchFamily="34" charset="0"/>
                        </a:rPr>
                        <a:t> di cui rinnovi contrattuali</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1655661"/>
                  </a:ext>
                </a:extLst>
              </a:tr>
              <a:tr h="405214">
                <a:tc>
                  <a:txBody>
                    <a:bodyPr/>
                    <a:lstStyle/>
                    <a:p>
                      <a:pPr algn="l" fontAlgn="b"/>
                      <a:r>
                        <a:rPr lang="it-IT" sz="1100" b="1" i="0" u="none" strike="noStrike">
                          <a:solidFill>
                            <a:srgbClr val="000000"/>
                          </a:solidFill>
                          <a:effectLst/>
                          <a:latin typeface="Arial" panose="020B0604020202020204" pitchFamily="34" charset="0"/>
                        </a:rPr>
                        <a:t>(=) Componenti assoggettate al limite di spesa A-B</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1" i="0" u="none" strike="noStrike" dirty="0">
                          <a:solidFill>
                            <a:srgbClr val="000000"/>
                          </a:solidFill>
                          <a:effectLst/>
                          <a:latin typeface="Calibri" panose="020F0502020204030204" pitchFamily="34" charset="0"/>
                        </a:rPr>
                        <a:t>   19.848.659,50 €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b"/>
                      <a:r>
                        <a:rPr lang="it-IT" sz="1100" b="1" i="0" u="none" strike="noStrike">
                          <a:solidFill>
                            <a:srgbClr val="000000"/>
                          </a:solidFill>
                          <a:effectLst/>
                          <a:latin typeface="Calibri" panose="020F0502020204030204" pitchFamily="34" charset="0"/>
                        </a:rPr>
                        <a:t>       18.073.132,71 €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1798199019"/>
                  </a:ext>
                </a:extLst>
              </a:tr>
              <a:tr h="240778">
                <a:tc>
                  <a:txBody>
                    <a:bodyPr/>
                    <a:lstStyle/>
                    <a:p>
                      <a:pPr algn="l" fontAlgn="b"/>
                      <a:r>
                        <a:rPr lang="it-IT" sz="1100" b="0" i="0" u="none" strike="noStrike" dirty="0">
                          <a:solidFill>
                            <a:srgbClr val="000000"/>
                          </a:solidFill>
                          <a:effectLst/>
                          <a:latin typeface="Calibri" panose="020F0502020204030204" pitchFamily="34" charset="0"/>
                        </a:rPr>
                        <a:t>(ex art. 1, comma 557, legge n. 296/ 2006 o comma 562</a:t>
                      </a:r>
                    </a:p>
                  </a:txBody>
                  <a:tcPr marL="9525" marR="9525" marT="952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0000"/>
                          </a:solidFill>
                          <a:effectLst/>
                          <a:latin typeface="Calibri" panose="020F0502020204030204"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5456580"/>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object 9"/>
          <p:cNvSpPr txBox="1">
            <a:spLocks noGrp="1"/>
          </p:cNvSpPr>
          <p:nvPr>
            <p:ph type="title"/>
          </p:nvPr>
        </p:nvSpPr>
        <p:spPr>
          <a:xfrm>
            <a:off x="2456560" y="261315"/>
            <a:ext cx="4230878" cy="276999"/>
          </a:xfrm>
        </p:spPr>
        <p:txBody>
          <a:bodyPr>
            <a:normAutofit fontScale="90000"/>
          </a:bodyPr>
          <a:lstStyle/>
          <a:p>
            <a:pPr algn="ctr"/>
            <a:r>
              <a:rPr lang="it-IT" sz="1600" dirty="0">
                <a:solidFill>
                  <a:srgbClr val="002060"/>
                </a:solidFill>
              </a:rPr>
              <a:t>ANDAMENTO SPESA DEL PERSONALE BIENNIO 2019-2020</a:t>
            </a:r>
          </a:p>
        </p:txBody>
      </p:sp>
      <p:sp>
        <p:nvSpPr>
          <p:cNvPr id="3" name="Segnaposto piè di pagina 2">
            <a:extLst>
              <a:ext uri="{FF2B5EF4-FFF2-40B4-BE49-F238E27FC236}">
                <a16:creationId xmlns:a16="http://schemas.microsoft.com/office/drawing/2014/main" id="{A7F0C29E-0D17-4BF6-BF49-0C9B2C76C5B7}"/>
              </a:ext>
            </a:extLst>
          </p:cNvPr>
          <p:cNvSpPr>
            <a:spLocks noGrp="1"/>
          </p:cNvSpPr>
          <p:nvPr>
            <p:ph type="ftr" sz="quarter" idx="5"/>
          </p:nvPr>
        </p:nvSpPr>
        <p:spPr/>
        <p:txBody>
          <a:bodyPr/>
          <a:lstStyle/>
          <a:p>
            <a:r>
              <a:rPr lang="it-IT" b="1" dirty="0">
                <a:solidFill>
                  <a:srgbClr val="002060"/>
                </a:solidFill>
              </a:rPr>
              <a:t>Rendiconto semplificato per il Cittadino Esercizio 2019</a:t>
            </a:r>
          </a:p>
        </p:txBody>
      </p:sp>
      <p:graphicFrame>
        <p:nvGraphicFramePr>
          <p:cNvPr id="6" name="Grafico 5">
            <a:extLst>
              <a:ext uri="{FF2B5EF4-FFF2-40B4-BE49-F238E27FC236}">
                <a16:creationId xmlns:a16="http://schemas.microsoft.com/office/drawing/2014/main" id="{E8EAB9DB-2CC9-4336-8BB5-EE5977256221}"/>
              </a:ext>
            </a:extLst>
          </p:cNvPr>
          <p:cNvGraphicFramePr>
            <a:graphicFrameLocks/>
          </p:cNvGraphicFramePr>
          <p:nvPr>
            <p:extLst>
              <p:ext uri="{D42A27DB-BD31-4B8C-83A1-F6EECF244321}">
                <p14:modId xmlns:p14="http://schemas.microsoft.com/office/powerpoint/2010/main" val="2635941597"/>
              </p:ext>
            </p:extLst>
          </p:nvPr>
        </p:nvGraphicFramePr>
        <p:xfrm>
          <a:off x="1143000" y="990600"/>
          <a:ext cx="61722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10825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457200" y="533400"/>
            <a:ext cx="7543800" cy="259045"/>
          </a:xfrm>
          <a:prstGeom prst="rect">
            <a:avLst/>
          </a:prstGeom>
        </p:spPr>
        <p:txBody>
          <a:bodyPr vert="horz" wrap="square" lIns="0" tIns="12700" rIns="0" bIns="0" rtlCol="0">
            <a:spAutoFit/>
          </a:bodyPr>
          <a:lstStyle/>
          <a:p>
            <a:pPr marL="12700" algn="ctr">
              <a:lnSpc>
                <a:spcPct val="100000"/>
              </a:lnSpc>
              <a:spcBef>
                <a:spcPts val="100"/>
              </a:spcBef>
            </a:pPr>
            <a:r>
              <a:rPr lang="it-IT" sz="1600" b="1" spc="-5" dirty="0">
                <a:solidFill>
                  <a:srgbClr val="002060"/>
                </a:solidFill>
                <a:latin typeface="+mn-lt"/>
              </a:rPr>
              <a:t>ANDAMENTO </a:t>
            </a:r>
            <a:r>
              <a:rPr sz="1600" b="1" spc="-10" dirty="0">
                <a:solidFill>
                  <a:srgbClr val="002060"/>
                </a:solidFill>
                <a:latin typeface="+mn-lt"/>
              </a:rPr>
              <a:t>SPESA </a:t>
            </a:r>
            <a:r>
              <a:rPr sz="1600" b="1" dirty="0">
                <a:solidFill>
                  <a:srgbClr val="002060"/>
                </a:solidFill>
                <a:latin typeface="+mn-lt"/>
              </a:rPr>
              <a:t>IN </a:t>
            </a:r>
            <a:r>
              <a:rPr sz="1600" b="1" spc="-20" dirty="0">
                <a:solidFill>
                  <a:srgbClr val="002060"/>
                </a:solidFill>
                <a:latin typeface="+mn-lt"/>
              </a:rPr>
              <a:t>CONTO</a:t>
            </a:r>
            <a:r>
              <a:rPr sz="1600" b="1" spc="-50" dirty="0">
                <a:solidFill>
                  <a:srgbClr val="002060"/>
                </a:solidFill>
                <a:latin typeface="+mn-lt"/>
              </a:rPr>
              <a:t> </a:t>
            </a:r>
            <a:r>
              <a:rPr sz="1600" b="1" spc="-25" dirty="0">
                <a:solidFill>
                  <a:srgbClr val="002060"/>
                </a:solidFill>
                <a:latin typeface="+mn-lt"/>
              </a:rPr>
              <a:t>CAPITALE</a:t>
            </a:r>
          </a:p>
        </p:txBody>
      </p:sp>
      <p:sp>
        <p:nvSpPr>
          <p:cNvPr id="7" name="Segnaposto piè di pagina 6">
            <a:extLst>
              <a:ext uri="{FF2B5EF4-FFF2-40B4-BE49-F238E27FC236}">
                <a16:creationId xmlns:a16="http://schemas.microsoft.com/office/drawing/2014/main" id="{6122DA47-3DAB-466A-B589-3CFDFE6E27AD}"/>
              </a:ext>
            </a:extLst>
          </p:cNvPr>
          <p:cNvSpPr>
            <a:spLocks noGrp="1"/>
          </p:cNvSpPr>
          <p:nvPr>
            <p:ph type="ftr" sz="quarter" idx="11"/>
          </p:nvPr>
        </p:nvSpPr>
        <p:spPr/>
        <p:txBody>
          <a:bodyPr/>
          <a:lstStyle/>
          <a:p>
            <a:r>
              <a:rPr lang="it-IT" b="1" dirty="0">
                <a:solidFill>
                  <a:srgbClr val="002060"/>
                </a:solidFill>
              </a:rPr>
              <a:t>Rendiconto semplificato per il Cittadino Esercizio 2020</a:t>
            </a:r>
          </a:p>
        </p:txBody>
      </p:sp>
      <p:sp>
        <p:nvSpPr>
          <p:cNvPr id="2" name="Rettangolo 1">
            <a:extLst>
              <a:ext uri="{FF2B5EF4-FFF2-40B4-BE49-F238E27FC236}">
                <a16:creationId xmlns:a16="http://schemas.microsoft.com/office/drawing/2014/main" id="{881FE8D3-A4E5-499C-A0B0-1EE41BCA6CAC}"/>
              </a:ext>
            </a:extLst>
          </p:cNvPr>
          <p:cNvSpPr/>
          <p:nvPr/>
        </p:nvSpPr>
        <p:spPr>
          <a:xfrm>
            <a:off x="609600" y="1028343"/>
            <a:ext cx="7696200" cy="1231106"/>
          </a:xfrm>
          <a:prstGeom prst="rect">
            <a:avLst/>
          </a:prstGeom>
        </p:spPr>
        <p:txBody>
          <a:bodyPr wrap="square">
            <a:spAutoFit/>
          </a:bodyPr>
          <a:lstStyle/>
          <a:p>
            <a:pPr algn="just"/>
            <a:r>
              <a:rPr lang="it-IT" sz="1400" dirty="0"/>
              <a:t>Con il termine “</a:t>
            </a:r>
            <a:r>
              <a:rPr lang="it-IT" sz="1400" i="1" dirty="0"/>
              <a:t>Spesa in conto capitale</a:t>
            </a:r>
            <a:r>
              <a:rPr lang="it-IT" sz="1400" dirty="0"/>
              <a:t>” generalmente si fa riferimento a tutti quegli oneri necessari per l'acquisizione di beni a fecondità ripetuta indispensabili per l'esercizio delle funzioni di competenza dell'ente. La spesa in conto capitale impegnata nel Titolo 2 riassume, quindi, l'entità delle somme finalizzate all'acquisizione di beni diretti ad incrementare il patrimonio.</a:t>
            </a:r>
          </a:p>
          <a:p>
            <a:endParaRPr lang="it-IT" dirty="0"/>
          </a:p>
        </p:txBody>
      </p:sp>
      <p:graphicFrame>
        <p:nvGraphicFramePr>
          <p:cNvPr id="3" name="Tabella 2">
            <a:extLst>
              <a:ext uri="{FF2B5EF4-FFF2-40B4-BE49-F238E27FC236}">
                <a16:creationId xmlns:a16="http://schemas.microsoft.com/office/drawing/2014/main" id="{ED6AF6F9-219F-47C9-BB41-FCC89DC068EA}"/>
              </a:ext>
            </a:extLst>
          </p:cNvPr>
          <p:cNvGraphicFramePr>
            <a:graphicFrameLocks noGrp="1"/>
          </p:cNvGraphicFramePr>
          <p:nvPr>
            <p:extLst>
              <p:ext uri="{D42A27DB-BD31-4B8C-83A1-F6EECF244321}">
                <p14:modId xmlns:p14="http://schemas.microsoft.com/office/powerpoint/2010/main" val="1466385354"/>
              </p:ext>
            </p:extLst>
          </p:nvPr>
        </p:nvGraphicFramePr>
        <p:xfrm>
          <a:off x="990600" y="2259449"/>
          <a:ext cx="7239000" cy="3846138"/>
        </p:xfrm>
        <a:graphic>
          <a:graphicData uri="http://schemas.openxmlformats.org/drawingml/2006/table">
            <a:tbl>
              <a:tblPr/>
              <a:tblGrid>
                <a:gridCol w="3868383">
                  <a:extLst>
                    <a:ext uri="{9D8B030D-6E8A-4147-A177-3AD203B41FA5}">
                      <a16:colId xmlns:a16="http://schemas.microsoft.com/office/drawing/2014/main" val="1954123790"/>
                    </a:ext>
                  </a:extLst>
                </a:gridCol>
                <a:gridCol w="1123539">
                  <a:extLst>
                    <a:ext uri="{9D8B030D-6E8A-4147-A177-3AD203B41FA5}">
                      <a16:colId xmlns:a16="http://schemas.microsoft.com/office/drawing/2014/main" val="1899417041"/>
                    </a:ext>
                  </a:extLst>
                </a:gridCol>
                <a:gridCol w="1123539">
                  <a:extLst>
                    <a:ext uri="{9D8B030D-6E8A-4147-A177-3AD203B41FA5}">
                      <a16:colId xmlns:a16="http://schemas.microsoft.com/office/drawing/2014/main" val="3453148233"/>
                    </a:ext>
                  </a:extLst>
                </a:gridCol>
                <a:gridCol w="1123539">
                  <a:extLst>
                    <a:ext uri="{9D8B030D-6E8A-4147-A177-3AD203B41FA5}">
                      <a16:colId xmlns:a16="http://schemas.microsoft.com/office/drawing/2014/main" val="467045734"/>
                    </a:ext>
                  </a:extLst>
                </a:gridCol>
              </a:tblGrid>
              <a:tr h="171883">
                <a:tc>
                  <a:txBody>
                    <a:bodyPr/>
                    <a:lstStyle/>
                    <a:p>
                      <a:pPr algn="ctr" fontAlgn="ctr"/>
                      <a:r>
                        <a:rPr lang="it-IT" sz="1100" b="1" i="0" u="none" strike="noStrike">
                          <a:solidFill>
                            <a:srgbClr val="000000"/>
                          </a:solidFill>
                          <a:effectLst/>
                          <a:latin typeface="Arial" panose="020B0604020202020204" pitchFamily="34" charset="0"/>
                        </a:rPr>
                        <a:t>TITOLO 2 - MISSIONI IMPEGNI</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ctr" fontAlgn="ctr"/>
                      <a:r>
                        <a:rPr lang="it-IT" sz="1100" b="1" i="0" u="none" strike="noStrike">
                          <a:solidFill>
                            <a:srgbClr val="000000"/>
                          </a:solidFill>
                          <a:effectLst/>
                          <a:latin typeface="Arial" panose="020B0604020202020204" pitchFamily="34" charset="0"/>
                        </a:rPr>
                        <a:t>2018</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ctr" fontAlgn="ctr"/>
                      <a:r>
                        <a:rPr lang="it-IT" sz="1100" b="1" i="0" u="none" strike="noStrike">
                          <a:solidFill>
                            <a:srgbClr val="000000"/>
                          </a:solidFill>
                          <a:effectLst/>
                          <a:latin typeface="Arial" panose="020B0604020202020204" pitchFamily="34" charset="0"/>
                        </a:rPr>
                        <a:t>2019</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ctr" fontAlgn="ctr"/>
                      <a:r>
                        <a:rPr lang="it-IT" sz="1100" b="1" i="0" u="none" strike="noStrike">
                          <a:solidFill>
                            <a:srgbClr val="000000"/>
                          </a:solidFill>
                          <a:effectLst/>
                          <a:latin typeface="Arial" panose="020B0604020202020204" pitchFamily="34" charset="0"/>
                        </a:rPr>
                        <a:t>2020</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extLst>
                  <a:ext uri="{0D108BD9-81ED-4DB2-BD59-A6C34878D82A}">
                    <a16:rowId xmlns:a16="http://schemas.microsoft.com/office/drawing/2014/main" val="3894756657"/>
                  </a:ext>
                </a:extLst>
              </a:tr>
              <a:tr h="286471">
                <a:tc>
                  <a:txBody>
                    <a:bodyPr/>
                    <a:lstStyle/>
                    <a:p>
                      <a:pPr algn="l" fontAlgn="ctr"/>
                      <a:r>
                        <a:rPr lang="it-IT" sz="1100" b="0" i="0" u="none" strike="noStrike" dirty="0">
                          <a:solidFill>
                            <a:srgbClr val="000000"/>
                          </a:solidFill>
                          <a:effectLst/>
                          <a:latin typeface="Arial" panose="020B0604020202020204" pitchFamily="34" charset="0"/>
                        </a:rPr>
                        <a:t>MISSIONE 01 - Servizi istituzionali, generali e di gestione</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Arial" panose="020B0604020202020204" pitchFamily="34" charset="0"/>
                        </a:rPr>
                        <a:t>768.738,65</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Arial" panose="020B0604020202020204" pitchFamily="34" charset="0"/>
                        </a:rPr>
                        <a:t>462.256,70</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Arial" panose="020B0604020202020204" pitchFamily="34" charset="0"/>
                        </a:rPr>
                        <a:t>832.200,46</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1396067"/>
                  </a:ext>
                </a:extLst>
              </a:tr>
              <a:tr h="286471">
                <a:tc>
                  <a:txBody>
                    <a:bodyPr/>
                    <a:lstStyle/>
                    <a:p>
                      <a:pPr algn="l" fontAlgn="ctr"/>
                      <a:r>
                        <a:rPr lang="it-IT" sz="1100" b="0" i="0" u="none" strike="noStrike" dirty="0">
                          <a:solidFill>
                            <a:srgbClr val="000000"/>
                          </a:solidFill>
                          <a:effectLst/>
                          <a:latin typeface="Arial" panose="020B0604020202020204" pitchFamily="34" charset="0"/>
                        </a:rPr>
                        <a:t>MISSIONE 03 - Ordine pubblico e sicurezza</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Arial" panose="020B0604020202020204" pitchFamily="34" charset="0"/>
                        </a:rPr>
                        <a:t>190.686,52</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Arial" panose="020B0604020202020204" pitchFamily="34" charset="0"/>
                        </a:rPr>
                        <a:t>538.615,57</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Arial" panose="020B0604020202020204" pitchFamily="34" charset="0"/>
                        </a:rPr>
                        <a:t>145.335,15</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8499500"/>
                  </a:ext>
                </a:extLst>
              </a:tr>
              <a:tr h="286471">
                <a:tc>
                  <a:txBody>
                    <a:bodyPr/>
                    <a:lstStyle/>
                    <a:p>
                      <a:pPr algn="l" fontAlgn="ctr"/>
                      <a:r>
                        <a:rPr lang="it-IT" sz="1100" b="0" i="0" u="none" strike="noStrike">
                          <a:solidFill>
                            <a:srgbClr val="000000"/>
                          </a:solidFill>
                          <a:effectLst/>
                          <a:latin typeface="Arial" panose="020B0604020202020204" pitchFamily="34" charset="0"/>
                        </a:rPr>
                        <a:t>MISSIONE 04 - Istruzione e diritto allo studio</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Arial" panose="020B0604020202020204" pitchFamily="34" charset="0"/>
                        </a:rPr>
                        <a:t>529.438,27</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Arial" panose="020B0604020202020204" pitchFamily="34" charset="0"/>
                        </a:rPr>
                        <a:t>404.744,21</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Arial" panose="020B0604020202020204" pitchFamily="34" charset="0"/>
                        </a:rPr>
                        <a:t>530.645,28</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8026831"/>
                  </a:ext>
                </a:extLst>
              </a:tr>
              <a:tr h="286471">
                <a:tc>
                  <a:txBody>
                    <a:bodyPr/>
                    <a:lstStyle/>
                    <a:p>
                      <a:pPr algn="l" fontAlgn="ctr"/>
                      <a:r>
                        <a:rPr lang="it-IT" sz="1100" b="0" i="0" u="none" strike="noStrike">
                          <a:solidFill>
                            <a:srgbClr val="000000"/>
                          </a:solidFill>
                          <a:effectLst/>
                          <a:latin typeface="Arial" panose="020B0604020202020204" pitchFamily="34" charset="0"/>
                        </a:rPr>
                        <a:t>MISSIONE 05 - Tutela e valorizzazione dei beni e attività culturali</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Arial" panose="020B0604020202020204" pitchFamily="34" charset="0"/>
                        </a:rPr>
                        <a:t>265.795,23</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Arial" panose="020B0604020202020204" pitchFamily="34" charset="0"/>
                        </a:rPr>
                        <a:t>148.843,89</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Arial" panose="020B0604020202020204" pitchFamily="34" charset="0"/>
                        </a:rPr>
                        <a:t>86.799,36</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4705703"/>
                  </a:ext>
                </a:extLst>
              </a:tr>
              <a:tr h="286471">
                <a:tc>
                  <a:txBody>
                    <a:bodyPr/>
                    <a:lstStyle/>
                    <a:p>
                      <a:pPr algn="l" fontAlgn="ctr"/>
                      <a:r>
                        <a:rPr lang="it-IT" sz="1100" b="0" i="0" u="none" strike="noStrike">
                          <a:solidFill>
                            <a:srgbClr val="000000"/>
                          </a:solidFill>
                          <a:effectLst/>
                          <a:latin typeface="Arial" panose="020B0604020202020204" pitchFamily="34" charset="0"/>
                        </a:rPr>
                        <a:t>MISSIONE 06 - Politiche giovanili, sport e tempo libero</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Arial" panose="020B0604020202020204" pitchFamily="34" charset="0"/>
                        </a:rPr>
                        <a:t>400.536,39</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Arial" panose="020B0604020202020204" pitchFamily="34" charset="0"/>
                        </a:rPr>
                        <a:t>68.967,21</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Arial" panose="020B0604020202020204" pitchFamily="34" charset="0"/>
                        </a:rPr>
                        <a:t>138.118,23</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4670538"/>
                  </a:ext>
                </a:extLst>
              </a:tr>
              <a:tr h="286471">
                <a:tc>
                  <a:txBody>
                    <a:bodyPr/>
                    <a:lstStyle/>
                    <a:p>
                      <a:pPr algn="l" fontAlgn="ctr"/>
                      <a:r>
                        <a:rPr lang="it-IT" sz="1100" b="0" i="0" u="none" strike="noStrike" dirty="0">
                          <a:solidFill>
                            <a:srgbClr val="000000"/>
                          </a:solidFill>
                          <a:effectLst/>
                          <a:latin typeface="Arial" panose="020B0604020202020204" pitchFamily="34" charset="0"/>
                        </a:rPr>
                        <a:t>MISSIONE 08 - Assetto del territorio ed edilizia abitativa</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Arial" panose="020B0604020202020204" pitchFamily="34" charset="0"/>
                        </a:rPr>
                        <a:t>507.499,00</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Arial" panose="020B0604020202020204" pitchFamily="34" charset="0"/>
                        </a:rPr>
                        <a:t>295.468,40</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Arial" panose="020B0604020202020204" pitchFamily="34" charset="0"/>
                        </a:rPr>
                        <a:t>271.333,97</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8727947"/>
                  </a:ext>
                </a:extLst>
              </a:tr>
              <a:tr h="286471">
                <a:tc>
                  <a:txBody>
                    <a:bodyPr/>
                    <a:lstStyle/>
                    <a:p>
                      <a:pPr algn="l" fontAlgn="ctr"/>
                      <a:r>
                        <a:rPr lang="it-IT" sz="1100" b="0" i="0" u="none" strike="noStrike">
                          <a:solidFill>
                            <a:srgbClr val="000000"/>
                          </a:solidFill>
                          <a:effectLst/>
                          <a:latin typeface="Arial" panose="020B0604020202020204" pitchFamily="34" charset="0"/>
                        </a:rPr>
                        <a:t>MISSIONE 09 - Sviluppo sostenibile e tutela del territorio e dell'ambiente</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Arial" panose="020B0604020202020204" pitchFamily="34" charset="0"/>
                        </a:rPr>
                        <a:t>266.680,26</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Arial" panose="020B0604020202020204" pitchFamily="34" charset="0"/>
                        </a:rPr>
                        <a:t>1.122.165,06</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Arial" panose="020B0604020202020204" pitchFamily="34" charset="0"/>
                        </a:rPr>
                        <a:t>207.905,53</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6617138"/>
                  </a:ext>
                </a:extLst>
              </a:tr>
              <a:tr h="286471">
                <a:tc>
                  <a:txBody>
                    <a:bodyPr/>
                    <a:lstStyle/>
                    <a:p>
                      <a:pPr algn="l" fontAlgn="ctr"/>
                      <a:r>
                        <a:rPr lang="it-IT" sz="1100" b="0" i="0" u="none" strike="noStrike">
                          <a:solidFill>
                            <a:srgbClr val="000000"/>
                          </a:solidFill>
                          <a:effectLst/>
                          <a:latin typeface="Arial" panose="020B0604020202020204" pitchFamily="34" charset="0"/>
                        </a:rPr>
                        <a:t>MISSIONE 10 - Trasporti e diritto alla mobilità</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Arial" panose="020B0604020202020204" pitchFamily="34" charset="0"/>
                        </a:rPr>
                        <a:t>703.348,35</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Arial" panose="020B0604020202020204" pitchFamily="34" charset="0"/>
                        </a:rPr>
                        <a:t>875.408,14</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Arial" panose="020B0604020202020204" pitchFamily="34" charset="0"/>
                        </a:rPr>
                        <a:t>273.889,39</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4526515"/>
                  </a:ext>
                </a:extLst>
              </a:tr>
              <a:tr h="286471">
                <a:tc>
                  <a:txBody>
                    <a:bodyPr/>
                    <a:lstStyle/>
                    <a:p>
                      <a:pPr algn="l" fontAlgn="ctr"/>
                      <a:r>
                        <a:rPr lang="it-IT" sz="1100" b="0" i="0" u="none" strike="noStrike">
                          <a:solidFill>
                            <a:srgbClr val="000000"/>
                          </a:solidFill>
                          <a:effectLst/>
                          <a:latin typeface="Arial" panose="020B0604020202020204" pitchFamily="34" charset="0"/>
                        </a:rPr>
                        <a:t>MISSIONE 12 - Diritti sociali, politiche sociali e famiglia</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Arial" panose="020B0604020202020204" pitchFamily="34" charset="0"/>
                        </a:rPr>
                        <a:t>1.020.102,07</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Arial" panose="020B0604020202020204" pitchFamily="34" charset="0"/>
                        </a:rPr>
                        <a:t>853.789,27</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Arial" panose="020B0604020202020204" pitchFamily="34" charset="0"/>
                        </a:rPr>
                        <a:t>575.318,27</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3547846"/>
                  </a:ext>
                </a:extLst>
              </a:tr>
              <a:tr h="286471">
                <a:tc>
                  <a:txBody>
                    <a:bodyPr/>
                    <a:lstStyle/>
                    <a:p>
                      <a:pPr algn="l" fontAlgn="ctr"/>
                      <a:r>
                        <a:rPr lang="it-IT" sz="1100" b="0" i="0" u="none" strike="noStrike">
                          <a:solidFill>
                            <a:srgbClr val="000000"/>
                          </a:solidFill>
                          <a:effectLst/>
                          <a:latin typeface="Arial" panose="020B0604020202020204" pitchFamily="34" charset="0"/>
                        </a:rPr>
                        <a:t>MISSIONE 14 - Sviluppo economico e competitività</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Arial" panose="020B0604020202020204" pitchFamily="34" charset="0"/>
                        </a:rPr>
                        <a:t>54.099,53</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Arial" panose="020B0604020202020204" pitchFamily="34" charset="0"/>
                        </a:rPr>
                        <a:t>195.900,47</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Arial" panose="020B0604020202020204" pitchFamily="34" charset="0"/>
                        </a:rPr>
                        <a:t>0,00</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8318156"/>
                  </a:ext>
                </a:extLst>
              </a:tr>
              <a:tr h="286471">
                <a:tc>
                  <a:txBody>
                    <a:bodyPr/>
                    <a:lstStyle/>
                    <a:p>
                      <a:pPr algn="l" fontAlgn="ctr"/>
                      <a:r>
                        <a:rPr lang="it-IT" sz="1100" b="0" i="0" u="none" strike="noStrike">
                          <a:solidFill>
                            <a:srgbClr val="000000"/>
                          </a:solidFill>
                          <a:effectLst/>
                          <a:latin typeface="Arial" panose="020B0604020202020204" pitchFamily="34" charset="0"/>
                        </a:rPr>
                        <a:t>MISSIONE 17 - Energia e diversificazione delle fonti energetiche</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Arial" panose="020B0604020202020204" pitchFamily="34" charset="0"/>
                        </a:rPr>
                        <a:t>375,05</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Arial" panose="020B0604020202020204" pitchFamily="34" charset="0"/>
                        </a:rPr>
                        <a:t>0</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Arial" panose="020B0604020202020204" pitchFamily="34" charset="0"/>
                        </a:rPr>
                        <a:t>0</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8330612"/>
                  </a:ext>
                </a:extLst>
              </a:tr>
              <a:tr h="286471">
                <a:tc>
                  <a:txBody>
                    <a:bodyPr/>
                    <a:lstStyle/>
                    <a:p>
                      <a:pPr algn="l" fontAlgn="ctr"/>
                      <a:r>
                        <a:rPr lang="it-IT" sz="1100" b="1" i="0" u="none" strike="noStrike" dirty="0">
                          <a:solidFill>
                            <a:srgbClr val="000000"/>
                          </a:solidFill>
                          <a:effectLst/>
                          <a:latin typeface="Arial" panose="020B0604020202020204" pitchFamily="34" charset="0"/>
                        </a:rPr>
                        <a:t>TOTALE TITOLO 2 - SPESE IN CONTO CAPITALE</a:t>
                      </a:r>
                    </a:p>
                  </a:txBody>
                  <a:tcPr marL="738868"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r" fontAlgn="ctr"/>
                      <a:r>
                        <a:rPr lang="it-IT" sz="1100" b="1" i="0" u="none" strike="noStrike">
                          <a:solidFill>
                            <a:srgbClr val="000000"/>
                          </a:solidFill>
                          <a:effectLst/>
                          <a:latin typeface="Arial" panose="020B0604020202020204" pitchFamily="34" charset="0"/>
                        </a:rPr>
                        <a:t>4.707.299,32</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r" fontAlgn="ctr"/>
                      <a:r>
                        <a:rPr lang="it-IT" sz="1100" b="1" i="0" u="none" strike="noStrike">
                          <a:solidFill>
                            <a:srgbClr val="000000"/>
                          </a:solidFill>
                          <a:effectLst/>
                          <a:latin typeface="Arial" panose="020B0604020202020204" pitchFamily="34" charset="0"/>
                        </a:rPr>
                        <a:t>4.966.158,92</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r" fontAlgn="ctr"/>
                      <a:r>
                        <a:rPr lang="it-IT" sz="1100" b="1" i="0" u="none" strike="noStrike" dirty="0">
                          <a:solidFill>
                            <a:srgbClr val="000000"/>
                          </a:solidFill>
                          <a:effectLst/>
                          <a:latin typeface="Arial" panose="020B0604020202020204" pitchFamily="34" charset="0"/>
                        </a:rPr>
                        <a:t>3.061.545,64</a:t>
                      </a:r>
                    </a:p>
                  </a:txBody>
                  <a:tcPr marL="9122" marR="9122" marT="91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extLst>
                  <a:ext uri="{0D108BD9-81ED-4DB2-BD59-A6C34878D82A}">
                    <a16:rowId xmlns:a16="http://schemas.microsoft.com/office/drawing/2014/main" val="122246498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19100" y="434340"/>
            <a:ext cx="8305800" cy="5486400"/>
          </a:xfrm>
          <a:prstGeom prst="rect">
            <a:avLst/>
          </a:prstGeom>
          <a:noFill/>
        </p:spPr>
        <p:txBody>
          <a:bodyPr wrap="square" lIns="0" tIns="0" rIns="0" bIns="0" rtlCol="0"/>
          <a:lstStyle/>
          <a:p>
            <a:endParaRPr dirty="0"/>
          </a:p>
        </p:txBody>
      </p:sp>
      <p:sp>
        <p:nvSpPr>
          <p:cNvPr id="5" name="object 5"/>
          <p:cNvSpPr txBox="1"/>
          <p:nvPr/>
        </p:nvSpPr>
        <p:spPr>
          <a:xfrm>
            <a:off x="621736" y="941525"/>
            <a:ext cx="8011795" cy="5191165"/>
          </a:xfrm>
          <a:prstGeom prst="rect">
            <a:avLst/>
          </a:prstGeom>
        </p:spPr>
        <p:txBody>
          <a:bodyPr vert="horz" wrap="square" lIns="0" tIns="12700" rIns="0" bIns="0" rtlCol="0">
            <a:spAutoFit/>
          </a:bodyPr>
          <a:lstStyle/>
          <a:p>
            <a:pPr marL="12700" algn="ctr">
              <a:lnSpc>
                <a:spcPct val="100000"/>
              </a:lnSpc>
              <a:spcBef>
                <a:spcPts val="100"/>
              </a:spcBef>
            </a:pPr>
            <a:r>
              <a:rPr lang="it-IT" sz="1600" b="1" spc="-5" dirty="0">
                <a:solidFill>
                  <a:srgbClr val="17375E"/>
                </a:solidFill>
                <a:latin typeface="Calibri"/>
                <a:cs typeface="Calibri"/>
              </a:rPr>
              <a:t>PREMESSA</a:t>
            </a:r>
            <a:r>
              <a:rPr lang="it-IT" sz="1600" spc="-5" dirty="0">
                <a:solidFill>
                  <a:srgbClr val="17375E"/>
                </a:solidFill>
                <a:latin typeface="Calibri"/>
                <a:cs typeface="Calibri"/>
              </a:rPr>
              <a:t>:</a:t>
            </a:r>
          </a:p>
          <a:p>
            <a:pPr marL="12700">
              <a:lnSpc>
                <a:spcPct val="100000"/>
              </a:lnSpc>
              <a:spcBef>
                <a:spcPts val="100"/>
              </a:spcBef>
            </a:pPr>
            <a:endParaRPr lang="it-IT" sz="1400" spc="-5" dirty="0">
              <a:solidFill>
                <a:srgbClr val="17375E"/>
              </a:solidFill>
              <a:latin typeface="Calibri"/>
              <a:cs typeface="Calibri"/>
            </a:endParaRPr>
          </a:p>
          <a:p>
            <a:pPr marL="12700" algn="just">
              <a:lnSpc>
                <a:spcPct val="100000"/>
              </a:lnSpc>
              <a:spcBef>
                <a:spcPts val="100"/>
              </a:spcBef>
            </a:pPr>
            <a:r>
              <a:rPr lang="it-IT" sz="1400" dirty="0"/>
              <a:t>Il rendiconto semplificato per il cittadino è un documento che l'Ente mette a disposizione dei propri cittadini per una lettura facilitata del rendiconto di gestione 2020, approvato dal Consiglio Comunale.</a:t>
            </a:r>
          </a:p>
          <a:p>
            <a:pPr marL="12700" algn="just">
              <a:lnSpc>
                <a:spcPct val="100000"/>
              </a:lnSpc>
              <a:spcBef>
                <a:spcPts val="100"/>
              </a:spcBef>
            </a:pPr>
            <a:endParaRPr lang="it-IT" sz="1400" dirty="0"/>
          </a:p>
          <a:p>
            <a:pPr marL="12700" algn="just">
              <a:lnSpc>
                <a:spcPct val="100000"/>
              </a:lnSpc>
              <a:spcBef>
                <a:spcPts val="100"/>
              </a:spcBef>
            </a:pPr>
            <a:r>
              <a:rPr lang="it-IT" sz="1400" dirty="0"/>
              <a:t>È il documento che riassume contabilmente l’attività annuale dell’Ente, presentando i risultati finanziari, economici e patrimoniali conseguiti nell’esercizio trascorso.</a:t>
            </a:r>
          </a:p>
          <a:p>
            <a:pPr marL="12700" algn="just">
              <a:lnSpc>
                <a:spcPct val="100000"/>
              </a:lnSpc>
              <a:spcBef>
                <a:spcPts val="100"/>
              </a:spcBef>
            </a:pPr>
            <a:endParaRPr lang="it-IT" sz="1400" dirty="0"/>
          </a:p>
          <a:p>
            <a:pPr marL="12700" algn="just">
              <a:lnSpc>
                <a:spcPct val="100000"/>
              </a:lnSpc>
              <a:spcBef>
                <a:spcPts val="100"/>
              </a:spcBef>
            </a:pPr>
            <a:r>
              <a:rPr lang="it-IT" sz="1400" dirty="0"/>
              <a:t>Per comprendere il significato dei dati riportati nelle tabelle successive, è necessario conoscere alcuni concetti fondamentali. </a:t>
            </a:r>
          </a:p>
          <a:p>
            <a:pPr marL="12700" algn="just">
              <a:lnSpc>
                <a:spcPct val="100000"/>
              </a:lnSpc>
              <a:spcBef>
                <a:spcPts val="100"/>
              </a:spcBef>
            </a:pPr>
            <a:endParaRPr lang="it-IT" sz="1400" dirty="0"/>
          </a:p>
          <a:p>
            <a:pPr marL="12700" algn="just">
              <a:lnSpc>
                <a:spcPct val="100000"/>
              </a:lnSpc>
              <a:spcBef>
                <a:spcPts val="100"/>
              </a:spcBef>
            </a:pPr>
            <a:r>
              <a:rPr lang="it-IT" sz="1400" dirty="0"/>
              <a:t>Il Risultato di bilancio di un Comune si misura come differenza fra entrate accertate e spese impegnate.</a:t>
            </a:r>
          </a:p>
          <a:p>
            <a:pPr marL="12700" algn="just">
              <a:lnSpc>
                <a:spcPct val="100000"/>
              </a:lnSpc>
              <a:spcBef>
                <a:spcPts val="100"/>
              </a:spcBef>
            </a:pPr>
            <a:r>
              <a:rPr lang="it-IT" sz="1400" dirty="0"/>
              <a:t> • Un'entrata viene accertata, quindi contabilizzata, se l’ente ha maturato il diritto a riscuoterla. </a:t>
            </a:r>
          </a:p>
          <a:p>
            <a:pPr marL="12700" algn="just">
              <a:lnSpc>
                <a:spcPct val="100000"/>
              </a:lnSpc>
              <a:spcBef>
                <a:spcPts val="100"/>
              </a:spcBef>
            </a:pPr>
            <a:r>
              <a:rPr lang="it-IT" sz="1400" dirty="0"/>
              <a:t>• Una spesa viene impegnata, quindi contabilizzata, se l’ente ha maturato un debito che deve pagare.</a:t>
            </a:r>
          </a:p>
          <a:p>
            <a:pPr marL="12700" algn="just">
              <a:lnSpc>
                <a:spcPct val="100000"/>
              </a:lnSpc>
              <a:spcBef>
                <a:spcPts val="100"/>
              </a:spcBef>
            </a:pPr>
            <a:endParaRPr lang="it-IT" sz="1400" dirty="0"/>
          </a:p>
          <a:p>
            <a:pPr marL="12700" algn="just">
              <a:lnSpc>
                <a:spcPct val="100000"/>
              </a:lnSpc>
              <a:spcBef>
                <a:spcPts val="100"/>
              </a:spcBef>
            </a:pPr>
            <a:r>
              <a:rPr lang="it-IT" sz="1400" dirty="0"/>
              <a:t>In certi casi le entrate vengono riscosse nel medesimo anno in cui è nato il diritto di credito, quindi oltre alla contabilizzazione dell’accertamento, viene contabilizzato anche l’incasso. Analogamente, in certi casi le spese vengono pagate nel medesimo anno in cui è nato il debito, quindi oltre alla contabilizzazione dell’impegno di spesa, viene contabilizzato anche il pagamento.</a:t>
            </a:r>
          </a:p>
          <a:p>
            <a:pPr marL="12700" algn="just">
              <a:lnSpc>
                <a:spcPct val="100000"/>
              </a:lnSpc>
              <a:spcBef>
                <a:spcPts val="100"/>
              </a:spcBef>
            </a:pPr>
            <a:r>
              <a:rPr lang="it-IT" sz="1400" dirty="0"/>
              <a:t> Il risultato calcolato come differenza fra entrate accertate e spese impegnate, è il risultato di competenza finanziaria. </a:t>
            </a:r>
          </a:p>
          <a:p>
            <a:pPr marL="12700" algn="just">
              <a:lnSpc>
                <a:spcPct val="100000"/>
              </a:lnSpc>
              <a:spcBef>
                <a:spcPts val="100"/>
              </a:spcBef>
            </a:pPr>
            <a:r>
              <a:rPr lang="it-IT" sz="1400" dirty="0"/>
              <a:t>Il risultato calcolato come differenza fra entrate riscosse e spese pagate, è il risultato in termini di cassa. </a:t>
            </a:r>
          </a:p>
          <a:p>
            <a:pPr marL="12700">
              <a:lnSpc>
                <a:spcPct val="100000"/>
              </a:lnSpc>
              <a:spcBef>
                <a:spcPts val="100"/>
              </a:spcBef>
            </a:pPr>
            <a:endParaRPr lang="it-IT" sz="1400" dirty="0"/>
          </a:p>
        </p:txBody>
      </p:sp>
      <p:sp>
        <p:nvSpPr>
          <p:cNvPr id="8" name="Segnaposto piè di pagina 7">
            <a:extLst>
              <a:ext uri="{FF2B5EF4-FFF2-40B4-BE49-F238E27FC236}">
                <a16:creationId xmlns:a16="http://schemas.microsoft.com/office/drawing/2014/main" id="{2F215C7B-6DF4-4083-A7CB-45D0B6C577B0}"/>
              </a:ext>
            </a:extLst>
          </p:cNvPr>
          <p:cNvSpPr>
            <a:spLocks noGrp="1"/>
          </p:cNvSpPr>
          <p:nvPr>
            <p:ph type="ftr" sz="quarter" idx="11"/>
          </p:nvPr>
        </p:nvSpPr>
        <p:spPr/>
        <p:txBody>
          <a:bodyPr/>
          <a:lstStyle/>
          <a:p>
            <a:r>
              <a:rPr lang="it-IT" b="1" dirty="0">
                <a:solidFill>
                  <a:srgbClr val="002060"/>
                </a:solidFill>
              </a:rPr>
              <a:t>Rendiconto semplificato per il Cittadino Esercizio 2020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egnaposto piè di pagina 7">
            <a:extLst>
              <a:ext uri="{FF2B5EF4-FFF2-40B4-BE49-F238E27FC236}">
                <a16:creationId xmlns:a16="http://schemas.microsoft.com/office/drawing/2014/main" id="{8647DC28-2D95-4101-A50B-929F877113C0}"/>
              </a:ext>
            </a:extLst>
          </p:cNvPr>
          <p:cNvSpPr>
            <a:spLocks noGrp="1"/>
          </p:cNvSpPr>
          <p:nvPr>
            <p:ph type="ftr" sz="quarter" idx="11"/>
          </p:nvPr>
        </p:nvSpPr>
        <p:spPr/>
        <p:txBody>
          <a:bodyPr/>
          <a:lstStyle/>
          <a:p>
            <a:r>
              <a:rPr lang="it-IT" b="1" dirty="0">
                <a:solidFill>
                  <a:srgbClr val="002060"/>
                </a:solidFill>
              </a:rPr>
              <a:t>Rendiconto semplificato per il Cittadino Esercizio 2020</a:t>
            </a:r>
          </a:p>
        </p:txBody>
      </p:sp>
      <p:graphicFrame>
        <p:nvGraphicFramePr>
          <p:cNvPr id="2" name="Tabella 1">
            <a:extLst>
              <a:ext uri="{FF2B5EF4-FFF2-40B4-BE49-F238E27FC236}">
                <a16:creationId xmlns:a16="http://schemas.microsoft.com/office/drawing/2014/main" id="{2DF96A6E-27F1-416D-98A1-8DE13AF04455}"/>
              </a:ext>
            </a:extLst>
          </p:cNvPr>
          <p:cNvGraphicFramePr>
            <a:graphicFrameLocks noGrp="1"/>
          </p:cNvGraphicFramePr>
          <p:nvPr>
            <p:extLst>
              <p:ext uri="{D42A27DB-BD31-4B8C-83A1-F6EECF244321}">
                <p14:modId xmlns:p14="http://schemas.microsoft.com/office/powerpoint/2010/main" val="1597297402"/>
              </p:ext>
            </p:extLst>
          </p:nvPr>
        </p:nvGraphicFramePr>
        <p:xfrm>
          <a:off x="822324" y="1066801"/>
          <a:ext cx="8016875" cy="2110506"/>
        </p:xfrm>
        <a:graphic>
          <a:graphicData uri="http://schemas.openxmlformats.org/drawingml/2006/table">
            <a:tbl>
              <a:tblPr/>
              <a:tblGrid>
                <a:gridCol w="701676">
                  <a:extLst>
                    <a:ext uri="{9D8B030D-6E8A-4147-A177-3AD203B41FA5}">
                      <a16:colId xmlns:a16="http://schemas.microsoft.com/office/drawing/2014/main" val="3701275396"/>
                    </a:ext>
                  </a:extLst>
                </a:gridCol>
                <a:gridCol w="554523">
                  <a:extLst>
                    <a:ext uri="{9D8B030D-6E8A-4147-A177-3AD203B41FA5}">
                      <a16:colId xmlns:a16="http://schemas.microsoft.com/office/drawing/2014/main" val="242267218"/>
                    </a:ext>
                  </a:extLst>
                </a:gridCol>
                <a:gridCol w="662516">
                  <a:extLst>
                    <a:ext uri="{9D8B030D-6E8A-4147-A177-3AD203B41FA5}">
                      <a16:colId xmlns:a16="http://schemas.microsoft.com/office/drawing/2014/main" val="3222331262"/>
                    </a:ext>
                  </a:extLst>
                </a:gridCol>
                <a:gridCol w="561418">
                  <a:extLst>
                    <a:ext uri="{9D8B030D-6E8A-4147-A177-3AD203B41FA5}">
                      <a16:colId xmlns:a16="http://schemas.microsoft.com/office/drawing/2014/main" val="2739503627"/>
                    </a:ext>
                  </a:extLst>
                </a:gridCol>
                <a:gridCol w="722745">
                  <a:extLst>
                    <a:ext uri="{9D8B030D-6E8A-4147-A177-3AD203B41FA5}">
                      <a16:colId xmlns:a16="http://schemas.microsoft.com/office/drawing/2014/main" val="120022249"/>
                    </a:ext>
                  </a:extLst>
                </a:gridCol>
                <a:gridCol w="559267">
                  <a:extLst>
                    <a:ext uri="{9D8B030D-6E8A-4147-A177-3AD203B41FA5}">
                      <a16:colId xmlns:a16="http://schemas.microsoft.com/office/drawing/2014/main" val="360886747"/>
                    </a:ext>
                  </a:extLst>
                </a:gridCol>
                <a:gridCol w="645308">
                  <a:extLst>
                    <a:ext uri="{9D8B030D-6E8A-4147-A177-3AD203B41FA5}">
                      <a16:colId xmlns:a16="http://schemas.microsoft.com/office/drawing/2014/main" val="3855916837"/>
                    </a:ext>
                  </a:extLst>
                </a:gridCol>
                <a:gridCol w="490433">
                  <a:extLst>
                    <a:ext uri="{9D8B030D-6E8A-4147-A177-3AD203B41FA5}">
                      <a16:colId xmlns:a16="http://schemas.microsoft.com/office/drawing/2014/main" val="2343197131"/>
                    </a:ext>
                  </a:extLst>
                </a:gridCol>
                <a:gridCol w="576475">
                  <a:extLst>
                    <a:ext uri="{9D8B030D-6E8A-4147-A177-3AD203B41FA5}">
                      <a16:colId xmlns:a16="http://schemas.microsoft.com/office/drawing/2014/main" val="2912301454"/>
                    </a:ext>
                  </a:extLst>
                </a:gridCol>
                <a:gridCol w="819541">
                  <a:extLst>
                    <a:ext uri="{9D8B030D-6E8A-4147-A177-3AD203B41FA5}">
                      <a16:colId xmlns:a16="http://schemas.microsoft.com/office/drawing/2014/main" val="213908767"/>
                    </a:ext>
                  </a:extLst>
                </a:gridCol>
                <a:gridCol w="503774">
                  <a:extLst>
                    <a:ext uri="{9D8B030D-6E8A-4147-A177-3AD203B41FA5}">
                      <a16:colId xmlns:a16="http://schemas.microsoft.com/office/drawing/2014/main" val="1029810631"/>
                    </a:ext>
                  </a:extLst>
                </a:gridCol>
                <a:gridCol w="609600">
                  <a:extLst>
                    <a:ext uri="{9D8B030D-6E8A-4147-A177-3AD203B41FA5}">
                      <a16:colId xmlns:a16="http://schemas.microsoft.com/office/drawing/2014/main" val="3037439752"/>
                    </a:ext>
                  </a:extLst>
                </a:gridCol>
                <a:gridCol w="609599">
                  <a:extLst>
                    <a:ext uri="{9D8B030D-6E8A-4147-A177-3AD203B41FA5}">
                      <a16:colId xmlns:a16="http://schemas.microsoft.com/office/drawing/2014/main" val="2330735939"/>
                    </a:ext>
                  </a:extLst>
                </a:gridCol>
              </a:tblGrid>
              <a:tr h="447448">
                <a:tc>
                  <a:txBody>
                    <a:bodyPr/>
                    <a:lstStyle/>
                    <a:p>
                      <a:pPr algn="l" fontAlgn="b"/>
                      <a:r>
                        <a:rPr lang="it-IT" sz="800" b="1" i="0" u="none" strike="noStrike" dirty="0">
                          <a:solidFill>
                            <a:srgbClr val="000000"/>
                          </a:solidFill>
                          <a:effectLst/>
                          <a:latin typeface="Calibri" panose="020F0502020204030204" pitchFamily="34" charset="0"/>
                        </a:rPr>
                        <a:t>AVANZO DESTINATO PER INVESTIMENTI</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1" i="0" u="none" strike="noStrike">
                          <a:solidFill>
                            <a:srgbClr val="000000"/>
                          </a:solidFill>
                          <a:effectLst/>
                          <a:latin typeface="Calibri" panose="020F0502020204030204" pitchFamily="34" charset="0"/>
                        </a:rPr>
                        <a:t>ALIENAZIONE BENI PATRIMONIALI</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1" i="0" u="none" strike="noStrike" dirty="0">
                          <a:solidFill>
                            <a:srgbClr val="000000"/>
                          </a:solidFill>
                          <a:effectLst/>
                          <a:latin typeface="Calibri" panose="020F0502020204030204" pitchFamily="34" charset="0"/>
                        </a:rPr>
                        <a:t>PERMESSI A COSTRUIRE</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1" i="0" u="none" strike="noStrike">
                          <a:solidFill>
                            <a:srgbClr val="000000"/>
                          </a:solidFill>
                          <a:effectLst/>
                          <a:latin typeface="Calibri" panose="020F0502020204030204" pitchFamily="34" charset="0"/>
                        </a:rPr>
                        <a:t>TRANSAZIONE NON MONETARIA</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1" i="0" u="none" strike="noStrike" dirty="0">
                          <a:solidFill>
                            <a:srgbClr val="000000"/>
                          </a:solidFill>
                          <a:effectLst/>
                          <a:latin typeface="Calibri" panose="020F0502020204030204" pitchFamily="34" charset="0"/>
                        </a:rPr>
                        <a:t>TRASFERIMENTI DA ALTRI SOGGETTI CAPITALE</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1" i="0" u="none" strike="noStrike" dirty="0">
                          <a:solidFill>
                            <a:srgbClr val="000000"/>
                          </a:solidFill>
                          <a:effectLst/>
                          <a:latin typeface="Calibri" panose="020F0502020204030204" pitchFamily="34" charset="0"/>
                        </a:rPr>
                        <a:t>AVANZO ECONOMICO PARTE CORRENTE</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1" i="0" u="none" strike="noStrike" dirty="0">
                          <a:solidFill>
                            <a:srgbClr val="000000"/>
                          </a:solidFill>
                          <a:effectLst/>
                          <a:latin typeface="Calibri" panose="020F0502020204030204" pitchFamily="34" charset="0"/>
                        </a:rPr>
                        <a:t>SANZIONI CODICE DELLA STRADA ART. 208 (SANZIONI AMM.VE CIRCOLAZIONE STRADALE)</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1" i="0" u="none" strike="noStrike">
                          <a:solidFill>
                            <a:srgbClr val="000000"/>
                          </a:solidFill>
                          <a:effectLst/>
                          <a:latin typeface="Calibri" panose="020F0502020204030204" pitchFamily="34" charset="0"/>
                        </a:rPr>
                        <a:t>SANZIONI CODICE DELLA STRADA ART. 142 (AUTOVELOX)</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1" i="0" u="none" strike="noStrike">
                          <a:solidFill>
                            <a:srgbClr val="000000"/>
                          </a:solidFill>
                          <a:effectLst/>
                          <a:latin typeface="Calibri" panose="020F0502020204030204" pitchFamily="34" charset="0"/>
                        </a:rPr>
                        <a:t>TRASFERIMENTO STATO CAPITALE FONDI PON</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1" i="0" u="none" strike="noStrike">
                          <a:solidFill>
                            <a:srgbClr val="000000"/>
                          </a:solidFill>
                          <a:effectLst/>
                          <a:latin typeface="Calibri" panose="020F0502020204030204" pitchFamily="34" charset="0"/>
                        </a:rPr>
                        <a:t>TRASFERIMENTO STATO CAPITALE</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1" i="0" u="none" strike="noStrike">
                          <a:solidFill>
                            <a:srgbClr val="000000"/>
                          </a:solidFill>
                          <a:effectLst/>
                          <a:latin typeface="Calibri" panose="020F0502020204030204" pitchFamily="34" charset="0"/>
                        </a:rPr>
                        <a:t>FRISL</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1" i="0" u="none" strike="noStrike">
                          <a:solidFill>
                            <a:srgbClr val="000000"/>
                          </a:solidFill>
                          <a:effectLst/>
                          <a:latin typeface="Calibri" panose="020F0502020204030204" pitchFamily="34" charset="0"/>
                        </a:rPr>
                        <a:t>DIRITTI DI SUPERFICIE</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1" i="0" u="none" strike="noStrike">
                          <a:solidFill>
                            <a:srgbClr val="000000"/>
                          </a:solidFill>
                          <a:effectLst/>
                          <a:latin typeface="Calibri" panose="020F0502020204030204" pitchFamily="34" charset="0"/>
                        </a:rPr>
                        <a:t>AVANZO DERIVANTE DA TRASFERIMENTI PER AMPLIAMENTO PISCINA</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1795933"/>
                  </a:ext>
                </a:extLst>
              </a:tr>
              <a:tr h="546039">
                <a:tc>
                  <a:txBody>
                    <a:bodyPr/>
                    <a:lstStyle/>
                    <a:p>
                      <a:pPr algn="l" fontAlgn="b"/>
                      <a:r>
                        <a:rPr lang="it-IT" sz="800" b="0" i="0" u="none" strike="noStrike" dirty="0">
                          <a:solidFill>
                            <a:srgbClr val="000000"/>
                          </a:solidFill>
                          <a:effectLst/>
                          <a:latin typeface="Calibri" panose="020F0502020204030204" pitchFamily="34" charset="0"/>
                        </a:rPr>
                        <a:t>       680.633,66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7.489,14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75.465,65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500,00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dirty="0">
                          <a:solidFill>
                            <a:srgbClr val="000000"/>
                          </a:solidFill>
                          <a:effectLst/>
                          <a:latin typeface="Calibri" panose="020F0502020204030204" pitchFamily="34" charset="0"/>
                        </a:rPr>
                        <a:t>             100.890,02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539.021,29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103.891,75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dirty="0">
                          <a:solidFill>
                            <a:srgbClr val="000000"/>
                          </a:solidFill>
                          <a:effectLst/>
                          <a:latin typeface="Calibri" panose="020F0502020204030204" pitchFamily="34" charset="0"/>
                        </a:rPr>
                        <a:t>   41.443,40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dirty="0">
                          <a:solidFill>
                            <a:srgbClr val="000000"/>
                          </a:solidFill>
                          <a:effectLst/>
                          <a:latin typeface="Calibri" panose="020F0502020204030204" pitchFamily="34" charset="0"/>
                        </a:rPr>
                        <a:t>     252.149,66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166.427,70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1.120,30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4.989,80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dirty="0">
                          <a:solidFill>
                            <a:srgbClr val="000000"/>
                          </a:solidFill>
                          <a:effectLst/>
                          <a:latin typeface="Calibri" panose="020F0502020204030204" pitchFamily="34" charset="0"/>
                        </a:rPr>
                        <a:t>          52.740,00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7374129"/>
                  </a:ext>
                </a:extLst>
              </a:tr>
              <a:tr h="151678">
                <a:tc>
                  <a:txBody>
                    <a:bodyPr/>
                    <a:lstStyle/>
                    <a:p>
                      <a:pPr algn="l" fontAlgn="b"/>
                      <a:r>
                        <a:rPr lang="it-IT" sz="800" b="0" i="0" u="none" strike="noStrike" dirty="0">
                          <a:solidFill>
                            <a:srgbClr val="000000"/>
                          </a:solidFill>
                          <a:effectLst/>
                          <a:latin typeface="Calibri" panose="020F0502020204030204" pitchFamily="34" charset="0"/>
                        </a:rPr>
                        <a:t>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dirty="0">
                          <a:solidFill>
                            <a:srgbClr val="000000"/>
                          </a:solidFill>
                          <a:effectLst/>
                          <a:latin typeface="Calibri" panose="020F0502020204030204" pitchFamily="34" charset="0"/>
                        </a:rPr>
                        <a:t>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dirty="0">
                          <a:solidFill>
                            <a:srgbClr val="000000"/>
                          </a:solidFill>
                          <a:effectLst/>
                          <a:latin typeface="Calibri" panose="020F0502020204030204" pitchFamily="34" charset="0"/>
                        </a:rPr>
                        <a:t>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dirty="0">
                          <a:solidFill>
                            <a:srgbClr val="000000"/>
                          </a:solidFill>
                          <a:effectLst/>
                          <a:latin typeface="Calibri" panose="020F0502020204030204" pitchFamily="34" charset="0"/>
                        </a:rPr>
                        <a:t>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dirty="0">
                          <a:solidFill>
                            <a:srgbClr val="000000"/>
                          </a:solidFill>
                          <a:effectLst/>
                          <a:latin typeface="Calibri" panose="020F0502020204030204" pitchFamily="34" charset="0"/>
                        </a:rPr>
                        <a:t>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dirty="0">
                          <a:solidFill>
                            <a:srgbClr val="000000"/>
                          </a:solidFill>
                          <a:effectLst/>
                          <a:latin typeface="Calibri" panose="020F0502020204030204" pitchFamily="34" charset="0"/>
                        </a:rPr>
                        <a:t>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dirty="0">
                          <a:solidFill>
                            <a:srgbClr val="000000"/>
                          </a:solidFill>
                          <a:effectLst/>
                          <a:latin typeface="Calibri" panose="020F0502020204030204" pitchFamily="34" charset="0"/>
                        </a:rPr>
                        <a:t>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dirty="0">
                          <a:solidFill>
                            <a:srgbClr val="000000"/>
                          </a:solidFill>
                          <a:effectLst/>
                          <a:latin typeface="Calibri" panose="020F0502020204030204" pitchFamily="34" charset="0"/>
                        </a:rPr>
                        <a:t>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dirty="0">
                          <a:solidFill>
                            <a:srgbClr val="000000"/>
                          </a:solidFill>
                          <a:effectLst/>
                          <a:latin typeface="Calibri" panose="020F0502020204030204" pitchFamily="34" charset="0"/>
                        </a:rPr>
                        <a:t>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dirty="0">
                          <a:solidFill>
                            <a:srgbClr val="000000"/>
                          </a:solidFill>
                          <a:effectLst/>
                          <a:latin typeface="Calibri" panose="020F0502020204030204" pitchFamily="34" charset="0"/>
                        </a:rPr>
                        <a:t>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dirty="0">
                          <a:solidFill>
                            <a:srgbClr val="000000"/>
                          </a:solidFill>
                          <a:effectLst/>
                          <a:latin typeface="Calibri" panose="020F0502020204030204" pitchFamily="34" charset="0"/>
                        </a:rPr>
                        <a:t> + FPV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dirty="0">
                          <a:solidFill>
                            <a:srgbClr val="000000"/>
                          </a:solidFill>
                          <a:effectLst/>
                          <a:latin typeface="Calibri" panose="020F0502020204030204" pitchFamily="34" charset="0"/>
                        </a:rPr>
                        <a:t>    1.034.783,27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6130644"/>
                  </a:ext>
                </a:extLst>
              </a:tr>
              <a:tr h="455033">
                <a:tc>
                  <a:txBody>
                    <a:bodyPr/>
                    <a:lstStyle/>
                    <a:p>
                      <a:pPr algn="l" fontAlgn="b"/>
                      <a:r>
                        <a:rPr lang="it-IT" sz="800" b="0" i="0" u="none" strike="noStrike">
                          <a:solidFill>
                            <a:srgbClr val="000000"/>
                          </a:solidFill>
                          <a:effectLst/>
                          <a:latin typeface="Calibri" panose="020F0502020204030204" pitchFamily="34" charset="0"/>
                        </a:rPr>
                        <a:t>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dirty="0">
                          <a:solidFill>
                            <a:srgbClr val="000000"/>
                          </a:solidFill>
                          <a:effectLst/>
                          <a:latin typeface="Calibri" panose="020F0502020204030204" pitchFamily="34" charset="0"/>
                        </a:rPr>
                        <a:t>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dirty="0">
                          <a:solidFill>
                            <a:srgbClr val="000000"/>
                          </a:solidFill>
                          <a:effectLst/>
                          <a:latin typeface="Calibri" panose="020F0502020204030204" pitchFamily="34" charset="0"/>
                        </a:rPr>
                        <a:t>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dirty="0">
                          <a:solidFill>
                            <a:srgbClr val="000000"/>
                          </a:solidFill>
                          <a:effectLst/>
                          <a:latin typeface="Calibri" panose="020F0502020204030204" pitchFamily="34" charset="0"/>
                        </a:rPr>
                        <a:t> TOTALE IMPEGNATO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dirty="0">
                          <a:solidFill>
                            <a:srgbClr val="000000"/>
                          </a:solidFill>
                          <a:effectLst/>
                          <a:latin typeface="Calibri" panose="020F0502020204030204" pitchFamily="34" charset="0"/>
                        </a:rPr>
                        <a:t>    3.061.545,64 </a:t>
                      </a:r>
                    </a:p>
                  </a:txBody>
                  <a:tcPr marL="6077" marR="6077" marT="6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5397622"/>
                  </a:ext>
                </a:extLst>
              </a:tr>
            </a:tbl>
          </a:graphicData>
        </a:graphic>
      </p:graphicFrame>
      <p:graphicFrame>
        <p:nvGraphicFramePr>
          <p:cNvPr id="6" name="Grafico 5">
            <a:extLst>
              <a:ext uri="{FF2B5EF4-FFF2-40B4-BE49-F238E27FC236}">
                <a16:creationId xmlns:a16="http://schemas.microsoft.com/office/drawing/2014/main" id="{1DC8D24A-7B1D-465F-9CCD-D31A54F9F430}"/>
              </a:ext>
            </a:extLst>
          </p:cNvPr>
          <p:cNvGraphicFramePr>
            <a:graphicFrameLocks/>
          </p:cNvGraphicFramePr>
          <p:nvPr>
            <p:extLst>
              <p:ext uri="{D42A27DB-BD31-4B8C-83A1-F6EECF244321}">
                <p14:modId xmlns:p14="http://schemas.microsoft.com/office/powerpoint/2010/main" val="2957828337"/>
              </p:ext>
            </p:extLst>
          </p:nvPr>
        </p:nvGraphicFramePr>
        <p:xfrm>
          <a:off x="1452562" y="3048000"/>
          <a:ext cx="6238875" cy="3352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8916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1066800" y="679450"/>
            <a:ext cx="6248400" cy="259045"/>
          </a:xfrm>
          <a:prstGeom prst="rect">
            <a:avLst/>
          </a:prstGeom>
        </p:spPr>
        <p:txBody>
          <a:bodyPr vert="horz" wrap="square" lIns="0" tIns="12700" rIns="0" bIns="0" rtlCol="0">
            <a:spAutoFit/>
          </a:bodyPr>
          <a:lstStyle/>
          <a:p>
            <a:pPr marL="12700" algn="ctr">
              <a:lnSpc>
                <a:spcPct val="100000"/>
              </a:lnSpc>
              <a:spcBef>
                <a:spcPts val="100"/>
              </a:spcBef>
            </a:pPr>
            <a:r>
              <a:rPr lang="it-IT" sz="1600" b="1" spc="-20" dirty="0">
                <a:solidFill>
                  <a:srgbClr val="002060"/>
                </a:solidFill>
                <a:latin typeface="+mn-lt"/>
              </a:rPr>
              <a:t>RICORSO, SOSTENIBILITA’ E ANDAMENTO DELL’INDEBITAMENTO</a:t>
            </a:r>
            <a:endParaRPr sz="1600" b="1" spc="-20" dirty="0">
              <a:solidFill>
                <a:srgbClr val="002060"/>
              </a:solidFill>
              <a:latin typeface="+mn-lt"/>
            </a:endParaRPr>
          </a:p>
        </p:txBody>
      </p:sp>
      <p:sp>
        <p:nvSpPr>
          <p:cNvPr id="9" name="object 9"/>
          <p:cNvSpPr txBox="1"/>
          <p:nvPr/>
        </p:nvSpPr>
        <p:spPr>
          <a:xfrm>
            <a:off x="667004" y="938495"/>
            <a:ext cx="7869555" cy="1833835"/>
          </a:xfrm>
          <a:prstGeom prst="rect">
            <a:avLst/>
          </a:prstGeom>
        </p:spPr>
        <p:txBody>
          <a:bodyPr vert="horz" wrap="square" lIns="0" tIns="50800" rIns="0" bIns="0" rtlCol="0">
            <a:spAutoFit/>
          </a:bodyPr>
          <a:lstStyle/>
          <a:p>
            <a:pPr marL="12700">
              <a:lnSpc>
                <a:spcPct val="100000"/>
              </a:lnSpc>
              <a:spcBef>
                <a:spcPts val="400"/>
              </a:spcBef>
            </a:pPr>
            <a:endParaRPr lang="it-IT" sz="1200" spc="-20" dirty="0">
              <a:latin typeface="Calibri"/>
              <a:cs typeface="Calibri"/>
            </a:endParaRPr>
          </a:p>
          <a:p>
            <a:pPr marL="12700" algn="just">
              <a:lnSpc>
                <a:spcPct val="100000"/>
              </a:lnSpc>
              <a:spcBef>
                <a:spcPts val="400"/>
              </a:spcBef>
            </a:pPr>
            <a:r>
              <a:rPr lang="it-IT" sz="1400" spc="-20" dirty="0">
                <a:latin typeface="Calibri"/>
                <a:cs typeface="Calibri"/>
              </a:rPr>
              <a:t>L’</a:t>
            </a:r>
            <a:r>
              <a:rPr sz="1400" spc="-20" dirty="0">
                <a:latin typeface="Calibri"/>
                <a:cs typeface="Calibri"/>
              </a:rPr>
              <a:t>articolo </a:t>
            </a:r>
            <a:r>
              <a:rPr sz="1400" dirty="0">
                <a:latin typeface="Calibri"/>
                <a:cs typeface="Calibri"/>
              </a:rPr>
              <a:t>204 del </a:t>
            </a:r>
            <a:r>
              <a:rPr sz="1400" spc="-5" dirty="0">
                <a:latin typeface="Calibri"/>
                <a:cs typeface="Calibri"/>
              </a:rPr>
              <a:t>TUEL, </a:t>
            </a:r>
            <a:r>
              <a:rPr sz="1400" dirty="0">
                <a:latin typeface="Calibri"/>
                <a:cs typeface="Calibri"/>
              </a:rPr>
              <a:t>al </a:t>
            </a:r>
            <a:r>
              <a:rPr sz="1400" spc="-5" dirty="0">
                <a:latin typeface="Calibri"/>
                <a:cs typeface="Calibri"/>
              </a:rPr>
              <a:t>comma </a:t>
            </a:r>
            <a:r>
              <a:rPr sz="1400" dirty="0">
                <a:latin typeface="Calibri"/>
                <a:cs typeface="Calibri"/>
              </a:rPr>
              <a:t>1, </a:t>
            </a:r>
            <a:r>
              <a:rPr sz="1400" spc="-5" dirty="0">
                <a:latin typeface="Calibri"/>
                <a:cs typeface="Calibri"/>
              </a:rPr>
              <a:t>pone </a:t>
            </a:r>
            <a:r>
              <a:rPr sz="1400" dirty="0">
                <a:latin typeface="Calibri"/>
                <a:cs typeface="Calibri"/>
              </a:rPr>
              <a:t>un </a:t>
            </a:r>
            <a:r>
              <a:rPr sz="1400" spc="-5" dirty="0">
                <a:latin typeface="Calibri"/>
                <a:cs typeface="Calibri"/>
              </a:rPr>
              <a:t>limite </a:t>
            </a:r>
            <a:r>
              <a:rPr sz="1400" dirty="0">
                <a:latin typeface="Calibri"/>
                <a:cs typeface="Calibri"/>
              </a:rPr>
              <a:t>alla </a:t>
            </a:r>
            <a:r>
              <a:rPr sz="1400" b="1" spc="-5" dirty="0">
                <a:latin typeface="Calibri"/>
                <a:cs typeface="Calibri"/>
              </a:rPr>
              <a:t>possibilità </a:t>
            </a:r>
            <a:r>
              <a:rPr sz="1400" b="1" dirty="0">
                <a:latin typeface="Calibri"/>
                <a:cs typeface="Calibri"/>
              </a:rPr>
              <a:t>di </a:t>
            </a:r>
            <a:r>
              <a:rPr sz="1400" b="1" spc="-5" dirty="0">
                <a:latin typeface="Calibri"/>
                <a:cs typeface="Calibri"/>
              </a:rPr>
              <a:t>indebitamento </a:t>
            </a:r>
            <a:r>
              <a:rPr sz="1400" dirty="0">
                <a:latin typeface="Calibri"/>
                <a:cs typeface="Calibri"/>
              </a:rPr>
              <a:t>degli </a:t>
            </a:r>
            <a:r>
              <a:rPr sz="1400" spc="-5" dirty="0">
                <a:latin typeface="Calibri"/>
                <a:cs typeface="Calibri"/>
              </a:rPr>
              <a:t>enti</a:t>
            </a:r>
            <a:r>
              <a:rPr sz="1400" spc="55" dirty="0">
                <a:latin typeface="Calibri"/>
                <a:cs typeface="Calibri"/>
              </a:rPr>
              <a:t> </a:t>
            </a:r>
            <a:r>
              <a:rPr sz="1400" spc="-5" dirty="0">
                <a:latin typeface="Calibri"/>
                <a:cs typeface="Calibri"/>
              </a:rPr>
              <a:t>locali.</a:t>
            </a:r>
            <a:endParaRPr sz="1400" dirty="0">
              <a:latin typeface="Calibri"/>
              <a:cs typeface="Calibri"/>
            </a:endParaRPr>
          </a:p>
          <a:p>
            <a:pPr marL="12700" marR="5080" algn="just">
              <a:lnSpc>
                <a:spcPct val="100000"/>
              </a:lnSpc>
              <a:spcBef>
                <a:spcPts val="300"/>
              </a:spcBef>
            </a:pPr>
            <a:r>
              <a:rPr sz="1400" dirty="0">
                <a:latin typeface="Calibri"/>
                <a:cs typeface="Calibri"/>
              </a:rPr>
              <a:t>Più </a:t>
            </a:r>
            <a:r>
              <a:rPr sz="1400" spc="-10" dirty="0">
                <a:latin typeface="Calibri"/>
                <a:cs typeface="Calibri"/>
              </a:rPr>
              <a:t>in </a:t>
            </a:r>
            <a:r>
              <a:rPr sz="1400" spc="-5" dirty="0">
                <a:latin typeface="Calibri"/>
                <a:cs typeface="Calibri"/>
              </a:rPr>
              <a:t>particolare, </a:t>
            </a:r>
            <a:r>
              <a:rPr sz="1400" spc="-15" dirty="0">
                <a:latin typeface="Calibri"/>
                <a:cs typeface="Calibri"/>
              </a:rPr>
              <a:t>l’articolo </a:t>
            </a:r>
            <a:r>
              <a:rPr sz="1400" spc="-10" dirty="0">
                <a:latin typeface="Calibri"/>
                <a:cs typeface="Calibri"/>
              </a:rPr>
              <a:t>prevede che l'ente </a:t>
            </a:r>
            <a:r>
              <a:rPr sz="1400" spc="-5" dirty="0">
                <a:latin typeface="Calibri"/>
                <a:cs typeface="Calibri"/>
              </a:rPr>
              <a:t>locale possa assumere </a:t>
            </a:r>
            <a:r>
              <a:rPr sz="1400" spc="-10" dirty="0">
                <a:latin typeface="Calibri"/>
                <a:cs typeface="Calibri"/>
              </a:rPr>
              <a:t>nuovi </a:t>
            </a:r>
            <a:r>
              <a:rPr sz="1400" spc="-5" dirty="0">
                <a:latin typeface="Calibri"/>
                <a:cs typeface="Calibri"/>
              </a:rPr>
              <a:t>mutui </a:t>
            </a:r>
            <a:r>
              <a:rPr sz="1400" dirty="0">
                <a:latin typeface="Calibri"/>
                <a:cs typeface="Calibri"/>
              </a:rPr>
              <a:t>e </a:t>
            </a:r>
            <a:r>
              <a:rPr sz="1400" spc="-5" dirty="0">
                <a:latin typeface="Calibri"/>
                <a:cs typeface="Calibri"/>
              </a:rPr>
              <a:t>accedere </a:t>
            </a:r>
            <a:r>
              <a:rPr sz="1400" spc="-10" dirty="0">
                <a:latin typeface="Calibri"/>
                <a:cs typeface="Calibri"/>
              </a:rPr>
              <a:t>ad altre </a:t>
            </a:r>
            <a:r>
              <a:rPr sz="1400" spc="-5" dirty="0">
                <a:latin typeface="Calibri"/>
                <a:cs typeface="Calibri"/>
              </a:rPr>
              <a:t>forme </a:t>
            </a:r>
            <a:r>
              <a:rPr sz="1400" dirty="0">
                <a:latin typeface="Calibri"/>
                <a:cs typeface="Calibri"/>
              </a:rPr>
              <a:t>di </a:t>
            </a:r>
            <a:r>
              <a:rPr sz="1400" spc="-5" dirty="0">
                <a:latin typeface="Calibri"/>
                <a:cs typeface="Calibri"/>
              </a:rPr>
              <a:t>finanziamento  reperibili sul </a:t>
            </a:r>
            <a:r>
              <a:rPr sz="1400" spc="-10" dirty="0">
                <a:latin typeface="Calibri"/>
                <a:cs typeface="Calibri"/>
              </a:rPr>
              <a:t>mercato </a:t>
            </a:r>
            <a:r>
              <a:rPr sz="1400" spc="-5" dirty="0">
                <a:latin typeface="Calibri"/>
                <a:cs typeface="Calibri"/>
              </a:rPr>
              <a:t>solo se l'importo annuale </a:t>
            </a:r>
            <a:r>
              <a:rPr sz="1400" dirty="0">
                <a:latin typeface="Calibri"/>
                <a:cs typeface="Calibri"/>
              </a:rPr>
              <a:t>dei </a:t>
            </a:r>
            <a:r>
              <a:rPr sz="1400" spc="-10" dirty="0">
                <a:latin typeface="Calibri"/>
                <a:cs typeface="Calibri"/>
              </a:rPr>
              <a:t>correlati interessi, </a:t>
            </a:r>
            <a:r>
              <a:rPr sz="1400" spc="-5" dirty="0">
                <a:latin typeface="Calibri"/>
                <a:cs typeface="Calibri"/>
              </a:rPr>
              <a:t>sommati </a:t>
            </a:r>
            <a:r>
              <a:rPr sz="1400" dirty="0">
                <a:latin typeface="Calibri"/>
                <a:cs typeface="Calibri"/>
              </a:rPr>
              <a:t>agli </a:t>
            </a:r>
            <a:r>
              <a:rPr sz="1400" spc="-5" dirty="0">
                <a:latin typeface="Calibri"/>
                <a:cs typeface="Calibri"/>
              </a:rPr>
              <a:t>oneri </a:t>
            </a:r>
            <a:r>
              <a:rPr sz="1400" dirty="0">
                <a:latin typeface="Calibri"/>
                <a:cs typeface="Calibri"/>
              </a:rPr>
              <a:t>già </a:t>
            </a:r>
            <a:r>
              <a:rPr sz="1400" spc="-10" dirty="0">
                <a:latin typeface="Calibri"/>
                <a:cs typeface="Calibri"/>
              </a:rPr>
              <a:t>in </a:t>
            </a:r>
            <a:r>
              <a:rPr sz="1400" spc="-5" dirty="0">
                <a:latin typeface="Calibri"/>
                <a:cs typeface="Calibri"/>
              </a:rPr>
              <a:t>essere (mutui  </a:t>
            </a:r>
            <a:r>
              <a:rPr sz="1400" spc="-10" dirty="0">
                <a:latin typeface="Calibri"/>
                <a:cs typeface="Calibri"/>
              </a:rPr>
              <a:t>precedentemente </a:t>
            </a:r>
            <a:r>
              <a:rPr sz="1400" spc="-15" dirty="0">
                <a:latin typeface="Calibri"/>
                <a:cs typeface="Calibri"/>
              </a:rPr>
              <a:t>contratti, </a:t>
            </a:r>
            <a:r>
              <a:rPr sz="1400" spc="-10" dirty="0">
                <a:latin typeface="Calibri"/>
                <a:cs typeface="Calibri"/>
              </a:rPr>
              <a:t>prestiti obbligazionari precedentemente </a:t>
            </a:r>
            <a:r>
              <a:rPr sz="1400" spc="-5" dirty="0">
                <a:latin typeface="Calibri"/>
                <a:cs typeface="Calibri"/>
              </a:rPr>
              <a:t>emessi, aperture </a:t>
            </a:r>
            <a:r>
              <a:rPr sz="1400" dirty="0">
                <a:latin typeface="Calibri"/>
                <a:cs typeface="Calibri"/>
              </a:rPr>
              <a:t>di </a:t>
            </a:r>
            <a:r>
              <a:rPr sz="1400" spc="-10" dirty="0">
                <a:latin typeface="Calibri"/>
                <a:cs typeface="Calibri"/>
              </a:rPr>
              <a:t>credito stipulate </a:t>
            </a:r>
            <a:r>
              <a:rPr sz="1400" dirty="0">
                <a:latin typeface="Calibri"/>
                <a:cs typeface="Calibri"/>
              </a:rPr>
              <a:t>e </a:t>
            </a:r>
            <a:r>
              <a:rPr sz="1400" spc="-10" dirty="0">
                <a:latin typeface="Calibri"/>
                <a:cs typeface="Calibri"/>
              </a:rPr>
              <a:t>garanzie prestate,  </a:t>
            </a:r>
            <a:r>
              <a:rPr sz="1400" dirty="0">
                <a:latin typeface="Calibri"/>
                <a:cs typeface="Calibri"/>
              </a:rPr>
              <a:t>al </a:t>
            </a:r>
            <a:r>
              <a:rPr sz="1400" spc="-10" dirty="0">
                <a:latin typeface="Calibri"/>
                <a:cs typeface="Calibri"/>
              </a:rPr>
              <a:t>netto </a:t>
            </a:r>
            <a:r>
              <a:rPr sz="1400" dirty="0">
                <a:latin typeface="Calibri"/>
                <a:cs typeface="Calibri"/>
              </a:rPr>
              <a:t>dei </a:t>
            </a:r>
            <a:r>
              <a:rPr sz="1400" spc="-10" dirty="0">
                <a:latin typeface="Calibri"/>
                <a:cs typeface="Calibri"/>
              </a:rPr>
              <a:t>contributi statali </a:t>
            </a:r>
            <a:r>
              <a:rPr sz="1400" dirty="0">
                <a:latin typeface="Calibri"/>
                <a:cs typeface="Calibri"/>
              </a:rPr>
              <a:t>e </a:t>
            </a:r>
            <a:r>
              <a:rPr sz="1400" spc="-5" dirty="0">
                <a:latin typeface="Calibri"/>
                <a:cs typeface="Calibri"/>
              </a:rPr>
              <a:t>regionali </a:t>
            </a:r>
            <a:r>
              <a:rPr sz="1400" spc="-10" dirty="0">
                <a:latin typeface="Calibri"/>
                <a:cs typeface="Calibri"/>
              </a:rPr>
              <a:t>in </a:t>
            </a:r>
            <a:r>
              <a:rPr sz="1400" spc="-10" dirty="0" err="1">
                <a:latin typeface="Calibri"/>
                <a:cs typeface="Calibri"/>
              </a:rPr>
              <a:t>conto</a:t>
            </a:r>
            <a:r>
              <a:rPr sz="1400" spc="-10" dirty="0">
                <a:latin typeface="Calibri"/>
                <a:cs typeface="Calibri"/>
              </a:rPr>
              <a:t> interessi) </a:t>
            </a:r>
            <a:r>
              <a:rPr sz="1400" spc="-5" dirty="0">
                <a:latin typeface="Calibri"/>
                <a:cs typeface="Calibri"/>
              </a:rPr>
              <a:t>non sia superiore </a:t>
            </a:r>
            <a:r>
              <a:rPr sz="1400" spc="-10" dirty="0">
                <a:latin typeface="Calibri"/>
                <a:cs typeface="Calibri"/>
              </a:rPr>
              <a:t>ad </a:t>
            </a:r>
            <a:r>
              <a:rPr sz="1400" spc="-5" dirty="0">
                <a:latin typeface="Calibri"/>
                <a:cs typeface="Calibri"/>
              </a:rPr>
              <a:t>una </a:t>
            </a:r>
            <a:r>
              <a:rPr sz="1400" spc="-10" dirty="0">
                <a:latin typeface="Calibri"/>
                <a:cs typeface="Calibri"/>
              </a:rPr>
              <a:t>determinata percentuale </a:t>
            </a:r>
            <a:r>
              <a:rPr sz="1400" dirty="0">
                <a:latin typeface="Calibri"/>
                <a:cs typeface="Calibri"/>
              </a:rPr>
              <a:t>delle </a:t>
            </a:r>
            <a:r>
              <a:rPr sz="1400" spc="-15" dirty="0">
                <a:latin typeface="Calibri"/>
                <a:cs typeface="Calibri"/>
              </a:rPr>
              <a:t>entrate  </a:t>
            </a:r>
            <a:r>
              <a:rPr sz="1400" spc="-10" dirty="0">
                <a:latin typeface="Calibri"/>
                <a:cs typeface="Calibri"/>
              </a:rPr>
              <a:t>correnti (relative ai </a:t>
            </a:r>
            <a:r>
              <a:rPr sz="1400" spc="-5" dirty="0">
                <a:latin typeface="Calibri"/>
                <a:cs typeface="Calibri"/>
              </a:rPr>
              <a:t>primi </a:t>
            </a:r>
            <a:r>
              <a:rPr sz="1400" spc="-10" dirty="0">
                <a:latin typeface="Calibri"/>
                <a:cs typeface="Calibri"/>
              </a:rPr>
              <a:t>tre </a:t>
            </a:r>
            <a:r>
              <a:rPr sz="1400" spc="-5" dirty="0">
                <a:latin typeface="Calibri"/>
                <a:cs typeface="Calibri"/>
              </a:rPr>
              <a:t>titoli </a:t>
            </a:r>
            <a:r>
              <a:rPr sz="1400" dirty="0">
                <a:latin typeface="Calibri"/>
                <a:cs typeface="Calibri"/>
              </a:rPr>
              <a:t>delle </a:t>
            </a:r>
            <a:r>
              <a:rPr sz="1400" spc="-15" dirty="0">
                <a:latin typeface="Calibri"/>
                <a:cs typeface="Calibri"/>
              </a:rPr>
              <a:t>entrate </a:t>
            </a:r>
            <a:r>
              <a:rPr sz="1400" dirty="0">
                <a:latin typeface="Calibri"/>
                <a:cs typeface="Calibri"/>
              </a:rPr>
              <a:t>del </a:t>
            </a:r>
            <a:r>
              <a:rPr sz="1400" spc="-10" dirty="0">
                <a:latin typeface="Calibri"/>
                <a:cs typeface="Calibri"/>
              </a:rPr>
              <a:t>rendiconto </a:t>
            </a:r>
            <a:r>
              <a:rPr sz="1400" spc="-5" dirty="0">
                <a:latin typeface="Calibri"/>
                <a:cs typeface="Calibri"/>
              </a:rPr>
              <a:t>del penultimo </a:t>
            </a:r>
            <a:r>
              <a:rPr sz="1400" spc="-10" dirty="0">
                <a:latin typeface="Calibri"/>
                <a:cs typeface="Calibri"/>
              </a:rPr>
              <a:t>anno precedente </a:t>
            </a:r>
            <a:r>
              <a:rPr sz="1400" spc="-5" dirty="0">
                <a:latin typeface="Calibri"/>
                <a:cs typeface="Calibri"/>
              </a:rPr>
              <a:t>quello </a:t>
            </a:r>
            <a:r>
              <a:rPr sz="1400" spc="-10" dirty="0">
                <a:latin typeface="Calibri"/>
                <a:cs typeface="Calibri"/>
              </a:rPr>
              <a:t>in </a:t>
            </a:r>
            <a:r>
              <a:rPr sz="1400" spc="-5" dirty="0">
                <a:latin typeface="Calibri"/>
                <a:cs typeface="Calibri"/>
              </a:rPr>
              <a:t>cui viene </a:t>
            </a:r>
            <a:r>
              <a:rPr sz="1400" spc="-10" dirty="0">
                <a:latin typeface="Calibri"/>
                <a:cs typeface="Calibri"/>
              </a:rPr>
              <a:t>prevista  </a:t>
            </a:r>
            <a:r>
              <a:rPr sz="1400" spc="-5" dirty="0">
                <a:latin typeface="Calibri"/>
                <a:cs typeface="Calibri"/>
              </a:rPr>
              <a:t>l'assunzione </a:t>
            </a:r>
            <a:r>
              <a:rPr sz="1400" dirty="0">
                <a:latin typeface="Calibri"/>
                <a:cs typeface="Calibri"/>
              </a:rPr>
              <a:t>dei mutui)</a:t>
            </a:r>
            <a:r>
              <a:rPr sz="1400" spc="-60" dirty="0">
                <a:latin typeface="Calibri"/>
                <a:cs typeface="Calibri"/>
              </a:rPr>
              <a:t> </a:t>
            </a:r>
            <a:r>
              <a:rPr sz="1400" spc="-5" dirty="0">
                <a:latin typeface="Calibri"/>
                <a:cs typeface="Calibri"/>
              </a:rPr>
              <a:t>(**).</a:t>
            </a:r>
            <a:endParaRPr sz="1400" dirty="0">
              <a:latin typeface="Calibri"/>
              <a:cs typeface="Calibri"/>
            </a:endParaRPr>
          </a:p>
        </p:txBody>
      </p:sp>
      <p:sp>
        <p:nvSpPr>
          <p:cNvPr id="7" name="Segnaposto piè di pagina 6">
            <a:extLst>
              <a:ext uri="{FF2B5EF4-FFF2-40B4-BE49-F238E27FC236}">
                <a16:creationId xmlns:a16="http://schemas.microsoft.com/office/drawing/2014/main" id="{21C7CAEC-83D9-4A34-9BE3-E09C808766D0}"/>
              </a:ext>
            </a:extLst>
          </p:cNvPr>
          <p:cNvSpPr>
            <a:spLocks noGrp="1"/>
          </p:cNvSpPr>
          <p:nvPr>
            <p:ph type="ftr" sz="quarter" idx="11"/>
          </p:nvPr>
        </p:nvSpPr>
        <p:spPr/>
        <p:txBody>
          <a:bodyPr/>
          <a:lstStyle/>
          <a:p>
            <a:r>
              <a:rPr lang="it-IT" b="1" dirty="0">
                <a:solidFill>
                  <a:srgbClr val="002060"/>
                </a:solidFill>
              </a:rPr>
              <a:t>Rendiconto semplificato per il Cittadino Esercizio 2020</a:t>
            </a:r>
          </a:p>
        </p:txBody>
      </p:sp>
      <p:graphicFrame>
        <p:nvGraphicFramePr>
          <p:cNvPr id="2" name="Tabella 1">
            <a:extLst>
              <a:ext uri="{FF2B5EF4-FFF2-40B4-BE49-F238E27FC236}">
                <a16:creationId xmlns:a16="http://schemas.microsoft.com/office/drawing/2014/main" id="{2D06D5BD-0E52-46C7-A015-4FB8C7CE6EBE}"/>
              </a:ext>
            </a:extLst>
          </p:cNvPr>
          <p:cNvGraphicFramePr>
            <a:graphicFrameLocks noGrp="1"/>
          </p:cNvGraphicFramePr>
          <p:nvPr>
            <p:extLst>
              <p:ext uri="{D42A27DB-BD31-4B8C-83A1-F6EECF244321}">
                <p14:modId xmlns:p14="http://schemas.microsoft.com/office/powerpoint/2010/main" val="2111351031"/>
              </p:ext>
            </p:extLst>
          </p:nvPr>
        </p:nvGraphicFramePr>
        <p:xfrm>
          <a:off x="667004" y="2971800"/>
          <a:ext cx="7638797" cy="2514598"/>
        </p:xfrm>
        <a:graphic>
          <a:graphicData uri="http://schemas.openxmlformats.org/drawingml/2006/table">
            <a:tbl>
              <a:tblPr/>
              <a:tblGrid>
                <a:gridCol w="2389439">
                  <a:extLst>
                    <a:ext uri="{9D8B030D-6E8A-4147-A177-3AD203B41FA5}">
                      <a16:colId xmlns:a16="http://schemas.microsoft.com/office/drawing/2014/main" val="2055089661"/>
                    </a:ext>
                  </a:extLst>
                </a:gridCol>
                <a:gridCol w="1600369">
                  <a:extLst>
                    <a:ext uri="{9D8B030D-6E8A-4147-A177-3AD203B41FA5}">
                      <a16:colId xmlns:a16="http://schemas.microsoft.com/office/drawing/2014/main" val="146762224"/>
                    </a:ext>
                  </a:extLst>
                </a:gridCol>
                <a:gridCol w="1544801">
                  <a:extLst>
                    <a:ext uri="{9D8B030D-6E8A-4147-A177-3AD203B41FA5}">
                      <a16:colId xmlns:a16="http://schemas.microsoft.com/office/drawing/2014/main" val="1641842167"/>
                    </a:ext>
                  </a:extLst>
                </a:gridCol>
                <a:gridCol w="2104188">
                  <a:extLst>
                    <a:ext uri="{9D8B030D-6E8A-4147-A177-3AD203B41FA5}">
                      <a16:colId xmlns:a16="http://schemas.microsoft.com/office/drawing/2014/main" val="1482835174"/>
                    </a:ext>
                  </a:extLst>
                </a:gridCol>
              </a:tblGrid>
              <a:tr h="338184">
                <a:tc>
                  <a:txBody>
                    <a:bodyPr/>
                    <a:lstStyle/>
                    <a:p>
                      <a:pPr algn="ctr" fontAlgn="b"/>
                      <a:r>
                        <a:rPr lang="it-IT" sz="1100" b="1" i="0" u="none" strike="noStrike" dirty="0">
                          <a:solidFill>
                            <a:srgbClr val="000000"/>
                          </a:solidFill>
                          <a:effectLst/>
                          <a:latin typeface="Arial" panose="020B0604020202020204" pitchFamily="34" charset="0"/>
                        </a:rPr>
                        <a:t>Anno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Arial" panose="020B0604020202020204" pitchFamily="34" charset="0"/>
                        </a:rPr>
                        <a:t>2018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Arial" panose="020B0604020202020204" pitchFamily="34" charset="0"/>
                        </a:rPr>
                        <a:t>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Arial" panose="020B0604020202020204" pitchFamily="34" charset="0"/>
                        </a:rPr>
                        <a:t>2020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7025149"/>
                  </a:ext>
                </a:extLst>
              </a:tr>
              <a:tr h="338184">
                <a:tc>
                  <a:txBody>
                    <a:bodyPr/>
                    <a:lstStyle/>
                    <a:p>
                      <a:pPr algn="l" fontAlgn="b"/>
                      <a:r>
                        <a:rPr lang="it-IT" sz="1100" b="0" i="0" u="none" strike="noStrike" dirty="0">
                          <a:solidFill>
                            <a:srgbClr val="000000"/>
                          </a:solidFill>
                          <a:effectLst/>
                          <a:latin typeface="Arial" panose="020B0604020202020204" pitchFamily="34" charset="0"/>
                        </a:rPr>
                        <a:t>Residuo debito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Arial" panose="020B0604020202020204" pitchFamily="34" charset="0"/>
                        </a:rPr>
                        <a:t>674.571,87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Arial" panose="020B0604020202020204" pitchFamily="34" charset="0"/>
                        </a:rPr>
                        <a:t>548.189,46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Arial" panose="020B0604020202020204" pitchFamily="34" charset="0"/>
                        </a:rPr>
                        <a:t>418.785,71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6439453"/>
                  </a:ext>
                </a:extLst>
              </a:tr>
              <a:tr h="485494">
                <a:tc>
                  <a:txBody>
                    <a:bodyPr/>
                    <a:lstStyle/>
                    <a:p>
                      <a:pPr algn="l" fontAlgn="b"/>
                      <a:r>
                        <a:rPr lang="it-IT" sz="1100" b="0" i="0" u="none" strike="noStrike">
                          <a:solidFill>
                            <a:srgbClr val="000000"/>
                          </a:solidFill>
                          <a:effectLst/>
                          <a:latin typeface="Arial" panose="020B0604020202020204" pitchFamily="34" charset="0"/>
                        </a:rPr>
                        <a:t>Nuovi prestiti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7193154"/>
                  </a:ext>
                </a:extLst>
              </a:tr>
              <a:tr h="338184">
                <a:tc>
                  <a:txBody>
                    <a:bodyPr/>
                    <a:lstStyle/>
                    <a:p>
                      <a:pPr algn="l" fontAlgn="b"/>
                      <a:r>
                        <a:rPr lang="it-IT" sz="1100" b="0" i="0" u="none" strike="noStrike">
                          <a:solidFill>
                            <a:srgbClr val="000000"/>
                          </a:solidFill>
                          <a:effectLst/>
                          <a:latin typeface="Arial" panose="020B0604020202020204" pitchFamily="34" charset="0"/>
                        </a:rPr>
                        <a:t>Prestiti rimborsati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Arial" panose="020B0604020202020204" pitchFamily="34" charset="0"/>
                        </a:rPr>
                        <a:t>-126.382,41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-129.403,77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-132.565,69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5087534"/>
                  </a:ext>
                </a:extLst>
              </a:tr>
              <a:tr h="338184">
                <a:tc>
                  <a:txBody>
                    <a:bodyPr/>
                    <a:lstStyle/>
                    <a:p>
                      <a:pPr algn="l" fontAlgn="b"/>
                      <a:r>
                        <a:rPr lang="it-IT" sz="1100" b="0" i="0" u="none" strike="noStrike">
                          <a:solidFill>
                            <a:srgbClr val="000000"/>
                          </a:solidFill>
                          <a:effectLst/>
                          <a:latin typeface="Arial" panose="020B0604020202020204" pitchFamily="34" charset="0"/>
                        </a:rPr>
                        <a:t>Estinzioni anticipate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3622662"/>
                  </a:ext>
                </a:extLst>
              </a:tr>
              <a:tr h="338184">
                <a:tc>
                  <a:txBody>
                    <a:bodyPr/>
                    <a:lstStyle/>
                    <a:p>
                      <a:pPr algn="l" fontAlgn="b"/>
                      <a:r>
                        <a:rPr lang="it-IT" sz="1100" b="0" i="0" u="none" strike="noStrike">
                          <a:solidFill>
                            <a:srgbClr val="000000"/>
                          </a:solidFill>
                          <a:effectLst/>
                          <a:latin typeface="Arial" panose="020B0604020202020204" pitchFamily="34" charset="0"/>
                        </a:rPr>
                        <a:t>Altre variazioni +/- (da specificare)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5263337"/>
                  </a:ext>
                </a:extLst>
              </a:tr>
              <a:tr h="338184">
                <a:tc>
                  <a:txBody>
                    <a:bodyPr/>
                    <a:lstStyle/>
                    <a:p>
                      <a:pPr algn="ctr" fontAlgn="b"/>
                      <a:r>
                        <a:rPr lang="it-IT" sz="1100" b="1" i="0" u="none" strike="noStrike">
                          <a:solidFill>
                            <a:srgbClr val="000000"/>
                          </a:solidFill>
                          <a:effectLst/>
                          <a:latin typeface="Arial" panose="020B0604020202020204" pitchFamily="34" charset="0"/>
                        </a:rPr>
                        <a:t>Residuo Debito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dirty="0">
                          <a:solidFill>
                            <a:srgbClr val="000000"/>
                          </a:solidFill>
                          <a:effectLst/>
                          <a:latin typeface="Arial" panose="020B0604020202020204" pitchFamily="34" charset="0"/>
                        </a:rPr>
                        <a:t>548.189,46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it-IT" sz="1100" b="1" i="0" u="none" strike="noStrike" dirty="0">
                          <a:solidFill>
                            <a:srgbClr val="000000"/>
                          </a:solidFill>
                          <a:effectLst/>
                          <a:latin typeface="Arial" panose="020B0604020202020204" pitchFamily="34" charset="0"/>
                        </a:rPr>
                        <a:t>418.785,69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it-IT" sz="1100" b="1" i="0" u="none" strike="noStrike" dirty="0">
                          <a:solidFill>
                            <a:srgbClr val="000000"/>
                          </a:solidFill>
                          <a:effectLst/>
                          <a:latin typeface="Arial" panose="020B0604020202020204" pitchFamily="34" charset="0"/>
                        </a:rPr>
                        <a:t>286.220,02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007607452"/>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667004" y="873633"/>
            <a:ext cx="7867650" cy="1115690"/>
          </a:xfrm>
          <a:prstGeom prst="rect">
            <a:avLst/>
          </a:prstGeom>
        </p:spPr>
        <p:txBody>
          <a:bodyPr vert="horz" wrap="square" lIns="0" tIns="12700" rIns="0" bIns="0" rtlCol="0">
            <a:spAutoFit/>
          </a:bodyPr>
          <a:lstStyle/>
          <a:p>
            <a:pPr marL="12700" marR="5080" algn="just">
              <a:lnSpc>
                <a:spcPct val="100000"/>
              </a:lnSpc>
              <a:spcBef>
                <a:spcPts val="100"/>
              </a:spcBef>
            </a:pPr>
            <a:r>
              <a:rPr sz="1400" spc="-15" dirty="0">
                <a:latin typeface="Calibri"/>
                <a:cs typeface="Calibri"/>
              </a:rPr>
              <a:t>L’indebitamento </a:t>
            </a:r>
            <a:r>
              <a:rPr sz="1400" spc="-5" dirty="0">
                <a:latin typeface="Calibri"/>
                <a:cs typeface="Calibri"/>
              </a:rPr>
              <a:t>locale </a:t>
            </a:r>
            <a:r>
              <a:rPr sz="1400" spc="-10" dirty="0">
                <a:latin typeface="Calibri"/>
                <a:cs typeface="Calibri"/>
              </a:rPr>
              <a:t>pro capite </a:t>
            </a:r>
            <a:r>
              <a:rPr sz="1400" dirty="0">
                <a:latin typeface="Calibri"/>
                <a:cs typeface="Calibri"/>
              </a:rPr>
              <a:t>è </a:t>
            </a:r>
            <a:r>
              <a:rPr sz="1400" spc="-10" dirty="0">
                <a:latin typeface="Calibri"/>
                <a:cs typeface="Calibri"/>
              </a:rPr>
              <a:t>in </a:t>
            </a:r>
            <a:r>
              <a:rPr sz="1400" spc="-5" dirty="0">
                <a:latin typeface="Calibri"/>
                <a:cs typeface="Calibri"/>
              </a:rPr>
              <a:t>diminuzione </a:t>
            </a:r>
            <a:r>
              <a:rPr sz="1400" dirty="0">
                <a:latin typeface="Calibri"/>
                <a:cs typeface="Calibri"/>
              </a:rPr>
              <a:t>e </a:t>
            </a:r>
            <a:r>
              <a:rPr sz="1400" spc="-5" dirty="0">
                <a:latin typeface="Calibri"/>
                <a:cs typeface="Calibri"/>
              </a:rPr>
              <a:t>segna </a:t>
            </a:r>
            <a:r>
              <a:rPr sz="1400" dirty="0">
                <a:latin typeface="Calibri"/>
                <a:cs typeface="Calibri"/>
              </a:rPr>
              <a:t>il </a:t>
            </a:r>
            <a:r>
              <a:rPr sz="1400" spc="-5" dirty="0">
                <a:latin typeface="Calibri"/>
                <a:cs typeface="Calibri"/>
              </a:rPr>
              <a:t>minimo del </a:t>
            </a:r>
            <a:r>
              <a:rPr lang="it-IT" sz="1400" spc="-5" dirty="0">
                <a:latin typeface="Calibri"/>
                <a:cs typeface="Calibri"/>
              </a:rPr>
              <a:t>triennio</a:t>
            </a:r>
            <a:r>
              <a:rPr sz="1400" spc="-10" dirty="0">
                <a:latin typeface="Calibri"/>
                <a:cs typeface="Calibri"/>
              </a:rPr>
              <a:t> trascorso: </a:t>
            </a:r>
            <a:r>
              <a:rPr sz="1400" b="1" dirty="0">
                <a:latin typeface="Calibri"/>
                <a:cs typeface="Calibri"/>
              </a:rPr>
              <a:t>ogni </a:t>
            </a:r>
            <a:r>
              <a:rPr sz="1400" b="1" spc="-5" dirty="0">
                <a:latin typeface="Calibri"/>
                <a:cs typeface="Calibri"/>
              </a:rPr>
              <a:t>cittadino </a:t>
            </a:r>
            <a:r>
              <a:rPr lang="it-IT" sz="1400" b="1" spc="-5" dirty="0">
                <a:latin typeface="Calibri"/>
                <a:cs typeface="Calibri"/>
              </a:rPr>
              <a:t>cinisellese </a:t>
            </a:r>
            <a:r>
              <a:rPr sz="1400" b="1" dirty="0">
                <a:latin typeface="Calibri"/>
                <a:cs typeface="Calibri"/>
              </a:rPr>
              <a:t>ha un  </a:t>
            </a:r>
            <a:r>
              <a:rPr sz="1400" b="1" spc="-5" dirty="0">
                <a:latin typeface="Calibri"/>
                <a:cs typeface="Calibri"/>
              </a:rPr>
              <a:t>debito pro capite </a:t>
            </a:r>
            <a:r>
              <a:rPr sz="1400" b="1" dirty="0">
                <a:latin typeface="Calibri"/>
                <a:cs typeface="Calibri"/>
              </a:rPr>
              <a:t>di </a:t>
            </a:r>
            <a:r>
              <a:rPr sz="1400" b="1" spc="-5" dirty="0">
                <a:latin typeface="Calibri"/>
                <a:cs typeface="Calibri"/>
              </a:rPr>
              <a:t>euro </a:t>
            </a:r>
            <a:r>
              <a:rPr lang="it-IT" sz="1400" b="1" spc="-5" dirty="0">
                <a:latin typeface="Calibri"/>
                <a:cs typeface="Calibri"/>
              </a:rPr>
              <a:t>3,76.</a:t>
            </a:r>
            <a:endParaRPr lang="it-IT" sz="1400" dirty="0">
              <a:latin typeface="Calibri"/>
              <a:cs typeface="Calibri"/>
            </a:endParaRPr>
          </a:p>
          <a:p>
            <a:pPr marL="12700" marR="5080" algn="just">
              <a:lnSpc>
                <a:spcPct val="100000"/>
              </a:lnSpc>
              <a:spcBef>
                <a:spcPts val="100"/>
              </a:spcBef>
            </a:pPr>
            <a:endParaRPr lang="it-IT" sz="1400" dirty="0">
              <a:latin typeface="Calibri"/>
              <a:cs typeface="Calibri"/>
            </a:endParaRPr>
          </a:p>
          <a:p>
            <a:pPr marL="12700" marR="5080" algn="just">
              <a:lnSpc>
                <a:spcPct val="100000"/>
              </a:lnSpc>
              <a:spcBef>
                <a:spcPts val="100"/>
              </a:spcBef>
            </a:pPr>
            <a:r>
              <a:rPr sz="1400" dirty="0">
                <a:latin typeface="Calibri"/>
                <a:cs typeface="Calibri"/>
              </a:rPr>
              <a:t>Dai </a:t>
            </a:r>
            <a:r>
              <a:rPr sz="1400" spc="-5" dirty="0">
                <a:latin typeface="Calibri"/>
                <a:cs typeface="Calibri"/>
              </a:rPr>
              <a:t>dati relativi </a:t>
            </a:r>
            <a:r>
              <a:rPr sz="1400" dirty="0">
                <a:latin typeface="Calibri"/>
                <a:cs typeface="Calibri"/>
              </a:rPr>
              <a:t>al </a:t>
            </a:r>
            <a:r>
              <a:rPr sz="1400" spc="-5" dirty="0">
                <a:latin typeface="Calibri"/>
                <a:cs typeface="Calibri"/>
              </a:rPr>
              <a:t>debito </a:t>
            </a:r>
            <a:r>
              <a:rPr sz="1400" dirty="0">
                <a:latin typeface="Calibri"/>
                <a:cs typeface="Calibri"/>
              </a:rPr>
              <a:t>degli </a:t>
            </a:r>
            <a:r>
              <a:rPr sz="1400" spc="-5" dirty="0">
                <a:latin typeface="Calibri"/>
                <a:cs typeface="Calibri"/>
              </a:rPr>
              <a:t>enti locali, emerge che </a:t>
            </a:r>
            <a:r>
              <a:rPr sz="1400" dirty="0">
                <a:latin typeface="Calibri"/>
                <a:cs typeface="Calibri"/>
              </a:rPr>
              <a:t>il </a:t>
            </a:r>
            <a:r>
              <a:rPr sz="1400" spc="-5" dirty="0">
                <a:latin typeface="Calibri"/>
                <a:cs typeface="Calibri"/>
              </a:rPr>
              <a:t>livello </a:t>
            </a:r>
            <a:r>
              <a:rPr sz="1400" dirty="0">
                <a:latin typeface="Calibri"/>
                <a:cs typeface="Calibri"/>
              </a:rPr>
              <a:t>massimo di </a:t>
            </a:r>
            <a:r>
              <a:rPr sz="1400" spc="-5" dirty="0">
                <a:latin typeface="Calibri"/>
                <a:cs typeface="Calibri"/>
              </a:rPr>
              <a:t>debito residuo per  </a:t>
            </a:r>
            <a:r>
              <a:rPr sz="1400" dirty="0">
                <a:latin typeface="Calibri"/>
                <a:cs typeface="Calibri"/>
              </a:rPr>
              <a:t>mutui degli </a:t>
            </a:r>
            <a:r>
              <a:rPr sz="1400" spc="-5" dirty="0">
                <a:latin typeface="Calibri"/>
                <a:cs typeface="Calibri"/>
              </a:rPr>
              <a:t>enti locali, </a:t>
            </a:r>
            <a:r>
              <a:rPr sz="1400" dirty="0">
                <a:latin typeface="Calibri"/>
                <a:cs typeface="Calibri"/>
              </a:rPr>
              <a:t>a </a:t>
            </a:r>
            <a:r>
              <a:rPr sz="1400" spc="-5" dirty="0">
                <a:latin typeface="Calibri"/>
                <a:cs typeface="Calibri"/>
              </a:rPr>
              <a:t>livello </a:t>
            </a:r>
            <a:r>
              <a:rPr sz="1400" dirty="0">
                <a:latin typeface="Calibri"/>
                <a:cs typeface="Calibri"/>
              </a:rPr>
              <a:t>nazionale, è </a:t>
            </a:r>
            <a:r>
              <a:rPr sz="1400" spc="-10" dirty="0">
                <a:latin typeface="Calibri"/>
                <a:cs typeface="Calibri"/>
              </a:rPr>
              <a:t>stato raggiunto </a:t>
            </a:r>
            <a:r>
              <a:rPr sz="1400" dirty="0">
                <a:latin typeface="Calibri"/>
                <a:cs typeface="Calibri"/>
              </a:rPr>
              <a:t>nel 2006, </a:t>
            </a:r>
            <a:r>
              <a:rPr sz="1400" spc="-10" dirty="0">
                <a:latin typeface="Calibri"/>
                <a:cs typeface="Calibri"/>
              </a:rPr>
              <a:t>con </a:t>
            </a:r>
            <a:r>
              <a:rPr sz="1400" dirty="0">
                <a:latin typeface="Calibri"/>
                <a:cs typeface="Calibri"/>
              </a:rPr>
              <a:t>una media </a:t>
            </a:r>
            <a:r>
              <a:rPr sz="1400" spc="-10" dirty="0">
                <a:latin typeface="Calibri"/>
                <a:cs typeface="Calibri"/>
              </a:rPr>
              <a:t>pro </a:t>
            </a:r>
            <a:r>
              <a:rPr sz="1400" spc="-5" dirty="0">
                <a:latin typeface="Calibri"/>
                <a:cs typeface="Calibri"/>
              </a:rPr>
              <a:t>capite </a:t>
            </a:r>
            <a:r>
              <a:rPr sz="1400" dirty="0">
                <a:latin typeface="Calibri"/>
                <a:cs typeface="Calibri"/>
              </a:rPr>
              <a:t>di </a:t>
            </a:r>
            <a:r>
              <a:rPr sz="1400" spc="-10" dirty="0">
                <a:latin typeface="Calibri"/>
                <a:cs typeface="Calibri"/>
              </a:rPr>
              <a:t>euro</a:t>
            </a:r>
            <a:r>
              <a:rPr sz="1400" spc="-30" dirty="0">
                <a:latin typeface="Calibri"/>
                <a:cs typeface="Calibri"/>
              </a:rPr>
              <a:t> </a:t>
            </a:r>
            <a:r>
              <a:rPr sz="1400" dirty="0">
                <a:latin typeface="Calibri"/>
                <a:cs typeface="Calibri"/>
              </a:rPr>
              <a:t>846,00.</a:t>
            </a:r>
          </a:p>
        </p:txBody>
      </p:sp>
      <p:sp>
        <p:nvSpPr>
          <p:cNvPr id="7" name="object 7"/>
          <p:cNvSpPr txBox="1">
            <a:spLocks noGrp="1"/>
          </p:cNvSpPr>
          <p:nvPr>
            <p:ph type="title"/>
          </p:nvPr>
        </p:nvSpPr>
        <p:spPr>
          <a:xfrm>
            <a:off x="1144190" y="635924"/>
            <a:ext cx="6858000" cy="259045"/>
          </a:xfrm>
          <a:prstGeom prst="rect">
            <a:avLst/>
          </a:prstGeom>
        </p:spPr>
        <p:txBody>
          <a:bodyPr vert="horz" wrap="square" lIns="0" tIns="12700" rIns="0" bIns="0" rtlCol="0">
            <a:spAutoFit/>
          </a:bodyPr>
          <a:lstStyle/>
          <a:p>
            <a:pPr marL="12700" algn="ctr">
              <a:lnSpc>
                <a:spcPct val="100000"/>
              </a:lnSpc>
              <a:spcBef>
                <a:spcPts val="100"/>
              </a:spcBef>
            </a:pPr>
            <a:r>
              <a:rPr lang="it-IT" sz="1600" b="1" spc="-20" dirty="0">
                <a:solidFill>
                  <a:srgbClr val="002060"/>
                </a:solidFill>
                <a:latin typeface="+mn-lt"/>
              </a:rPr>
              <a:t>ANDAMENTO DELL’ </a:t>
            </a:r>
            <a:r>
              <a:rPr sz="1600" b="1" spc="-20" dirty="0">
                <a:solidFill>
                  <a:srgbClr val="002060"/>
                </a:solidFill>
                <a:latin typeface="+mn-lt"/>
              </a:rPr>
              <a:t>INDEBITAMENTO</a:t>
            </a:r>
            <a:r>
              <a:rPr lang="it-IT" sz="1600" b="1" spc="-20" dirty="0">
                <a:solidFill>
                  <a:srgbClr val="002060"/>
                </a:solidFill>
                <a:latin typeface="+mn-lt"/>
              </a:rPr>
              <a:t> A MEDIO-LUNGO TERMINE</a:t>
            </a:r>
            <a:endParaRPr sz="1600" b="1" spc="-20" dirty="0">
              <a:solidFill>
                <a:srgbClr val="002060"/>
              </a:solidFill>
              <a:latin typeface="+mn-lt"/>
            </a:endParaRPr>
          </a:p>
        </p:txBody>
      </p:sp>
      <p:sp>
        <p:nvSpPr>
          <p:cNvPr id="8" name="Segnaposto piè di pagina 7">
            <a:extLst>
              <a:ext uri="{FF2B5EF4-FFF2-40B4-BE49-F238E27FC236}">
                <a16:creationId xmlns:a16="http://schemas.microsoft.com/office/drawing/2014/main" id="{88B4DF48-1561-4A9E-9AF4-8AC10D2E6F88}"/>
              </a:ext>
            </a:extLst>
          </p:cNvPr>
          <p:cNvSpPr>
            <a:spLocks noGrp="1"/>
          </p:cNvSpPr>
          <p:nvPr>
            <p:ph type="ftr" sz="quarter" idx="11"/>
          </p:nvPr>
        </p:nvSpPr>
        <p:spPr/>
        <p:txBody>
          <a:bodyPr/>
          <a:lstStyle/>
          <a:p>
            <a:r>
              <a:rPr lang="it-IT" b="1" dirty="0">
                <a:solidFill>
                  <a:srgbClr val="002060"/>
                </a:solidFill>
              </a:rPr>
              <a:t>Rendiconto semplificato per il Cittadino Esercizio 2020</a:t>
            </a:r>
          </a:p>
        </p:txBody>
      </p:sp>
      <p:graphicFrame>
        <p:nvGraphicFramePr>
          <p:cNvPr id="2" name="Tabella 1">
            <a:extLst>
              <a:ext uri="{FF2B5EF4-FFF2-40B4-BE49-F238E27FC236}">
                <a16:creationId xmlns:a16="http://schemas.microsoft.com/office/drawing/2014/main" id="{CF5742ED-8DE1-45EC-B05E-C4AFCB05E27E}"/>
              </a:ext>
            </a:extLst>
          </p:cNvPr>
          <p:cNvGraphicFramePr>
            <a:graphicFrameLocks noGrp="1"/>
          </p:cNvGraphicFramePr>
          <p:nvPr>
            <p:extLst>
              <p:ext uri="{D42A27DB-BD31-4B8C-83A1-F6EECF244321}">
                <p14:modId xmlns:p14="http://schemas.microsoft.com/office/powerpoint/2010/main" val="1530687971"/>
              </p:ext>
            </p:extLst>
          </p:nvPr>
        </p:nvGraphicFramePr>
        <p:xfrm>
          <a:off x="667004" y="2649770"/>
          <a:ext cx="7486396" cy="1115692"/>
        </p:xfrm>
        <a:graphic>
          <a:graphicData uri="http://schemas.openxmlformats.org/drawingml/2006/table">
            <a:tbl>
              <a:tblPr/>
              <a:tblGrid>
                <a:gridCol w="2461025">
                  <a:extLst>
                    <a:ext uri="{9D8B030D-6E8A-4147-A177-3AD203B41FA5}">
                      <a16:colId xmlns:a16="http://schemas.microsoft.com/office/drawing/2014/main" val="2170321443"/>
                    </a:ext>
                  </a:extLst>
                </a:gridCol>
                <a:gridCol w="1648315">
                  <a:extLst>
                    <a:ext uri="{9D8B030D-6E8A-4147-A177-3AD203B41FA5}">
                      <a16:colId xmlns:a16="http://schemas.microsoft.com/office/drawing/2014/main" val="3097323807"/>
                    </a:ext>
                  </a:extLst>
                </a:gridCol>
                <a:gridCol w="1591082">
                  <a:extLst>
                    <a:ext uri="{9D8B030D-6E8A-4147-A177-3AD203B41FA5}">
                      <a16:colId xmlns:a16="http://schemas.microsoft.com/office/drawing/2014/main" val="26331993"/>
                    </a:ext>
                  </a:extLst>
                </a:gridCol>
                <a:gridCol w="1785974">
                  <a:extLst>
                    <a:ext uri="{9D8B030D-6E8A-4147-A177-3AD203B41FA5}">
                      <a16:colId xmlns:a16="http://schemas.microsoft.com/office/drawing/2014/main" val="1636990483"/>
                    </a:ext>
                  </a:extLst>
                </a:gridCol>
              </a:tblGrid>
              <a:tr h="278923">
                <a:tc>
                  <a:txBody>
                    <a:bodyPr/>
                    <a:lstStyle/>
                    <a:p>
                      <a:pPr algn="ctr" fontAlgn="b"/>
                      <a:r>
                        <a:rPr lang="it-IT" sz="1200" b="1" i="0" u="none" strike="noStrike" dirty="0">
                          <a:solidFill>
                            <a:srgbClr val="000000"/>
                          </a:solidFill>
                          <a:effectLst/>
                          <a:latin typeface="Arial" panose="020B0604020202020204" pitchFamily="34" charset="0"/>
                        </a:rPr>
                        <a:t>Anno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dirty="0">
                          <a:solidFill>
                            <a:srgbClr val="000000"/>
                          </a:solidFill>
                          <a:effectLst/>
                          <a:latin typeface="Arial" panose="020B0604020202020204" pitchFamily="34" charset="0"/>
                        </a:rPr>
                        <a:t>2018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a:solidFill>
                            <a:srgbClr val="000000"/>
                          </a:solidFill>
                          <a:effectLst/>
                          <a:latin typeface="Arial" panose="020B0604020202020204" pitchFamily="34" charset="0"/>
                        </a:rPr>
                        <a:t>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a:solidFill>
                            <a:srgbClr val="000000"/>
                          </a:solidFill>
                          <a:effectLst/>
                          <a:latin typeface="Arial" panose="020B0604020202020204" pitchFamily="34" charset="0"/>
                        </a:rPr>
                        <a:t>2020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4442473"/>
                  </a:ext>
                </a:extLst>
              </a:tr>
              <a:tr h="278923">
                <a:tc>
                  <a:txBody>
                    <a:bodyPr/>
                    <a:lstStyle/>
                    <a:p>
                      <a:pPr algn="ctr" fontAlgn="b"/>
                      <a:r>
                        <a:rPr lang="it-IT" sz="1200" b="1" i="0" u="none" strike="noStrike">
                          <a:solidFill>
                            <a:srgbClr val="000000"/>
                          </a:solidFill>
                          <a:effectLst/>
                          <a:latin typeface="Arial" panose="020B0604020202020204" pitchFamily="34" charset="0"/>
                        </a:rPr>
                        <a:t>Residuo Debito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dirty="0">
                          <a:solidFill>
                            <a:srgbClr val="000000"/>
                          </a:solidFill>
                          <a:effectLst/>
                          <a:latin typeface="Arial" panose="020B0604020202020204" pitchFamily="34" charset="0"/>
                        </a:rPr>
                        <a:t>548.189,46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it-IT" sz="1200" b="1" i="0" u="none" strike="noStrike" dirty="0">
                          <a:solidFill>
                            <a:srgbClr val="000000"/>
                          </a:solidFill>
                          <a:effectLst/>
                          <a:latin typeface="Arial" panose="020B0604020202020204" pitchFamily="34" charset="0"/>
                        </a:rPr>
                        <a:t>418.785,69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it-IT" sz="1200" b="1" i="0" u="none" strike="noStrike" dirty="0">
                          <a:solidFill>
                            <a:srgbClr val="000000"/>
                          </a:solidFill>
                          <a:effectLst/>
                          <a:latin typeface="Arial" panose="020B0604020202020204" pitchFamily="34" charset="0"/>
                        </a:rPr>
                        <a:t>286.220,02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051147539"/>
                  </a:ext>
                </a:extLst>
              </a:tr>
              <a:tr h="278923">
                <a:tc>
                  <a:txBody>
                    <a:bodyPr/>
                    <a:lstStyle/>
                    <a:p>
                      <a:pPr algn="l" fontAlgn="b"/>
                      <a:r>
                        <a:rPr lang="it-IT" sz="1200" b="0" i="0" u="none" strike="noStrike">
                          <a:solidFill>
                            <a:srgbClr val="000000"/>
                          </a:solidFill>
                          <a:effectLst/>
                          <a:latin typeface="Arial" panose="020B0604020202020204" pitchFamily="34" charset="0"/>
                        </a:rPr>
                        <a:t>Nr. Abitanti al 31/12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effectLst/>
                          <a:latin typeface="Arial" panose="020B0604020202020204" pitchFamily="34" charset="0"/>
                        </a:rPr>
                        <a:t>75.586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dirty="0">
                          <a:solidFill>
                            <a:srgbClr val="000000"/>
                          </a:solidFill>
                          <a:effectLst/>
                          <a:latin typeface="Arial" panose="020B0604020202020204" pitchFamily="34" charset="0"/>
                        </a:rPr>
                        <a:t>76.602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effectLst/>
                          <a:latin typeface="Arial" panose="020B0604020202020204" pitchFamily="34" charset="0"/>
                        </a:rPr>
                        <a:t>76.051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5600792"/>
                  </a:ext>
                </a:extLst>
              </a:tr>
              <a:tr h="278923">
                <a:tc>
                  <a:txBody>
                    <a:bodyPr/>
                    <a:lstStyle/>
                    <a:p>
                      <a:pPr algn="l" fontAlgn="b"/>
                      <a:r>
                        <a:rPr lang="it-IT" sz="1200" b="0" i="0" u="none" strike="noStrike" dirty="0">
                          <a:solidFill>
                            <a:srgbClr val="000000"/>
                          </a:solidFill>
                          <a:effectLst/>
                          <a:latin typeface="Arial" panose="020B0604020202020204" pitchFamily="34" charset="0"/>
                        </a:rPr>
                        <a:t>Debito medio per abitante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effectLst/>
                          <a:latin typeface="Arial" panose="020B0604020202020204" pitchFamily="34" charset="0"/>
                        </a:rPr>
                        <a:t>7,25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it-IT" sz="1200" b="0" i="0" u="none" strike="noStrike">
                          <a:solidFill>
                            <a:srgbClr val="000000"/>
                          </a:solidFill>
                          <a:effectLst/>
                          <a:latin typeface="Arial" panose="020B0604020202020204" pitchFamily="34" charset="0"/>
                        </a:rPr>
                        <a:t>5,47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it-IT" sz="1200" b="0" i="0" u="none" strike="noStrike" dirty="0">
                          <a:solidFill>
                            <a:srgbClr val="000000"/>
                          </a:solidFill>
                          <a:effectLst/>
                          <a:latin typeface="Arial" panose="020B0604020202020204" pitchFamily="34" charset="0"/>
                        </a:rPr>
                        <a:t>3,76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66746149"/>
                  </a:ext>
                </a:extLst>
              </a:tr>
            </a:tbl>
          </a:graphicData>
        </a:graphic>
      </p:graphicFrame>
      <p:graphicFrame>
        <p:nvGraphicFramePr>
          <p:cNvPr id="9" name="Grafico 8">
            <a:extLst>
              <a:ext uri="{FF2B5EF4-FFF2-40B4-BE49-F238E27FC236}">
                <a16:creationId xmlns:a16="http://schemas.microsoft.com/office/drawing/2014/main" id="{DDD6D015-2669-420B-BCFE-A883323D1CC7}"/>
              </a:ext>
            </a:extLst>
          </p:cNvPr>
          <p:cNvGraphicFramePr>
            <a:graphicFrameLocks/>
          </p:cNvGraphicFramePr>
          <p:nvPr>
            <p:extLst>
              <p:ext uri="{D42A27DB-BD31-4B8C-83A1-F6EECF244321}">
                <p14:modId xmlns:p14="http://schemas.microsoft.com/office/powerpoint/2010/main" val="733246750"/>
              </p:ext>
            </p:extLst>
          </p:nvPr>
        </p:nvGraphicFramePr>
        <p:xfrm>
          <a:off x="1447800" y="4003168"/>
          <a:ext cx="6400800" cy="22189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623363" y="1295400"/>
            <a:ext cx="7899654" cy="1090683"/>
          </a:xfrm>
          <a:prstGeom prst="rect">
            <a:avLst/>
          </a:prstGeom>
        </p:spPr>
        <p:txBody>
          <a:bodyPr vert="horz" wrap="square" lIns="0" tIns="13335" rIns="0" bIns="0" rtlCol="0">
            <a:spAutoFit/>
          </a:bodyPr>
          <a:lstStyle/>
          <a:p>
            <a:pPr marL="12700" marR="5080" algn="just">
              <a:lnSpc>
                <a:spcPct val="100000"/>
              </a:lnSpc>
              <a:spcBef>
                <a:spcPts val="105"/>
              </a:spcBef>
            </a:pPr>
            <a:r>
              <a:rPr sz="1400" dirty="0">
                <a:latin typeface="Calibri"/>
                <a:cs typeface="Calibri"/>
              </a:rPr>
              <a:t>Per “</a:t>
            </a:r>
            <a:r>
              <a:rPr sz="1400" b="1" dirty="0">
                <a:latin typeface="Calibri"/>
                <a:cs typeface="Calibri"/>
              </a:rPr>
              <a:t>servizi a </a:t>
            </a:r>
            <a:r>
              <a:rPr sz="1400" b="1" spc="-5" dirty="0">
                <a:latin typeface="Calibri"/>
                <a:cs typeface="Calibri"/>
              </a:rPr>
              <a:t>domanda individuale</a:t>
            </a:r>
            <a:r>
              <a:rPr sz="1400" spc="-5" dirty="0">
                <a:latin typeface="Calibri"/>
                <a:cs typeface="Calibri"/>
              </a:rPr>
              <a:t>” si intendono </a:t>
            </a:r>
            <a:r>
              <a:rPr sz="1400" dirty="0">
                <a:latin typeface="Calibri"/>
                <a:cs typeface="Calibri"/>
              </a:rPr>
              <a:t>tutti </a:t>
            </a:r>
            <a:r>
              <a:rPr sz="1400" spc="-5" dirty="0">
                <a:latin typeface="Calibri"/>
                <a:cs typeface="Calibri"/>
              </a:rPr>
              <a:t>quei </a:t>
            </a:r>
            <a:r>
              <a:rPr sz="1400" dirty="0">
                <a:latin typeface="Calibri"/>
                <a:cs typeface="Calibri"/>
              </a:rPr>
              <a:t>servizi che l’Ente gestisce direttamente, non in ragione </a:t>
            </a:r>
            <a:r>
              <a:rPr sz="1400" spc="-5" dirty="0">
                <a:latin typeface="Calibri"/>
                <a:cs typeface="Calibri"/>
              </a:rPr>
              <a:t>di una specifica </a:t>
            </a:r>
            <a:r>
              <a:rPr sz="1400" dirty="0">
                <a:latin typeface="Calibri"/>
                <a:cs typeface="Calibri"/>
              </a:rPr>
              <a:t>delega  o norma </a:t>
            </a:r>
            <a:r>
              <a:rPr sz="1400" spc="-5" dirty="0">
                <a:latin typeface="Calibri"/>
                <a:cs typeface="Calibri"/>
              </a:rPr>
              <a:t>di legge, </a:t>
            </a:r>
            <a:r>
              <a:rPr sz="1400" dirty="0">
                <a:latin typeface="Calibri"/>
                <a:cs typeface="Calibri"/>
              </a:rPr>
              <a:t>ma come </a:t>
            </a:r>
            <a:r>
              <a:rPr sz="1400" spc="-5" dirty="0">
                <a:latin typeface="Calibri"/>
                <a:cs typeface="Calibri"/>
              </a:rPr>
              <a:t>servizio </a:t>
            </a:r>
            <a:r>
              <a:rPr sz="1400" dirty="0">
                <a:latin typeface="Calibri"/>
                <a:cs typeface="Calibri"/>
              </a:rPr>
              <a:t>erogato alla </a:t>
            </a:r>
            <a:r>
              <a:rPr sz="1400" spc="-5" dirty="0">
                <a:latin typeface="Calibri"/>
                <a:cs typeface="Calibri"/>
              </a:rPr>
              <a:t>cittadinanza </a:t>
            </a:r>
            <a:r>
              <a:rPr sz="1400" dirty="0">
                <a:latin typeface="Calibri"/>
                <a:cs typeface="Calibri"/>
              </a:rPr>
              <a:t>che </a:t>
            </a:r>
            <a:r>
              <a:rPr sz="1400" spc="-5" dirty="0">
                <a:latin typeface="Calibri"/>
                <a:cs typeface="Calibri"/>
              </a:rPr>
              <a:t>ne faccia </a:t>
            </a:r>
            <a:r>
              <a:rPr sz="1400" dirty="0">
                <a:latin typeface="Calibri"/>
                <a:cs typeface="Calibri"/>
              </a:rPr>
              <a:t>richiesta e che non </a:t>
            </a:r>
            <a:r>
              <a:rPr sz="1400" spc="-5" dirty="0">
                <a:latin typeface="Calibri"/>
                <a:cs typeface="Calibri"/>
              </a:rPr>
              <a:t>siano classificate </a:t>
            </a:r>
            <a:r>
              <a:rPr sz="1400" dirty="0">
                <a:latin typeface="Calibri"/>
                <a:cs typeface="Calibri"/>
              </a:rPr>
              <a:t>come non onerose ex lege.  </a:t>
            </a:r>
            <a:r>
              <a:rPr sz="1400" spc="-5" dirty="0">
                <a:latin typeface="Calibri"/>
                <a:cs typeface="Calibri"/>
              </a:rPr>
              <a:t>Il </a:t>
            </a:r>
            <a:r>
              <a:rPr sz="1400" u="sng" dirty="0">
                <a:solidFill>
                  <a:srgbClr val="0000FF"/>
                </a:solidFill>
                <a:latin typeface="Calibri"/>
                <a:cs typeface="Calibri"/>
                <a:hlinkClick r:id="rId3"/>
              </a:rPr>
              <a:t>Decreto del Ministero dell'Interno 31.12.1983 </a:t>
            </a:r>
            <a:r>
              <a:rPr sz="1400" spc="-5" dirty="0">
                <a:latin typeface="Calibri"/>
                <a:cs typeface="Calibri"/>
              </a:rPr>
              <a:t>individua </a:t>
            </a:r>
            <a:r>
              <a:rPr sz="1400" dirty="0">
                <a:latin typeface="Calibri"/>
                <a:cs typeface="Calibri"/>
              </a:rPr>
              <a:t>le categorie </a:t>
            </a:r>
            <a:r>
              <a:rPr sz="1400" spc="-5" dirty="0">
                <a:latin typeface="Calibri"/>
                <a:cs typeface="Calibri"/>
              </a:rPr>
              <a:t>di servizi classificabili quali “servizi </a:t>
            </a:r>
            <a:r>
              <a:rPr sz="1400" dirty="0">
                <a:latin typeface="Calibri"/>
                <a:cs typeface="Calibri"/>
              </a:rPr>
              <a:t>a domanda individuale”. Il  </a:t>
            </a:r>
            <a:r>
              <a:rPr sz="1400" spc="-5" dirty="0">
                <a:latin typeface="Calibri"/>
                <a:cs typeface="Calibri"/>
              </a:rPr>
              <a:t>Comune</a:t>
            </a:r>
            <a:r>
              <a:rPr sz="1400" spc="-30" dirty="0">
                <a:latin typeface="Calibri"/>
                <a:cs typeface="Calibri"/>
              </a:rPr>
              <a:t> </a:t>
            </a:r>
            <a:r>
              <a:rPr sz="1400" spc="-5" dirty="0">
                <a:latin typeface="Calibri"/>
                <a:cs typeface="Calibri"/>
              </a:rPr>
              <a:t>di</a:t>
            </a:r>
            <a:r>
              <a:rPr sz="1400" dirty="0">
                <a:latin typeface="Calibri"/>
                <a:cs typeface="Calibri"/>
              </a:rPr>
              <a:t> </a:t>
            </a:r>
            <a:r>
              <a:rPr lang="it-IT" sz="1400" dirty="0">
                <a:latin typeface="Calibri"/>
                <a:cs typeface="Calibri"/>
              </a:rPr>
              <a:t>Cinisello Balsamo</a:t>
            </a:r>
            <a:r>
              <a:rPr sz="1400" dirty="0">
                <a:latin typeface="Calibri"/>
                <a:cs typeface="Calibri"/>
              </a:rPr>
              <a:t>,</a:t>
            </a:r>
            <a:r>
              <a:rPr sz="1400" spc="-35" dirty="0">
                <a:latin typeface="Calibri"/>
                <a:cs typeface="Calibri"/>
              </a:rPr>
              <a:t> </a:t>
            </a:r>
            <a:r>
              <a:rPr sz="1400" dirty="0">
                <a:latin typeface="Calibri"/>
                <a:cs typeface="Calibri"/>
              </a:rPr>
              <a:t>nell’ambito</a:t>
            </a:r>
            <a:r>
              <a:rPr sz="1400" spc="-50" dirty="0">
                <a:latin typeface="Calibri"/>
                <a:cs typeface="Calibri"/>
              </a:rPr>
              <a:t> </a:t>
            </a:r>
            <a:r>
              <a:rPr sz="1400" dirty="0">
                <a:latin typeface="Calibri"/>
                <a:cs typeface="Calibri"/>
              </a:rPr>
              <a:t>delle</a:t>
            </a:r>
            <a:r>
              <a:rPr sz="1400" spc="-10" dirty="0">
                <a:latin typeface="Calibri"/>
                <a:cs typeface="Calibri"/>
              </a:rPr>
              <a:t> </a:t>
            </a:r>
            <a:r>
              <a:rPr sz="1400" spc="-5" dirty="0">
                <a:latin typeface="Calibri"/>
                <a:cs typeface="Calibri"/>
              </a:rPr>
              <a:t>suddette</a:t>
            </a:r>
            <a:r>
              <a:rPr sz="1400" spc="-20" dirty="0">
                <a:latin typeface="Calibri"/>
                <a:cs typeface="Calibri"/>
              </a:rPr>
              <a:t> </a:t>
            </a:r>
            <a:r>
              <a:rPr sz="1400" spc="-5" dirty="0">
                <a:latin typeface="Calibri"/>
                <a:cs typeface="Calibri"/>
              </a:rPr>
              <a:t>categorie,</a:t>
            </a:r>
            <a:r>
              <a:rPr sz="1400" spc="-35" dirty="0">
                <a:latin typeface="Calibri"/>
                <a:cs typeface="Calibri"/>
              </a:rPr>
              <a:t> </a:t>
            </a:r>
            <a:r>
              <a:rPr sz="1400" dirty="0">
                <a:latin typeface="Calibri"/>
                <a:cs typeface="Calibri"/>
              </a:rPr>
              <a:t>eroga</a:t>
            </a:r>
            <a:r>
              <a:rPr sz="1400" spc="-10" dirty="0">
                <a:latin typeface="Calibri"/>
                <a:cs typeface="Calibri"/>
              </a:rPr>
              <a:t> </a:t>
            </a:r>
            <a:r>
              <a:rPr sz="1400" dirty="0">
                <a:latin typeface="Calibri"/>
                <a:cs typeface="Calibri"/>
              </a:rPr>
              <a:t>i</a:t>
            </a:r>
            <a:r>
              <a:rPr sz="1400" spc="-10" dirty="0">
                <a:latin typeface="Calibri"/>
                <a:cs typeface="Calibri"/>
              </a:rPr>
              <a:t> </a:t>
            </a:r>
            <a:r>
              <a:rPr sz="1400" spc="-5" dirty="0">
                <a:latin typeface="Calibri"/>
                <a:cs typeface="Calibri"/>
              </a:rPr>
              <a:t>seguenti</a:t>
            </a:r>
            <a:r>
              <a:rPr sz="1400" spc="-25" dirty="0">
                <a:latin typeface="Calibri"/>
                <a:cs typeface="Calibri"/>
              </a:rPr>
              <a:t> </a:t>
            </a:r>
            <a:r>
              <a:rPr sz="1400" spc="-5" dirty="0">
                <a:latin typeface="Calibri"/>
                <a:cs typeface="Calibri"/>
              </a:rPr>
              <a:t>servizi:</a:t>
            </a:r>
            <a:endParaRPr sz="1400" dirty="0">
              <a:latin typeface="Calibri"/>
              <a:cs typeface="Calibri"/>
            </a:endParaRPr>
          </a:p>
        </p:txBody>
      </p:sp>
      <p:sp>
        <p:nvSpPr>
          <p:cNvPr id="8" name="Segnaposto piè di pagina 7">
            <a:extLst>
              <a:ext uri="{FF2B5EF4-FFF2-40B4-BE49-F238E27FC236}">
                <a16:creationId xmlns:a16="http://schemas.microsoft.com/office/drawing/2014/main" id="{5EBA7DF6-0C50-40FB-ABAB-37D51BCFEA6A}"/>
              </a:ext>
            </a:extLst>
          </p:cNvPr>
          <p:cNvSpPr>
            <a:spLocks noGrp="1"/>
          </p:cNvSpPr>
          <p:nvPr>
            <p:ph type="ftr" sz="quarter" idx="11"/>
          </p:nvPr>
        </p:nvSpPr>
        <p:spPr>
          <a:xfrm>
            <a:off x="2895600" y="6252731"/>
            <a:ext cx="3617103" cy="365125"/>
          </a:xfrm>
        </p:spPr>
        <p:txBody>
          <a:bodyPr/>
          <a:lstStyle/>
          <a:p>
            <a:r>
              <a:rPr lang="it-IT" b="1" dirty="0">
                <a:solidFill>
                  <a:srgbClr val="002060"/>
                </a:solidFill>
              </a:rPr>
              <a:t>Rendiconto semplificato per il Cittadino Esercizio 2020</a:t>
            </a:r>
          </a:p>
        </p:txBody>
      </p:sp>
      <p:sp>
        <p:nvSpPr>
          <p:cNvPr id="2" name="Titolo 1">
            <a:extLst>
              <a:ext uri="{FF2B5EF4-FFF2-40B4-BE49-F238E27FC236}">
                <a16:creationId xmlns:a16="http://schemas.microsoft.com/office/drawing/2014/main" id="{D55C6ADC-46BB-44EE-A225-2569C22E1F68}"/>
              </a:ext>
            </a:extLst>
          </p:cNvPr>
          <p:cNvSpPr>
            <a:spLocks noGrp="1"/>
          </p:cNvSpPr>
          <p:nvPr>
            <p:ph type="title"/>
          </p:nvPr>
        </p:nvSpPr>
        <p:spPr>
          <a:xfrm>
            <a:off x="822960" y="381001"/>
            <a:ext cx="7543800" cy="439292"/>
          </a:xfrm>
        </p:spPr>
        <p:txBody>
          <a:bodyPr>
            <a:normAutofit fontScale="90000"/>
          </a:bodyPr>
          <a:lstStyle/>
          <a:p>
            <a:pPr algn="ctr"/>
            <a:br>
              <a:rPr lang="it-IT" dirty="0">
                <a:solidFill>
                  <a:srgbClr val="002060"/>
                </a:solidFill>
                <a:latin typeface="Calibri"/>
                <a:cs typeface="Calibri"/>
              </a:rPr>
            </a:br>
            <a:r>
              <a:rPr lang="it-IT" sz="1800" b="1" spc="-10" dirty="0">
                <a:solidFill>
                  <a:srgbClr val="002060"/>
                </a:solidFill>
                <a:latin typeface="Calibri"/>
                <a:cs typeface="Calibri"/>
              </a:rPr>
              <a:t>I SERVIZI A DOMANDA INDIVIDUALE </a:t>
            </a:r>
            <a:endParaRPr lang="it-IT" sz="1800" dirty="0"/>
          </a:p>
        </p:txBody>
      </p:sp>
      <p:graphicFrame>
        <p:nvGraphicFramePr>
          <p:cNvPr id="4" name="Tabella 3">
            <a:extLst>
              <a:ext uri="{FF2B5EF4-FFF2-40B4-BE49-F238E27FC236}">
                <a16:creationId xmlns:a16="http://schemas.microsoft.com/office/drawing/2014/main" id="{4AB4BB22-DA02-42E2-B8B9-E195F6C36BF4}"/>
              </a:ext>
            </a:extLst>
          </p:cNvPr>
          <p:cNvGraphicFramePr>
            <a:graphicFrameLocks noGrp="1"/>
          </p:cNvGraphicFramePr>
          <p:nvPr>
            <p:extLst>
              <p:ext uri="{D42A27DB-BD31-4B8C-83A1-F6EECF244321}">
                <p14:modId xmlns:p14="http://schemas.microsoft.com/office/powerpoint/2010/main" val="3968248959"/>
              </p:ext>
            </p:extLst>
          </p:nvPr>
        </p:nvGraphicFramePr>
        <p:xfrm>
          <a:off x="623364" y="2454277"/>
          <a:ext cx="7899653" cy="3813496"/>
        </p:xfrm>
        <a:graphic>
          <a:graphicData uri="http://schemas.openxmlformats.org/drawingml/2006/table">
            <a:tbl>
              <a:tblPr/>
              <a:tblGrid>
                <a:gridCol w="3375344">
                  <a:extLst>
                    <a:ext uri="{9D8B030D-6E8A-4147-A177-3AD203B41FA5}">
                      <a16:colId xmlns:a16="http://schemas.microsoft.com/office/drawing/2014/main" val="2389498103"/>
                    </a:ext>
                  </a:extLst>
                </a:gridCol>
                <a:gridCol w="1160894">
                  <a:extLst>
                    <a:ext uri="{9D8B030D-6E8A-4147-A177-3AD203B41FA5}">
                      <a16:colId xmlns:a16="http://schemas.microsoft.com/office/drawing/2014/main" val="2269222742"/>
                    </a:ext>
                  </a:extLst>
                </a:gridCol>
                <a:gridCol w="1144992">
                  <a:extLst>
                    <a:ext uri="{9D8B030D-6E8A-4147-A177-3AD203B41FA5}">
                      <a16:colId xmlns:a16="http://schemas.microsoft.com/office/drawing/2014/main" val="345254587"/>
                    </a:ext>
                  </a:extLst>
                </a:gridCol>
                <a:gridCol w="1180773">
                  <a:extLst>
                    <a:ext uri="{9D8B030D-6E8A-4147-A177-3AD203B41FA5}">
                      <a16:colId xmlns:a16="http://schemas.microsoft.com/office/drawing/2014/main" val="3023629573"/>
                    </a:ext>
                  </a:extLst>
                </a:gridCol>
                <a:gridCol w="1037650">
                  <a:extLst>
                    <a:ext uri="{9D8B030D-6E8A-4147-A177-3AD203B41FA5}">
                      <a16:colId xmlns:a16="http://schemas.microsoft.com/office/drawing/2014/main" val="2708294557"/>
                    </a:ext>
                  </a:extLst>
                </a:gridCol>
              </a:tblGrid>
              <a:tr h="314720">
                <a:tc>
                  <a:txBody>
                    <a:bodyPr/>
                    <a:lstStyle/>
                    <a:p>
                      <a:pPr algn="l" fontAlgn="b"/>
                      <a:r>
                        <a:rPr lang="it-IT" sz="1200" b="1" i="0" u="none" strike="noStrike" dirty="0">
                          <a:solidFill>
                            <a:srgbClr val="000000"/>
                          </a:solidFill>
                          <a:effectLst/>
                          <a:latin typeface="Calibri" panose="020F0502020204030204" pitchFamily="34" charset="0"/>
                        </a:rPr>
                        <a:t>Servizi a domanda individuale - Bilancio 2020</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it-IT" sz="1200" b="1" i="0" u="none" strike="noStrike" dirty="0">
                          <a:solidFill>
                            <a:srgbClr val="000000"/>
                          </a:solidFill>
                          <a:effectLst/>
                          <a:latin typeface="Calibri" panose="020F0502020204030204" pitchFamily="34" charset="0"/>
                        </a:rPr>
                        <a:t>Entrate</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it-IT" sz="1200" b="1" i="0" u="none" strike="noStrike" dirty="0">
                          <a:solidFill>
                            <a:srgbClr val="000000"/>
                          </a:solidFill>
                          <a:effectLst/>
                          <a:latin typeface="Calibri" panose="020F0502020204030204" pitchFamily="34" charset="0"/>
                        </a:rPr>
                        <a:t>Spese</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it-IT" sz="1200" b="1" i="0" u="none" strike="noStrike">
                          <a:solidFill>
                            <a:srgbClr val="000000"/>
                          </a:solidFill>
                          <a:effectLst/>
                          <a:latin typeface="Calibri" panose="020F0502020204030204" pitchFamily="34" charset="0"/>
                        </a:rPr>
                        <a:t>Risultato</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it-IT" sz="1200" b="1" i="0" u="none" strike="noStrike">
                          <a:solidFill>
                            <a:srgbClr val="000000"/>
                          </a:solidFill>
                          <a:effectLst/>
                          <a:latin typeface="Calibri" panose="020F0502020204030204" pitchFamily="34" charset="0"/>
                        </a:rPr>
                        <a:t>Copertura %</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433689181"/>
                  </a:ext>
                </a:extLst>
              </a:tr>
              <a:tr h="163545">
                <a:tc>
                  <a:txBody>
                    <a:bodyPr/>
                    <a:lstStyle/>
                    <a:p>
                      <a:pPr algn="l" fontAlgn="b"/>
                      <a:r>
                        <a:rPr lang="it-IT" sz="1200" b="0" i="0" u="none" strike="noStrike">
                          <a:solidFill>
                            <a:srgbClr val="000000"/>
                          </a:solidFill>
                          <a:effectLst/>
                          <a:latin typeface="Calibri" panose="020F0502020204030204" pitchFamily="34" charset="0"/>
                        </a:rPr>
                        <a:t> </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1200" b="0" i="0" u="none" strike="noStrike" dirty="0">
                          <a:solidFill>
                            <a:srgbClr val="000000"/>
                          </a:solidFill>
                          <a:effectLst/>
                          <a:latin typeface="Calibri" panose="020F0502020204030204" pitchFamily="34" charset="0"/>
                        </a:rPr>
                        <a:t> </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1200" b="0" i="0" u="none" strike="noStrike">
                          <a:solidFill>
                            <a:srgbClr val="000000"/>
                          </a:solidFill>
                          <a:effectLst/>
                          <a:latin typeface="Calibri" panose="020F0502020204030204" pitchFamily="34" charset="0"/>
                        </a:rPr>
                        <a:t> </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1200" b="0" i="0" u="none" strike="noStrike">
                          <a:solidFill>
                            <a:srgbClr val="000000"/>
                          </a:solidFill>
                          <a:effectLst/>
                          <a:latin typeface="Calibri" panose="020F0502020204030204" pitchFamily="34" charset="0"/>
                        </a:rPr>
                        <a:t> </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1200" b="0" i="0" u="none" strike="noStrike">
                          <a:solidFill>
                            <a:srgbClr val="000000"/>
                          </a:solidFill>
                          <a:effectLst/>
                          <a:latin typeface="Calibri" panose="020F0502020204030204" pitchFamily="34" charset="0"/>
                        </a:rPr>
                        <a:t> </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672908"/>
                  </a:ext>
                </a:extLst>
              </a:tr>
              <a:tr h="163545">
                <a:tc>
                  <a:txBody>
                    <a:bodyPr/>
                    <a:lstStyle/>
                    <a:p>
                      <a:pPr algn="l" fontAlgn="b"/>
                      <a:r>
                        <a:rPr lang="it-IT" sz="1200" b="0" i="0" u="none" strike="noStrike">
                          <a:solidFill>
                            <a:srgbClr val="000000"/>
                          </a:solidFill>
                          <a:effectLst/>
                          <a:latin typeface="Calibri" panose="020F0502020204030204" pitchFamily="34" charset="0"/>
                        </a:rPr>
                        <a:t>Asili nido</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200" b="0" i="0" u="none" strike="noStrike">
                          <a:solidFill>
                            <a:srgbClr val="000000"/>
                          </a:solidFill>
                          <a:effectLst/>
                          <a:latin typeface="Calibri" panose="020F0502020204030204" pitchFamily="34" charset="0"/>
                        </a:rPr>
                        <a:t>429.568,77</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200" b="0" i="0" u="none" strike="noStrike" dirty="0">
                          <a:solidFill>
                            <a:srgbClr val="000000"/>
                          </a:solidFill>
                          <a:effectLst/>
                          <a:latin typeface="Calibri" panose="020F0502020204030204" pitchFamily="34" charset="0"/>
                        </a:rPr>
                        <a:t>3.358.635,85</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200" b="0" i="0" u="none" strike="noStrike">
                          <a:solidFill>
                            <a:srgbClr val="000000"/>
                          </a:solidFill>
                          <a:effectLst/>
                          <a:latin typeface="Calibri" panose="020F0502020204030204" pitchFamily="34" charset="0"/>
                        </a:rPr>
                        <a:t>-2.929.067,08</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200" b="0" i="0" u="none" strike="noStrike">
                          <a:solidFill>
                            <a:srgbClr val="000000"/>
                          </a:solidFill>
                          <a:effectLst/>
                          <a:latin typeface="Calibri" panose="020F0502020204030204" pitchFamily="34" charset="0"/>
                        </a:rPr>
                        <a:t>12,79%</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92128717"/>
                  </a:ext>
                </a:extLst>
              </a:tr>
              <a:tr h="163545">
                <a:tc>
                  <a:txBody>
                    <a:bodyPr/>
                    <a:lstStyle/>
                    <a:p>
                      <a:pPr algn="l" fontAlgn="b"/>
                      <a:r>
                        <a:rPr lang="it-IT" sz="1200" b="0" i="0" u="none" strike="noStrike">
                          <a:solidFill>
                            <a:srgbClr val="000000"/>
                          </a:solidFill>
                          <a:effectLst/>
                          <a:latin typeface="Calibri" panose="020F0502020204030204" pitchFamily="34" charset="0"/>
                        </a:rPr>
                        <a:t>Mense scolastiche</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200" b="0" i="0" u="none" strike="noStrike">
                          <a:solidFill>
                            <a:srgbClr val="000000"/>
                          </a:solidFill>
                          <a:effectLst/>
                          <a:latin typeface="Calibri" panose="020F0502020204030204" pitchFamily="34" charset="0"/>
                        </a:rPr>
                        <a:t>1.142.646,19</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200" b="0" i="0" u="none" strike="noStrike" dirty="0">
                          <a:solidFill>
                            <a:srgbClr val="000000"/>
                          </a:solidFill>
                          <a:effectLst/>
                          <a:latin typeface="Calibri" panose="020F0502020204030204" pitchFamily="34" charset="0"/>
                        </a:rPr>
                        <a:t>2.595.030,59</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200" b="0" i="0" u="none" strike="noStrike">
                          <a:solidFill>
                            <a:srgbClr val="000000"/>
                          </a:solidFill>
                          <a:effectLst/>
                          <a:latin typeface="Calibri" panose="020F0502020204030204" pitchFamily="34" charset="0"/>
                        </a:rPr>
                        <a:t>-1.452.384,40</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200" b="0" i="0" u="none" strike="noStrike">
                          <a:solidFill>
                            <a:srgbClr val="000000"/>
                          </a:solidFill>
                          <a:effectLst/>
                          <a:latin typeface="Calibri" panose="020F0502020204030204" pitchFamily="34" charset="0"/>
                        </a:rPr>
                        <a:t>44,03%</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5199255"/>
                  </a:ext>
                </a:extLst>
              </a:tr>
              <a:tr h="318577">
                <a:tc>
                  <a:txBody>
                    <a:bodyPr/>
                    <a:lstStyle/>
                    <a:p>
                      <a:pPr algn="l" fontAlgn="b"/>
                      <a:r>
                        <a:rPr lang="it-IT" sz="1200" b="0" i="0" u="none" strike="noStrike">
                          <a:solidFill>
                            <a:srgbClr val="000000"/>
                          </a:solidFill>
                          <a:effectLst/>
                          <a:latin typeface="Calibri" panose="020F0502020204030204" pitchFamily="34" charset="0"/>
                        </a:rPr>
                        <a:t>Colonie e soggiorni</a:t>
                      </a:r>
                      <a:br>
                        <a:rPr lang="it-IT" sz="1200" b="0" i="0" u="none" strike="noStrike">
                          <a:solidFill>
                            <a:srgbClr val="000000"/>
                          </a:solidFill>
                          <a:effectLst/>
                          <a:latin typeface="Calibri" panose="020F0502020204030204" pitchFamily="34" charset="0"/>
                        </a:rPr>
                      </a:br>
                      <a:r>
                        <a:rPr lang="it-IT" sz="1200" b="0" i="0" u="none" strike="noStrike">
                          <a:solidFill>
                            <a:srgbClr val="000000"/>
                          </a:solidFill>
                          <a:effectLst/>
                          <a:latin typeface="Calibri" panose="020F0502020204030204" pitchFamily="34" charset="0"/>
                        </a:rPr>
                        <a:t>stagionali</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200" b="0" i="0" u="none" strike="noStrike">
                          <a:solidFill>
                            <a:srgbClr val="000000"/>
                          </a:solidFill>
                          <a:effectLst/>
                          <a:latin typeface="Calibri" panose="020F0502020204030204" pitchFamily="34" charset="0"/>
                        </a:rPr>
                        <a:t>22.844,85</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200" b="0" i="0" u="none" strike="noStrike" dirty="0">
                          <a:solidFill>
                            <a:srgbClr val="000000"/>
                          </a:solidFill>
                          <a:effectLst/>
                          <a:latin typeface="Calibri" panose="020F0502020204030204" pitchFamily="34" charset="0"/>
                        </a:rPr>
                        <a:t>247.688,74</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200" b="0" i="0" u="none" strike="noStrike">
                          <a:solidFill>
                            <a:srgbClr val="000000"/>
                          </a:solidFill>
                          <a:effectLst/>
                          <a:latin typeface="Calibri" panose="020F0502020204030204" pitchFamily="34" charset="0"/>
                        </a:rPr>
                        <a:t>-224.843,89</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200" b="0" i="0" u="none" strike="noStrike">
                          <a:solidFill>
                            <a:srgbClr val="000000"/>
                          </a:solidFill>
                          <a:effectLst/>
                          <a:latin typeface="Calibri" panose="020F0502020204030204" pitchFamily="34" charset="0"/>
                        </a:rPr>
                        <a:t>9,22%</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96050995"/>
                  </a:ext>
                </a:extLst>
              </a:tr>
              <a:tr h="163545">
                <a:tc>
                  <a:txBody>
                    <a:bodyPr/>
                    <a:lstStyle/>
                    <a:p>
                      <a:pPr algn="l" fontAlgn="b"/>
                      <a:r>
                        <a:rPr lang="it-IT" sz="1200" b="0" i="0" u="none" strike="noStrike">
                          <a:solidFill>
                            <a:srgbClr val="000000"/>
                          </a:solidFill>
                          <a:effectLst/>
                          <a:latin typeface="Calibri" panose="020F0502020204030204" pitchFamily="34" charset="0"/>
                        </a:rPr>
                        <a:t>Impianti sportivi</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200" b="0" i="0" u="none" strike="noStrike">
                          <a:solidFill>
                            <a:srgbClr val="000000"/>
                          </a:solidFill>
                          <a:effectLst/>
                          <a:latin typeface="Calibri" panose="020F0502020204030204" pitchFamily="34" charset="0"/>
                        </a:rPr>
                        <a:t>29.005,33</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200" b="0" i="0" u="none" strike="noStrike" dirty="0">
                          <a:solidFill>
                            <a:srgbClr val="000000"/>
                          </a:solidFill>
                          <a:effectLst/>
                          <a:latin typeface="Calibri" panose="020F0502020204030204" pitchFamily="34" charset="0"/>
                        </a:rPr>
                        <a:t>650.200,80</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200" b="0" i="0" u="none" strike="noStrike">
                          <a:solidFill>
                            <a:srgbClr val="000000"/>
                          </a:solidFill>
                          <a:effectLst/>
                          <a:latin typeface="Calibri" panose="020F0502020204030204" pitchFamily="34" charset="0"/>
                        </a:rPr>
                        <a:t>-621.195,47</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200" b="0" i="0" u="none" strike="noStrike">
                          <a:solidFill>
                            <a:srgbClr val="000000"/>
                          </a:solidFill>
                          <a:effectLst/>
                          <a:latin typeface="Calibri" panose="020F0502020204030204" pitchFamily="34" charset="0"/>
                        </a:rPr>
                        <a:t>4,46%</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39988570"/>
                  </a:ext>
                </a:extLst>
              </a:tr>
              <a:tr h="318577">
                <a:tc>
                  <a:txBody>
                    <a:bodyPr/>
                    <a:lstStyle/>
                    <a:p>
                      <a:pPr algn="l" fontAlgn="b"/>
                      <a:r>
                        <a:rPr lang="it-IT" sz="1200" b="0" i="0" u="none" strike="noStrike">
                          <a:solidFill>
                            <a:srgbClr val="000000"/>
                          </a:solidFill>
                          <a:effectLst/>
                          <a:latin typeface="Calibri" panose="020F0502020204030204" pitchFamily="34" charset="0"/>
                        </a:rPr>
                        <a:t>assistenza domiciliare</a:t>
                      </a:r>
                      <a:br>
                        <a:rPr lang="it-IT" sz="1200" b="0" i="0" u="none" strike="noStrike">
                          <a:solidFill>
                            <a:srgbClr val="000000"/>
                          </a:solidFill>
                          <a:effectLst/>
                          <a:latin typeface="Calibri" panose="020F0502020204030204" pitchFamily="34" charset="0"/>
                        </a:rPr>
                      </a:br>
                      <a:r>
                        <a:rPr lang="it-IT" sz="1200" b="0" i="0" u="none" strike="noStrike">
                          <a:solidFill>
                            <a:srgbClr val="000000"/>
                          </a:solidFill>
                          <a:effectLst/>
                          <a:latin typeface="Calibri" panose="020F0502020204030204" pitchFamily="34" charset="0"/>
                        </a:rPr>
                        <a:t>anziani</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200" b="0" i="0" u="none" strike="noStrike">
                          <a:solidFill>
                            <a:srgbClr val="000000"/>
                          </a:solidFill>
                          <a:effectLst/>
                          <a:latin typeface="Calibri" panose="020F0502020204030204" pitchFamily="34" charset="0"/>
                        </a:rPr>
                        <a:t>44.996,22</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200" b="0" i="0" u="none" strike="noStrike" dirty="0">
                          <a:solidFill>
                            <a:srgbClr val="000000"/>
                          </a:solidFill>
                          <a:effectLst/>
                          <a:latin typeface="Calibri" panose="020F0502020204030204" pitchFamily="34" charset="0"/>
                        </a:rPr>
                        <a:t>636.975,39</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200" b="0" i="0" u="none" strike="noStrike">
                          <a:solidFill>
                            <a:srgbClr val="000000"/>
                          </a:solidFill>
                          <a:effectLst/>
                          <a:latin typeface="Calibri" panose="020F0502020204030204" pitchFamily="34" charset="0"/>
                        </a:rPr>
                        <a:t>-591.979,17</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200" b="0" i="0" u="none" strike="noStrike">
                          <a:solidFill>
                            <a:srgbClr val="000000"/>
                          </a:solidFill>
                          <a:effectLst/>
                          <a:latin typeface="Calibri" panose="020F0502020204030204" pitchFamily="34" charset="0"/>
                        </a:rPr>
                        <a:t>7,06%</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4828390"/>
                  </a:ext>
                </a:extLst>
              </a:tr>
              <a:tr h="163545">
                <a:tc>
                  <a:txBody>
                    <a:bodyPr/>
                    <a:lstStyle/>
                    <a:p>
                      <a:pPr algn="l" fontAlgn="b"/>
                      <a:r>
                        <a:rPr lang="it-IT" sz="1200" b="0" i="0" u="none" strike="noStrike">
                          <a:solidFill>
                            <a:srgbClr val="000000"/>
                          </a:solidFill>
                          <a:effectLst/>
                          <a:latin typeface="Calibri" panose="020F0502020204030204" pitchFamily="34" charset="0"/>
                        </a:rPr>
                        <a:t>trasporto socio educativo</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200" b="0" i="0" u="none" strike="noStrike">
                          <a:solidFill>
                            <a:srgbClr val="000000"/>
                          </a:solidFill>
                          <a:effectLst/>
                          <a:latin typeface="Calibri" panose="020F0502020204030204" pitchFamily="34" charset="0"/>
                        </a:rPr>
                        <a:t>4.971,21</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200" b="0" i="0" u="none" strike="noStrike" dirty="0">
                          <a:solidFill>
                            <a:srgbClr val="000000"/>
                          </a:solidFill>
                          <a:effectLst/>
                          <a:latin typeface="Calibri" panose="020F0502020204030204" pitchFamily="34" charset="0"/>
                        </a:rPr>
                        <a:t>129.467,22</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200" b="0" i="0" u="none" strike="noStrike" dirty="0">
                          <a:solidFill>
                            <a:srgbClr val="000000"/>
                          </a:solidFill>
                          <a:effectLst/>
                          <a:latin typeface="Calibri" panose="020F0502020204030204" pitchFamily="34" charset="0"/>
                        </a:rPr>
                        <a:t>-124.496,01</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200" b="0" i="0" u="none" strike="noStrike">
                          <a:solidFill>
                            <a:srgbClr val="000000"/>
                          </a:solidFill>
                          <a:effectLst/>
                          <a:latin typeface="Calibri" panose="020F0502020204030204" pitchFamily="34" charset="0"/>
                        </a:rPr>
                        <a:t>3,84%</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52128710"/>
                  </a:ext>
                </a:extLst>
              </a:tr>
              <a:tr h="163545">
                <a:tc>
                  <a:txBody>
                    <a:bodyPr/>
                    <a:lstStyle/>
                    <a:p>
                      <a:pPr algn="l" fontAlgn="b"/>
                      <a:r>
                        <a:rPr lang="it-IT" sz="1200" b="0" i="0" u="none" strike="noStrike">
                          <a:solidFill>
                            <a:srgbClr val="000000"/>
                          </a:solidFill>
                          <a:effectLst/>
                          <a:latin typeface="Calibri" panose="020F0502020204030204" pitchFamily="34" charset="0"/>
                        </a:rPr>
                        <a:t>scuola di musica</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200" b="0" i="0" u="none" strike="noStrike">
                          <a:solidFill>
                            <a:srgbClr val="000000"/>
                          </a:solidFill>
                          <a:effectLst/>
                          <a:latin typeface="Calibri" panose="020F0502020204030204" pitchFamily="34" charset="0"/>
                        </a:rPr>
                        <a:t>260.301,60</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200" b="0" i="0" u="none" strike="noStrike">
                          <a:solidFill>
                            <a:srgbClr val="000000"/>
                          </a:solidFill>
                          <a:effectLst/>
                          <a:latin typeface="Calibri" panose="020F0502020204030204" pitchFamily="34" charset="0"/>
                        </a:rPr>
                        <a:t>482.174,70</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200" b="0" i="0" u="none" strike="noStrike" dirty="0">
                          <a:solidFill>
                            <a:srgbClr val="000000"/>
                          </a:solidFill>
                          <a:effectLst/>
                          <a:latin typeface="Calibri" panose="020F0502020204030204" pitchFamily="34" charset="0"/>
                        </a:rPr>
                        <a:t>-221.873,10</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200" b="0" i="0" u="none" strike="noStrike" dirty="0">
                          <a:solidFill>
                            <a:srgbClr val="000000"/>
                          </a:solidFill>
                          <a:effectLst/>
                          <a:latin typeface="Calibri" panose="020F0502020204030204" pitchFamily="34" charset="0"/>
                        </a:rPr>
                        <a:t>53,98%</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17042695"/>
                  </a:ext>
                </a:extLst>
              </a:tr>
              <a:tr h="165228">
                <a:tc>
                  <a:txBody>
                    <a:bodyPr/>
                    <a:lstStyle/>
                    <a:p>
                      <a:pPr algn="l" fontAlgn="b"/>
                      <a:r>
                        <a:rPr lang="it-IT" sz="1200" b="0" i="0" u="none" strike="noStrike">
                          <a:solidFill>
                            <a:srgbClr val="000000"/>
                          </a:solidFill>
                          <a:effectLst/>
                          <a:latin typeface="Calibri" panose="020F0502020204030204" pitchFamily="34" charset="0"/>
                        </a:rPr>
                        <a:t>Totale Servizi</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it-IT" sz="1200" b="0" i="0" u="none" strike="noStrike">
                          <a:solidFill>
                            <a:srgbClr val="000000"/>
                          </a:solidFill>
                          <a:effectLst/>
                          <a:latin typeface="Calibri" panose="020F0502020204030204" pitchFamily="34" charset="0"/>
                        </a:rPr>
                        <a:t>1.934.334,17</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it-IT" sz="1200" b="0" i="0" u="none" strike="noStrike">
                          <a:solidFill>
                            <a:srgbClr val="000000"/>
                          </a:solidFill>
                          <a:effectLst/>
                          <a:latin typeface="Calibri" panose="020F0502020204030204" pitchFamily="34" charset="0"/>
                        </a:rPr>
                        <a:t>8.100.173,29</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it-IT" sz="1200" b="0" i="0" u="none" strike="noStrike">
                          <a:solidFill>
                            <a:srgbClr val="000000"/>
                          </a:solidFill>
                          <a:effectLst/>
                          <a:latin typeface="Calibri" panose="020F0502020204030204" pitchFamily="34" charset="0"/>
                        </a:rPr>
                        <a:t>-6.165.839,12</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it-IT" sz="1200" b="0" i="0" u="none" strike="noStrike" dirty="0">
                          <a:solidFill>
                            <a:srgbClr val="000000"/>
                          </a:solidFill>
                          <a:effectLst/>
                          <a:latin typeface="Calibri" panose="020F0502020204030204" pitchFamily="34" charset="0"/>
                        </a:rPr>
                        <a:t>23,88%</a:t>
                      </a:r>
                    </a:p>
                  </a:txBody>
                  <a:tcPr marL="9205" marR="9205" marT="9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7417501"/>
                  </a:ext>
                </a:extLst>
              </a:tr>
              <a:tr h="479948">
                <a:tc>
                  <a:txBody>
                    <a:bodyPr/>
                    <a:lstStyle/>
                    <a:p>
                      <a:pPr algn="l" fontAlgn="b"/>
                      <a:r>
                        <a:rPr lang="it-IT" sz="1200" b="1" i="0" u="none" strike="noStrike" dirty="0">
                          <a:solidFill>
                            <a:srgbClr val="000000"/>
                          </a:solidFill>
                          <a:effectLst/>
                          <a:latin typeface="Calibri" panose="020F0502020204030204" pitchFamily="34" charset="0"/>
                        </a:rPr>
                        <a:t>% di copertura dei servizi a domanda individuale considerando i costi degli asili nido al 50%</a:t>
                      </a:r>
                    </a:p>
                  </a:txBody>
                  <a:tcPr marL="9205" marR="9205" marT="9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1200" b="1" i="0" u="none" strike="noStrike">
                          <a:solidFill>
                            <a:srgbClr val="000000"/>
                          </a:solidFill>
                          <a:effectLst/>
                          <a:latin typeface="Calibri" panose="020F0502020204030204" pitchFamily="34" charset="0"/>
                        </a:rPr>
                        <a:t> </a:t>
                      </a:r>
                    </a:p>
                  </a:txBody>
                  <a:tcPr marL="9205" marR="9205" marT="9205"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200" b="1" i="0" u="none" strike="noStrike">
                          <a:solidFill>
                            <a:srgbClr val="000000"/>
                          </a:solidFill>
                          <a:effectLst/>
                          <a:latin typeface="Calibri" panose="020F0502020204030204" pitchFamily="34" charset="0"/>
                        </a:rPr>
                        <a:t> </a:t>
                      </a:r>
                    </a:p>
                  </a:txBody>
                  <a:tcPr marL="9205" marR="9205" marT="920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200" b="1" i="0" u="none" strike="noStrike">
                          <a:solidFill>
                            <a:srgbClr val="000000"/>
                          </a:solidFill>
                          <a:effectLst/>
                          <a:latin typeface="Calibri" panose="020F0502020204030204" pitchFamily="34" charset="0"/>
                        </a:rPr>
                        <a:t> </a:t>
                      </a:r>
                    </a:p>
                  </a:txBody>
                  <a:tcPr marL="9205" marR="9205" marT="920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1" i="0" u="none" strike="noStrike" dirty="0">
                          <a:solidFill>
                            <a:srgbClr val="000000"/>
                          </a:solidFill>
                          <a:effectLst/>
                          <a:latin typeface="Calibri" panose="020F0502020204030204" pitchFamily="34" charset="0"/>
                        </a:rPr>
                        <a:t>30,13%</a:t>
                      </a:r>
                    </a:p>
                  </a:txBody>
                  <a:tcPr marL="9205" marR="9205" marT="920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7707387"/>
                  </a:ext>
                </a:extLst>
              </a:tr>
              <a:tr h="163545">
                <a:tc>
                  <a:txBody>
                    <a:bodyPr/>
                    <a:lstStyle/>
                    <a:p>
                      <a:pPr algn="l" fontAlgn="b"/>
                      <a:endParaRPr lang="it-IT" sz="1100" b="1" i="0" u="none" strike="noStrike">
                        <a:solidFill>
                          <a:srgbClr val="000000"/>
                        </a:solidFill>
                        <a:effectLst/>
                        <a:latin typeface="Calibri" panose="020F0502020204030204" pitchFamily="34" charset="0"/>
                      </a:endParaRPr>
                    </a:p>
                  </a:txBody>
                  <a:tcPr marL="9205" marR="9205" marT="920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it-IT" sz="1100" b="1" i="0" u="none" strike="noStrike">
                        <a:solidFill>
                          <a:srgbClr val="000000"/>
                        </a:solidFill>
                        <a:effectLst/>
                        <a:latin typeface="Calibri" panose="020F0502020204030204" pitchFamily="34" charset="0"/>
                      </a:endParaRPr>
                    </a:p>
                  </a:txBody>
                  <a:tcPr marL="9205" marR="9205" marT="920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it-IT" sz="1100" b="1" i="0" u="none" strike="noStrike">
                        <a:solidFill>
                          <a:srgbClr val="000000"/>
                        </a:solidFill>
                        <a:effectLst/>
                        <a:latin typeface="Calibri" panose="020F0502020204030204" pitchFamily="34" charset="0"/>
                      </a:endParaRPr>
                    </a:p>
                  </a:txBody>
                  <a:tcPr marL="9205" marR="9205" marT="920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it-IT" sz="1100" b="1" i="0" u="none" strike="noStrike">
                        <a:solidFill>
                          <a:srgbClr val="000000"/>
                        </a:solidFill>
                        <a:effectLst/>
                        <a:latin typeface="Calibri" panose="020F0502020204030204" pitchFamily="34" charset="0"/>
                      </a:endParaRPr>
                    </a:p>
                  </a:txBody>
                  <a:tcPr marL="9205" marR="9205" marT="920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it-IT" sz="1100" b="1" i="0" u="none" strike="noStrike">
                        <a:solidFill>
                          <a:srgbClr val="000000"/>
                        </a:solidFill>
                        <a:effectLst/>
                        <a:latin typeface="Calibri" panose="020F0502020204030204" pitchFamily="34" charset="0"/>
                      </a:endParaRPr>
                    </a:p>
                  </a:txBody>
                  <a:tcPr marL="9205" marR="9205" marT="9205"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32576761"/>
                  </a:ext>
                </a:extLst>
              </a:tr>
              <a:tr h="747458">
                <a:tc gridSpan="5">
                  <a:txBody>
                    <a:bodyPr/>
                    <a:lstStyle/>
                    <a:p>
                      <a:pPr algn="just" fontAlgn="b"/>
                      <a:r>
                        <a:rPr lang="it-IT" sz="1200" b="0" i="0" u="none" strike="noStrike" dirty="0">
                          <a:solidFill>
                            <a:srgbClr val="000000"/>
                          </a:solidFill>
                          <a:effectLst/>
                          <a:latin typeface="Arial" panose="020B0604020202020204" pitchFamily="34" charset="0"/>
                        </a:rPr>
                        <a:t>La percentuale del 30,13 considera i costi degli asili nido al 50% così come previsto dalla legge 498/92. Rispetto alle annualità passate, il grado di copertura dei servizi a domanda individuale per l'anno 2020 ha subito una decisiva contrazione per gli effetti delle chiusure imposte dal Governo durante le fasi di lockdown resesi necessarie per far fronte alla crisi pandemica.</a:t>
                      </a:r>
                    </a:p>
                  </a:txBody>
                  <a:tcPr marL="9205" marR="9205" marT="9205" marB="0" anchor="b">
                    <a:lnL>
                      <a:noFill/>
                    </a:lnL>
                    <a:lnR>
                      <a:noFill/>
                    </a:lnR>
                    <a:lnT>
                      <a:noFill/>
                    </a:lnT>
                    <a:lnB>
                      <a:noFill/>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446382436"/>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egnaposto piè di pagina 7">
            <a:extLst>
              <a:ext uri="{FF2B5EF4-FFF2-40B4-BE49-F238E27FC236}">
                <a16:creationId xmlns:a16="http://schemas.microsoft.com/office/drawing/2014/main" id="{B514244A-4790-40AA-9945-52E9C6BFCD04}"/>
              </a:ext>
            </a:extLst>
          </p:cNvPr>
          <p:cNvSpPr>
            <a:spLocks noGrp="1"/>
          </p:cNvSpPr>
          <p:nvPr>
            <p:ph type="ftr" sz="quarter" idx="11"/>
          </p:nvPr>
        </p:nvSpPr>
        <p:spPr/>
        <p:txBody>
          <a:bodyPr/>
          <a:lstStyle/>
          <a:p>
            <a:r>
              <a:rPr lang="it-IT" b="1" dirty="0">
                <a:solidFill>
                  <a:srgbClr val="002060"/>
                </a:solidFill>
              </a:rPr>
              <a:t>Rendiconto semplificato per il Cittadino Esercizio 2020</a:t>
            </a:r>
          </a:p>
        </p:txBody>
      </p:sp>
      <p:sp>
        <p:nvSpPr>
          <p:cNvPr id="2" name="Rettangolo 1">
            <a:extLst>
              <a:ext uri="{FF2B5EF4-FFF2-40B4-BE49-F238E27FC236}">
                <a16:creationId xmlns:a16="http://schemas.microsoft.com/office/drawing/2014/main" id="{3314FAA2-E0D3-42AE-89FA-7117F787685C}"/>
              </a:ext>
            </a:extLst>
          </p:cNvPr>
          <p:cNvSpPr/>
          <p:nvPr/>
        </p:nvSpPr>
        <p:spPr>
          <a:xfrm>
            <a:off x="685800" y="1216017"/>
            <a:ext cx="7848600" cy="738664"/>
          </a:xfrm>
          <a:prstGeom prst="rect">
            <a:avLst/>
          </a:prstGeom>
        </p:spPr>
        <p:txBody>
          <a:bodyPr wrap="square">
            <a:spAutoFit/>
          </a:bodyPr>
          <a:lstStyle/>
          <a:p>
            <a:pPr algn="just"/>
            <a:r>
              <a:rPr lang="it-IT" sz="1400" dirty="0"/>
              <a:t>Il risultato economico rappresenta un “</a:t>
            </a:r>
            <a:r>
              <a:rPr lang="it-IT" sz="1400" i="1" dirty="0"/>
              <a:t>indicatore sintetico</a:t>
            </a:r>
            <a:r>
              <a:rPr lang="it-IT" sz="1400" dirty="0"/>
              <a:t>” dell'intera gestione economica del periodo ed è dato dalla differenza tra componenti positivi e negativi della gestione, così come risultanti dal Conto economico.</a:t>
            </a:r>
          </a:p>
        </p:txBody>
      </p:sp>
      <p:sp>
        <p:nvSpPr>
          <p:cNvPr id="11" name="object 8">
            <a:extLst>
              <a:ext uri="{FF2B5EF4-FFF2-40B4-BE49-F238E27FC236}">
                <a16:creationId xmlns:a16="http://schemas.microsoft.com/office/drawing/2014/main" id="{4C49F316-899B-4E35-8E5C-5FCCA1BE5BED}"/>
              </a:ext>
            </a:extLst>
          </p:cNvPr>
          <p:cNvSpPr txBox="1"/>
          <p:nvPr/>
        </p:nvSpPr>
        <p:spPr>
          <a:xfrm>
            <a:off x="1981200" y="886959"/>
            <a:ext cx="5637530" cy="258404"/>
          </a:xfrm>
          <a:prstGeom prst="rect">
            <a:avLst/>
          </a:prstGeom>
        </p:spPr>
        <p:txBody>
          <a:bodyPr vert="horz" wrap="square" lIns="0" tIns="12065" rIns="0" bIns="0" rtlCol="0">
            <a:spAutoFit/>
          </a:bodyPr>
          <a:lstStyle/>
          <a:p>
            <a:pPr marL="12700" algn="ctr">
              <a:lnSpc>
                <a:spcPct val="100000"/>
              </a:lnSpc>
              <a:spcBef>
                <a:spcPts val="95"/>
              </a:spcBef>
            </a:pPr>
            <a:r>
              <a:rPr lang="it-IT" sz="1600" b="1" spc="-10" dirty="0">
                <a:solidFill>
                  <a:srgbClr val="002060"/>
                </a:solidFill>
                <a:latin typeface="Calibri"/>
                <a:cs typeface="Calibri"/>
              </a:rPr>
              <a:t>LA GESTIONE ECONOMICA </a:t>
            </a:r>
            <a:endParaRPr sz="1600" dirty="0">
              <a:solidFill>
                <a:srgbClr val="002060"/>
              </a:solidFill>
              <a:latin typeface="Calibri"/>
              <a:cs typeface="Calibri"/>
            </a:endParaRPr>
          </a:p>
        </p:txBody>
      </p:sp>
      <p:graphicFrame>
        <p:nvGraphicFramePr>
          <p:cNvPr id="4" name="Tabella 3">
            <a:extLst>
              <a:ext uri="{FF2B5EF4-FFF2-40B4-BE49-F238E27FC236}">
                <a16:creationId xmlns:a16="http://schemas.microsoft.com/office/drawing/2014/main" id="{DFF3EC2A-5F11-4C3F-A06E-FD54F7C905CC}"/>
              </a:ext>
            </a:extLst>
          </p:cNvPr>
          <p:cNvGraphicFramePr>
            <a:graphicFrameLocks noGrp="1"/>
          </p:cNvGraphicFramePr>
          <p:nvPr>
            <p:extLst>
              <p:ext uri="{D42A27DB-BD31-4B8C-83A1-F6EECF244321}">
                <p14:modId xmlns:p14="http://schemas.microsoft.com/office/powerpoint/2010/main" val="3494424743"/>
              </p:ext>
            </p:extLst>
          </p:nvPr>
        </p:nvGraphicFramePr>
        <p:xfrm>
          <a:off x="914400" y="2133599"/>
          <a:ext cx="7239000" cy="3522097"/>
        </p:xfrm>
        <a:graphic>
          <a:graphicData uri="http://schemas.openxmlformats.org/drawingml/2006/table">
            <a:tbl>
              <a:tblPr/>
              <a:tblGrid>
                <a:gridCol w="3224215">
                  <a:extLst>
                    <a:ext uri="{9D8B030D-6E8A-4147-A177-3AD203B41FA5}">
                      <a16:colId xmlns:a16="http://schemas.microsoft.com/office/drawing/2014/main" val="876526761"/>
                    </a:ext>
                  </a:extLst>
                </a:gridCol>
                <a:gridCol w="1388053">
                  <a:extLst>
                    <a:ext uri="{9D8B030D-6E8A-4147-A177-3AD203B41FA5}">
                      <a16:colId xmlns:a16="http://schemas.microsoft.com/office/drawing/2014/main" val="4054512786"/>
                    </a:ext>
                  </a:extLst>
                </a:gridCol>
                <a:gridCol w="1213179">
                  <a:extLst>
                    <a:ext uri="{9D8B030D-6E8A-4147-A177-3AD203B41FA5}">
                      <a16:colId xmlns:a16="http://schemas.microsoft.com/office/drawing/2014/main" val="2958175271"/>
                    </a:ext>
                  </a:extLst>
                </a:gridCol>
                <a:gridCol w="1413553">
                  <a:extLst>
                    <a:ext uri="{9D8B030D-6E8A-4147-A177-3AD203B41FA5}">
                      <a16:colId xmlns:a16="http://schemas.microsoft.com/office/drawing/2014/main" val="2078877917"/>
                    </a:ext>
                  </a:extLst>
                </a:gridCol>
              </a:tblGrid>
              <a:tr h="345716">
                <a:tc>
                  <a:txBody>
                    <a:bodyPr/>
                    <a:lstStyle/>
                    <a:p>
                      <a:pPr algn="ctr" fontAlgn="b"/>
                      <a:r>
                        <a:rPr lang="it-IT" sz="1100" b="1" i="0" u="none" strike="noStrike" dirty="0">
                          <a:solidFill>
                            <a:srgbClr val="000000"/>
                          </a:solidFill>
                          <a:effectLst/>
                          <a:latin typeface="Calibri" panose="020F0502020204030204" pitchFamily="34" charset="0"/>
                        </a:rPr>
                        <a:t>IL RISULTATO ECONOMICO DELLA GESTIONE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it-IT" sz="1100" b="1" i="0" u="none" strike="noStrike">
                          <a:solidFill>
                            <a:srgbClr val="000000"/>
                          </a:solidFill>
                          <a:effectLst/>
                          <a:latin typeface="Calibri" panose="020F0502020204030204" pitchFamily="34" charset="0"/>
                        </a:rPr>
                        <a:t>2018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it-IT" sz="1100" b="1" i="0" u="none" strike="noStrike" dirty="0">
                          <a:solidFill>
                            <a:srgbClr val="000000"/>
                          </a:solidFill>
                          <a:effectLst/>
                          <a:latin typeface="Calibri" panose="020F0502020204030204" pitchFamily="34" charset="0"/>
                        </a:rPr>
                        <a:t>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it-IT" sz="1100" b="1" i="0" u="none" strike="noStrike">
                          <a:solidFill>
                            <a:srgbClr val="000000"/>
                          </a:solidFill>
                          <a:effectLst/>
                          <a:latin typeface="Calibri" panose="020F0502020204030204" pitchFamily="34" charset="0"/>
                        </a:rPr>
                        <a:t>2020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501541313"/>
                  </a:ext>
                </a:extLst>
              </a:tr>
              <a:tr h="345716">
                <a:tc>
                  <a:txBody>
                    <a:bodyPr/>
                    <a:lstStyle/>
                    <a:p>
                      <a:pPr algn="l" fontAlgn="b"/>
                      <a:r>
                        <a:rPr lang="it-IT" sz="1100" b="0" i="0" u="none" strike="noStrike" dirty="0">
                          <a:solidFill>
                            <a:srgbClr val="000000"/>
                          </a:solidFill>
                          <a:effectLst/>
                          <a:latin typeface="Calibri" panose="020F0502020204030204" pitchFamily="34" charset="0"/>
                        </a:rPr>
                        <a:t>A) Componenti positivi della gestione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61.680.594,21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61.655.016,24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63.650.918,38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2890980"/>
                  </a:ext>
                </a:extLst>
              </a:tr>
              <a:tr h="345716">
                <a:tc>
                  <a:txBody>
                    <a:bodyPr/>
                    <a:lstStyle/>
                    <a:p>
                      <a:pPr algn="l" fontAlgn="b"/>
                      <a:r>
                        <a:rPr lang="it-IT" sz="1100" b="0" i="0" u="none" strike="noStrike" dirty="0">
                          <a:solidFill>
                            <a:srgbClr val="000000"/>
                          </a:solidFill>
                          <a:effectLst/>
                          <a:latin typeface="Calibri" panose="020F0502020204030204" pitchFamily="34" charset="0"/>
                        </a:rPr>
                        <a:t>B) Componenti negativi della gestione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63.817.959,80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64.335.118,67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69.205.278,54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3086508"/>
                  </a:ext>
                </a:extLst>
              </a:tr>
              <a:tr h="410653">
                <a:tc>
                  <a:txBody>
                    <a:bodyPr/>
                    <a:lstStyle/>
                    <a:p>
                      <a:pPr algn="l" fontAlgn="b"/>
                      <a:r>
                        <a:rPr lang="it-IT" sz="1100" b="0" i="0" u="none" strike="noStrike" dirty="0">
                          <a:solidFill>
                            <a:srgbClr val="000000"/>
                          </a:solidFill>
                          <a:effectLst/>
                          <a:latin typeface="Calibri" panose="020F0502020204030204" pitchFamily="34" charset="0"/>
                        </a:rPr>
                        <a:t>Differenza fra </a:t>
                      </a:r>
                      <a:r>
                        <a:rPr lang="it-IT" sz="1100" b="0" i="0" u="none" strike="noStrike" dirty="0" err="1">
                          <a:solidFill>
                            <a:srgbClr val="000000"/>
                          </a:solidFill>
                          <a:effectLst/>
                          <a:latin typeface="Calibri" panose="020F0502020204030204" pitchFamily="34" charset="0"/>
                        </a:rPr>
                        <a:t>comp</a:t>
                      </a:r>
                      <a:r>
                        <a:rPr lang="it-IT" sz="1100" b="0" i="0" u="none" strike="noStrike" dirty="0">
                          <a:solidFill>
                            <a:srgbClr val="000000"/>
                          </a:solidFill>
                          <a:effectLst/>
                          <a:latin typeface="Calibri" panose="020F0502020204030204" pitchFamily="34" charset="0"/>
                        </a:rPr>
                        <a:t>. positivi e negativi della gestione (a-b)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-2.137.365,59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-2.680.102,43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-5.554.360,16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229309"/>
                  </a:ext>
                </a:extLst>
              </a:tr>
              <a:tr h="345716">
                <a:tc>
                  <a:txBody>
                    <a:bodyPr/>
                    <a:lstStyle/>
                    <a:p>
                      <a:pPr algn="l" fontAlgn="b"/>
                      <a:r>
                        <a:rPr lang="it-IT" sz="1100" b="0" i="0" u="none" strike="noStrike">
                          <a:solidFill>
                            <a:srgbClr val="000000"/>
                          </a:solidFill>
                          <a:effectLst/>
                          <a:latin typeface="Calibri" panose="020F0502020204030204" pitchFamily="34" charset="0"/>
                        </a:rPr>
                        <a:t>C) Proventi ed oneri finanziari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228.890,92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526.104,94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353.839,30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3643355"/>
                  </a:ext>
                </a:extLst>
              </a:tr>
              <a:tr h="345716">
                <a:tc>
                  <a:txBody>
                    <a:bodyPr/>
                    <a:lstStyle/>
                    <a:p>
                      <a:pPr algn="l" fontAlgn="b"/>
                      <a:r>
                        <a:rPr lang="it-IT" sz="1100" b="0" i="0" u="none" strike="noStrike">
                          <a:solidFill>
                            <a:srgbClr val="000000"/>
                          </a:solidFill>
                          <a:effectLst/>
                          <a:latin typeface="Calibri" panose="020F0502020204030204" pitchFamily="34" charset="0"/>
                        </a:rPr>
                        <a:t>D) Rettifiche di valore attività finanziarie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7895191"/>
                  </a:ext>
                </a:extLst>
              </a:tr>
              <a:tr h="345716">
                <a:tc>
                  <a:txBody>
                    <a:bodyPr/>
                    <a:lstStyle/>
                    <a:p>
                      <a:pPr algn="l" fontAlgn="b"/>
                      <a:r>
                        <a:rPr lang="it-IT" sz="1100" b="0" i="0" u="none" strike="noStrike">
                          <a:solidFill>
                            <a:srgbClr val="000000"/>
                          </a:solidFill>
                          <a:effectLst/>
                          <a:latin typeface="Calibri" panose="020F0502020204030204" pitchFamily="34" charset="0"/>
                        </a:rPr>
                        <a:t>E) Proventi ed oneri straordinari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-163.549,58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635.217,95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1.606.407,50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7814245"/>
                  </a:ext>
                </a:extLst>
              </a:tr>
              <a:tr h="345716">
                <a:tc>
                  <a:txBody>
                    <a:bodyPr/>
                    <a:lstStyle/>
                    <a:p>
                      <a:pPr algn="l" fontAlgn="b"/>
                      <a:r>
                        <a:rPr lang="it-IT" sz="1100" b="0" i="0" u="none" strike="noStrike">
                          <a:solidFill>
                            <a:srgbClr val="000000"/>
                          </a:solidFill>
                          <a:effectLst/>
                          <a:latin typeface="Calibri" panose="020F0502020204030204" pitchFamily="34" charset="0"/>
                        </a:rPr>
                        <a:t>Risultato prima delle imposte (A-B+C+D+E)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-2.072.024,25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-1.518.779,54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-3.594.113,36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0203152"/>
                  </a:ext>
                </a:extLst>
              </a:tr>
              <a:tr h="345716">
                <a:tc>
                  <a:txBody>
                    <a:bodyPr/>
                    <a:lstStyle/>
                    <a:p>
                      <a:pPr algn="l" fontAlgn="b"/>
                      <a:r>
                        <a:rPr lang="it-IT" sz="1100" b="0" i="0" u="none" strike="noStrike">
                          <a:solidFill>
                            <a:srgbClr val="000000"/>
                          </a:solidFill>
                          <a:effectLst/>
                          <a:latin typeface="Calibri" panose="020F0502020204030204" pitchFamily="34" charset="0"/>
                        </a:rPr>
                        <a:t>Imposte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1.067.978,01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997.171,14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996.331,85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5856663"/>
                  </a:ext>
                </a:extLst>
              </a:tr>
              <a:tr h="345716">
                <a:tc>
                  <a:txBody>
                    <a:bodyPr/>
                    <a:lstStyle/>
                    <a:p>
                      <a:pPr algn="l" fontAlgn="b"/>
                      <a:r>
                        <a:rPr lang="it-IT" sz="1100" b="1" i="0" u="none" strike="noStrike">
                          <a:solidFill>
                            <a:srgbClr val="000000"/>
                          </a:solidFill>
                          <a:effectLst/>
                          <a:latin typeface="Calibri" panose="020F0502020204030204" pitchFamily="34" charset="0"/>
                        </a:rPr>
                        <a:t>Risultato economico d'esercizio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r" fontAlgn="b"/>
                      <a:r>
                        <a:rPr lang="it-IT" sz="1100" b="1" i="0" u="none" strike="noStrike">
                          <a:solidFill>
                            <a:srgbClr val="000000"/>
                          </a:solidFill>
                          <a:effectLst/>
                          <a:latin typeface="Calibri" panose="020F0502020204030204" pitchFamily="34" charset="0"/>
                        </a:rPr>
                        <a:t>-3.140.002,26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r" fontAlgn="b"/>
                      <a:r>
                        <a:rPr lang="it-IT" sz="1100" b="1" i="0" u="none" strike="noStrike" dirty="0">
                          <a:solidFill>
                            <a:srgbClr val="000000"/>
                          </a:solidFill>
                          <a:effectLst/>
                          <a:latin typeface="Calibri" panose="020F0502020204030204" pitchFamily="34" charset="0"/>
                        </a:rPr>
                        <a:t>-2.515.950,68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r" fontAlgn="b"/>
                      <a:r>
                        <a:rPr lang="it-IT" sz="1100" b="1" i="0" u="none" strike="noStrike" dirty="0">
                          <a:solidFill>
                            <a:srgbClr val="000000"/>
                          </a:solidFill>
                          <a:effectLst/>
                          <a:latin typeface="Calibri" panose="020F0502020204030204" pitchFamily="34" charset="0"/>
                        </a:rPr>
                        <a:t>-4.590.445,21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207085953"/>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381000" y="1354513"/>
            <a:ext cx="8202930" cy="2167901"/>
          </a:xfrm>
          <a:prstGeom prst="rect">
            <a:avLst/>
          </a:prstGeom>
        </p:spPr>
        <p:txBody>
          <a:bodyPr vert="horz" wrap="square" lIns="0" tIns="13335" rIns="0" bIns="0" rtlCol="0">
            <a:spAutoFit/>
          </a:bodyPr>
          <a:lstStyle/>
          <a:p>
            <a:pPr algn="just"/>
            <a:r>
              <a:rPr lang="it-IT" sz="1400" dirty="0"/>
              <a:t>La gestione patrimoniale nel suo complesso è direttamente collegata a quella economica e si propone non solo di evidenziare la variazione nella consistenza delle varie voci dell'attivo e del passivo, ma soprattutto di correlare l'incremento o il decremento del patrimonio netto con il risultato economico dell'esercizio, così come risultante dal Conto economico.</a:t>
            </a:r>
          </a:p>
          <a:p>
            <a:pPr algn="just"/>
            <a:r>
              <a:rPr lang="it-IT" sz="1400" dirty="0"/>
              <a:t>L’oggetto delle rilevazioni in contabilità economico patrimoniale è proprio il patrimonio in quanto l’ente locale, per sua natura, non ha lo scopo di massimizzare il profitto. Tuttavia ogni ente locale ha l’onere di salvaguardare e tutelare il suo patrimonio in quanto è il mezzo attraverso il quale, con una propria organizzazione di risorse umane e finanziarie, offre servizi alla collettività.</a:t>
            </a:r>
          </a:p>
          <a:p>
            <a:endParaRPr lang="it-IT" sz="1400" dirty="0"/>
          </a:p>
          <a:p>
            <a:r>
              <a:rPr lang="it-IT" sz="1400" dirty="0"/>
              <a:t>Nella tabella seguente sono riportati i valori dell'attivo e del passivo riferiti al nostro ente.</a:t>
            </a:r>
            <a:endParaRPr sz="1400" dirty="0">
              <a:cs typeface="Calibri"/>
            </a:endParaRPr>
          </a:p>
        </p:txBody>
      </p:sp>
      <p:sp>
        <p:nvSpPr>
          <p:cNvPr id="8" name="Segnaposto piè di pagina 7">
            <a:extLst>
              <a:ext uri="{FF2B5EF4-FFF2-40B4-BE49-F238E27FC236}">
                <a16:creationId xmlns:a16="http://schemas.microsoft.com/office/drawing/2014/main" id="{295E5647-9ABB-434D-A274-5E9BBC73B47E}"/>
              </a:ext>
            </a:extLst>
          </p:cNvPr>
          <p:cNvSpPr>
            <a:spLocks noGrp="1"/>
          </p:cNvSpPr>
          <p:nvPr>
            <p:ph type="ftr" sz="quarter" idx="11"/>
          </p:nvPr>
        </p:nvSpPr>
        <p:spPr/>
        <p:txBody>
          <a:bodyPr/>
          <a:lstStyle/>
          <a:p>
            <a:r>
              <a:rPr lang="it-IT" b="1" dirty="0">
                <a:solidFill>
                  <a:srgbClr val="002060"/>
                </a:solidFill>
              </a:rPr>
              <a:t>Rendiconto semplificato per il Cittadino Esercizio 2020</a:t>
            </a:r>
          </a:p>
        </p:txBody>
      </p:sp>
      <p:sp>
        <p:nvSpPr>
          <p:cNvPr id="10" name="object 8">
            <a:extLst>
              <a:ext uri="{FF2B5EF4-FFF2-40B4-BE49-F238E27FC236}">
                <a16:creationId xmlns:a16="http://schemas.microsoft.com/office/drawing/2014/main" id="{A0044D3C-A02B-422D-8046-366FE274F8F0}"/>
              </a:ext>
            </a:extLst>
          </p:cNvPr>
          <p:cNvSpPr txBox="1"/>
          <p:nvPr/>
        </p:nvSpPr>
        <p:spPr>
          <a:xfrm>
            <a:off x="1981200" y="886959"/>
            <a:ext cx="5637530" cy="258404"/>
          </a:xfrm>
          <a:prstGeom prst="rect">
            <a:avLst/>
          </a:prstGeom>
        </p:spPr>
        <p:txBody>
          <a:bodyPr vert="horz" wrap="square" lIns="0" tIns="12065" rIns="0" bIns="0" rtlCol="0">
            <a:spAutoFit/>
          </a:bodyPr>
          <a:lstStyle/>
          <a:p>
            <a:pPr marL="12700" algn="ctr">
              <a:lnSpc>
                <a:spcPct val="100000"/>
              </a:lnSpc>
              <a:spcBef>
                <a:spcPts val="95"/>
              </a:spcBef>
            </a:pPr>
            <a:r>
              <a:rPr lang="it-IT" sz="1600" b="1" spc="-10" dirty="0">
                <a:solidFill>
                  <a:srgbClr val="002060"/>
                </a:solidFill>
                <a:latin typeface="Calibri"/>
                <a:cs typeface="Calibri"/>
              </a:rPr>
              <a:t>LA GESTIONE PATRIMONIALE </a:t>
            </a:r>
            <a:endParaRPr sz="1600" dirty="0">
              <a:solidFill>
                <a:srgbClr val="002060"/>
              </a:solidFill>
              <a:latin typeface="Calibri"/>
              <a:cs typeface="Calibri"/>
            </a:endParaRPr>
          </a:p>
        </p:txBody>
      </p:sp>
      <p:graphicFrame>
        <p:nvGraphicFramePr>
          <p:cNvPr id="4" name="Tabella 3">
            <a:extLst>
              <a:ext uri="{FF2B5EF4-FFF2-40B4-BE49-F238E27FC236}">
                <a16:creationId xmlns:a16="http://schemas.microsoft.com/office/drawing/2014/main" id="{C18B45EF-F1CB-40D3-9176-08CD7ADB5593}"/>
              </a:ext>
            </a:extLst>
          </p:cNvPr>
          <p:cNvGraphicFramePr>
            <a:graphicFrameLocks noGrp="1"/>
          </p:cNvGraphicFramePr>
          <p:nvPr>
            <p:extLst>
              <p:ext uri="{D42A27DB-BD31-4B8C-83A1-F6EECF244321}">
                <p14:modId xmlns:p14="http://schemas.microsoft.com/office/powerpoint/2010/main" val="2466579477"/>
              </p:ext>
            </p:extLst>
          </p:nvPr>
        </p:nvGraphicFramePr>
        <p:xfrm>
          <a:off x="381001" y="3924300"/>
          <a:ext cx="8202931" cy="2167900"/>
        </p:xfrm>
        <a:graphic>
          <a:graphicData uri="http://schemas.openxmlformats.org/drawingml/2006/table">
            <a:tbl>
              <a:tblPr/>
              <a:tblGrid>
                <a:gridCol w="3528326">
                  <a:extLst>
                    <a:ext uri="{9D8B030D-6E8A-4147-A177-3AD203B41FA5}">
                      <a16:colId xmlns:a16="http://schemas.microsoft.com/office/drawing/2014/main" val="2392035074"/>
                    </a:ext>
                  </a:extLst>
                </a:gridCol>
                <a:gridCol w="1572406">
                  <a:extLst>
                    <a:ext uri="{9D8B030D-6E8A-4147-A177-3AD203B41FA5}">
                      <a16:colId xmlns:a16="http://schemas.microsoft.com/office/drawing/2014/main" val="4198076465"/>
                    </a:ext>
                  </a:extLst>
                </a:gridCol>
                <a:gridCol w="1517010">
                  <a:extLst>
                    <a:ext uri="{9D8B030D-6E8A-4147-A177-3AD203B41FA5}">
                      <a16:colId xmlns:a16="http://schemas.microsoft.com/office/drawing/2014/main" val="532270212"/>
                    </a:ext>
                  </a:extLst>
                </a:gridCol>
                <a:gridCol w="1585189">
                  <a:extLst>
                    <a:ext uri="{9D8B030D-6E8A-4147-A177-3AD203B41FA5}">
                      <a16:colId xmlns:a16="http://schemas.microsoft.com/office/drawing/2014/main" val="1117475326"/>
                    </a:ext>
                  </a:extLst>
                </a:gridCol>
              </a:tblGrid>
              <a:tr h="848966">
                <a:tc>
                  <a:txBody>
                    <a:bodyPr/>
                    <a:lstStyle/>
                    <a:p>
                      <a:pPr algn="ctr" fontAlgn="ctr"/>
                      <a:r>
                        <a:rPr lang="it-IT" sz="1100" b="1" i="0" u="none" strike="noStrike" dirty="0">
                          <a:solidFill>
                            <a:srgbClr val="000000"/>
                          </a:solidFill>
                          <a:effectLst/>
                          <a:latin typeface="Calibri" panose="020F0502020204030204" pitchFamily="34" charset="0"/>
                        </a:rPr>
                        <a:t>SITUAZIONE PATRIMONIALE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ctr" fontAlgn="ctr"/>
                      <a:r>
                        <a:rPr lang="it-IT" sz="1100" b="1" i="0" u="none" strike="noStrike" dirty="0">
                          <a:solidFill>
                            <a:srgbClr val="000000"/>
                          </a:solidFill>
                          <a:effectLst/>
                          <a:latin typeface="Calibri" panose="020F0502020204030204" pitchFamily="34" charset="0"/>
                        </a:rPr>
                        <a:t>Consistenza finale</a:t>
                      </a:r>
                    </a:p>
                    <a:p>
                      <a:pPr algn="ctr" fontAlgn="ctr"/>
                      <a:r>
                        <a:rPr lang="it-IT" sz="1100" b="1" i="0" u="none" strike="noStrike" dirty="0">
                          <a:solidFill>
                            <a:srgbClr val="000000"/>
                          </a:solidFill>
                          <a:effectLst/>
                          <a:latin typeface="Calibri" panose="020F0502020204030204" pitchFamily="34" charset="0"/>
                        </a:rPr>
                        <a:t> 2018</a:t>
                      </a:r>
                    </a:p>
                  </a:txBody>
                  <a:tcPr marL="171450"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ctr" fontAlgn="ctr"/>
                      <a:r>
                        <a:rPr lang="it-IT" sz="1100" b="1" i="0" u="none" strike="noStrike" dirty="0">
                          <a:solidFill>
                            <a:srgbClr val="000000"/>
                          </a:solidFill>
                          <a:effectLst/>
                          <a:latin typeface="Calibri" panose="020F0502020204030204" pitchFamily="34" charset="0"/>
                        </a:rPr>
                        <a:t>Consistenza finale 2019</a:t>
                      </a:r>
                    </a:p>
                  </a:txBody>
                  <a:tcPr marL="25717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ctr" fontAlgn="ctr"/>
                      <a:r>
                        <a:rPr lang="it-IT" sz="1100" b="1" i="0" u="none" strike="noStrike" dirty="0">
                          <a:solidFill>
                            <a:srgbClr val="000000"/>
                          </a:solidFill>
                          <a:effectLst/>
                          <a:latin typeface="Calibri" panose="020F0502020204030204" pitchFamily="34" charset="0"/>
                        </a:rPr>
                        <a:t>Consistenza finale 2020</a:t>
                      </a:r>
                    </a:p>
                  </a:txBody>
                  <a:tcPr marL="25717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extLst>
                  <a:ext uri="{0D108BD9-81ED-4DB2-BD59-A6C34878D82A}">
                    <a16:rowId xmlns:a16="http://schemas.microsoft.com/office/drawing/2014/main" val="2306386341"/>
                  </a:ext>
                </a:extLst>
              </a:tr>
              <a:tr h="436209">
                <a:tc>
                  <a:txBody>
                    <a:bodyPr/>
                    <a:lstStyle/>
                    <a:p>
                      <a:pPr algn="l" fontAlgn="ctr"/>
                      <a:r>
                        <a:rPr lang="it-IT" sz="1100" b="0" i="0" u="none" strike="noStrike">
                          <a:solidFill>
                            <a:srgbClr val="000000"/>
                          </a:solidFill>
                          <a:effectLst/>
                          <a:latin typeface="Calibri" panose="020F0502020204030204" pitchFamily="34" charset="0"/>
                        </a:rPr>
                        <a:t>Totale dell’Attivo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305.088.672,84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307.733.406,50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323.319.687,66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6391786"/>
                  </a:ext>
                </a:extLst>
              </a:tr>
              <a:tr h="436209">
                <a:tc>
                  <a:txBody>
                    <a:bodyPr/>
                    <a:lstStyle/>
                    <a:p>
                      <a:pPr algn="l" fontAlgn="ctr"/>
                      <a:r>
                        <a:rPr lang="it-IT" sz="1100" b="0" i="0" u="none" strike="noStrike">
                          <a:solidFill>
                            <a:srgbClr val="000000"/>
                          </a:solidFill>
                          <a:effectLst/>
                          <a:latin typeface="Calibri" panose="020F0502020204030204" pitchFamily="34" charset="0"/>
                        </a:rPr>
                        <a:t>Totale del Passivo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27.272.093,23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26.625.712,72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41.279.728,70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1546331"/>
                  </a:ext>
                </a:extLst>
              </a:tr>
              <a:tr h="446516">
                <a:tc>
                  <a:txBody>
                    <a:bodyPr/>
                    <a:lstStyle/>
                    <a:p>
                      <a:pPr algn="l" fontAlgn="ctr"/>
                      <a:r>
                        <a:rPr lang="it-IT" sz="1100" b="1" i="0" u="none" strike="noStrike">
                          <a:solidFill>
                            <a:srgbClr val="000000"/>
                          </a:solidFill>
                          <a:effectLst/>
                          <a:latin typeface="Calibri" panose="020F0502020204030204" pitchFamily="34" charset="0"/>
                        </a:rPr>
                        <a:t>Totale Patrimonio netto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r" fontAlgn="ctr"/>
                      <a:r>
                        <a:rPr lang="it-IT" sz="1100" b="1" i="0" u="none" strike="noStrike" dirty="0">
                          <a:solidFill>
                            <a:srgbClr val="000000"/>
                          </a:solidFill>
                          <a:effectLst/>
                          <a:latin typeface="Calibri" panose="020F0502020204030204" pitchFamily="34" charset="0"/>
                        </a:rPr>
                        <a:t>277.816.579,61</a:t>
                      </a:r>
                    </a:p>
                  </a:txBody>
                  <a:tcPr marL="171450"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r" fontAlgn="ctr"/>
                      <a:r>
                        <a:rPr lang="it-IT" sz="1100" b="1" i="0" u="none" strike="noStrike" dirty="0">
                          <a:solidFill>
                            <a:srgbClr val="000000"/>
                          </a:solidFill>
                          <a:effectLst/>
                          <a:latin typeface="Calibri" panose="020F0502020204030204" pitchFamily="34" charset="0"/>
                        </a:rPr>
                        <a:t>281.107.693,78</a:t>
                      </a:r>
                    </a:p>
                  </a:txBody>
                  <a:tcPr marL="171450"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r" fontAlgn="ctr"/>
                      <a:r>
                        <a:rPr lang="it-IT" sz="1100" b="1" i="0" u="none" strike="noStrike" dirty="0">
                          <a:solidFill>
                            <a:srgbClr val="000000"/>
                          </a:solidFill>
                          <a:effectLst/>
                          <a:latin typeface="Calibri" panose="020F0502020204030204" pitchFamily="34" charset="0"/>
                        </a:rPr>
                        <a:t>282.039.958,96</a:t>
                      </a:r>
                    </a:p>
                  </a:txBody>
                  <a:tcPr marL="171450"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extLst>
                  <a:ext uri="{0D108BD9-81ED-4DB2-BD59-A6C34878D82A}">
                    <a16:rowId xmlns:a16="http://schemas.microsoft.com/office/drawing/2014/main" val="4104670169"/>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B38210-0E82-400E-B66E-A6DF6534B48D}"/>
              </a:ext>
            </a:extLst>
          </p:cNvPr>
          <p:cNvSpPr>
            <a:spLocks noGrp="1"/>
          </p:cNvSpPr>
          <p:nvPr>
            <p:ph type="title"/>
          </p:nvPr>
        </p:nvSpPr>
        <p:spPr>
          <a:xfrm>
            <a:off x="822960" y="286605"/>
            <a:ext cx="7543800" cy="475396"/>
          </a:xfrm>
        </p:spPr>
        <p:txBody>
          <a:bodyPr>
            <a:normAutofit/>
          </a:bodyPr>
          <a:lstStyle/>
          <a:p>
            <a:r>
              <a:rPr lang="it-IT" sz="1600" b="1" spc="-10" dirty="0">
                <a:solidFill>
                  <a:srgbClr val="002060"/>
                </a:solidFill>
                <a:latin typeface="Calibri"/>
                <a:cs typeface="Calibri"/>
              </a:rPr>
              <a:t>Attività dello Stato Patrimoniale: Le immobilizzazioni</a:t>
            </a:r>
          </a:p>
        </p:txBody>
      </p:sp>
      <p:sp>
        <p:nvSpPr>
          <p:cNvPr id="3" name="Segnaposto contenuto 2">
            <a:extLst>
              <a:ext uri="{FF2B5EF4-FFF2-40B4-BE49-F238E27FC236}">
                <a16:creationId xmlns:a16="http://schemas.microsoft.com/office/drawing/2014/main" id="{BF8C48E1-260D-45B6-935A-3CE8EE8E60F7}"/>
              </a:ext>
            </a:extLst>
          </p:cNvPr>
          <p:cNvSpPr>
            <a:spLocks noGrp="1"/>
          </p:cNvSpPr>
          <p:nvPr>
            <p:ph idx="1"/>
          </p:nvPr>
        </p:nvSpPr>
        <p:spPr>
          <a:xfrm>
            <a:off x="822959" y="1143000"/>
            <a:ext cx="7543801" cy="1752600"/>
          </a:xfrm>
        </p:spPr>
        <p:txBody>
          <a:bodyPr>
            <a:normAutofit/>
          </a:bodyPr>
          <a:lstStyle/>
          <a:p>
            <a:pPr marL="76200" marR="98425" algn="just">
              <a:spcAft>
                <a:spcPts val="0"/>
              </a:spcAft>
            </a:pPr>
            <a:r>
              <a:rPr lang="en-US" sz="1500" dirty="0">
                <a:solidFill>
                  <a:schemeClr val="tx1"/>
                </a:solidFill>
                <a:ea typeface="Arial" panose="020B0604020202020204" pitchFamily="34" charset="0"/>
              </a:rPr>
              <a:t>La </a:t>
            </a:r>
            <a:r>
              <a:rPr lang="en-US" sz="1500" dirty="0" err="1">
                <a:solidFill>
                  <a:schemeClr val="tx1"/>
                </a:solidFill>
                <a:ea typeface="Arial" panose="020B0604020202020204" pitchFamily="34" charset="0"/>
              </a:rPr>
              <a:t>classe</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Immobilizzazioni</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rappresenta</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insieme</a:t>
            </a:r>
            <a:r>
              <a:rPr lang="en-US" sz="1500" dirty="0">
                <a:solidFill>
                  <a:schemeClr val="tx1"/>
                </a:solidFill>
                <a:ea typeface="Arial" panose="020B0604020202020204" pitchFamily="34" charset="0"/>
              </a:rPr>
              <a:t> alla </a:t>
            </a:r>
            <a:r>
              <a:rPr lang="en-US" sz="1500" dirty="0" err="1">
                <a:solidFill>
                  <a:schemeClr val="tx1"/>
                </a:solidFill>
                <a:ea typeface="Arial" panose="020B0604020202020204" pitchFamily="34" charset="0"/>
              </a:rPr>
              <a:t>classe</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Attivo</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circolante</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l'aggregato</a:t>
            </a:r>
            <a:r>
              <a:rPr lang="en-US" sz="1500" dirty="0">
                <a:solidFill>
                  <a:schemeClr val="tx1"/>
                </a:solidFill>
                <a:ea typeface="Arial" panose="020B0604020202020204" pitchFamily="34" charset="0"/>
              </a:rPr>
              <a:t> di </a:t>
            </a:r>
            <a:r>
              <a:rPr lang="en-US" sz="1500" dirty="0" err="1">
                <a:solidFill>
                  <a:schemeClr val="tx1"/>
                </a:solidFill>
                <a:ea typeface="Arial" panose="020B0604020202020204" pitchFamily="34" charset="0"/>
              </a:rPr>
              <a:t>maggior</a:t>
            </a:r>
            <a:r>
              <a:rPr lang="en-US" sz="1500" dirty="0">
                <a:solidFill>
                  <a:schemeClr val="tx1"/>
                </a:solidFill>
                <a:ea typeface="Arial" panose="020B0604020202020204" pitchFamily="34" charset="0"/>
              </a:rPr>
              <a:t> interesse per la </a:t>
            </a:r>
            <a:r>
              <a:rPr lang="en-US" sz="1500" dirty="0" err="1">
                <a:solidFill>
                  <a:schemeClr val="tx1"/>
                </a:solidFill>
                <a:ea typeface="Arial" panose="020B0604020202020204" pitchFamily="34" charset="0"/>
              </a:rPr>
              <a:t>valutazione</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complessiva</a:t>
            </a:r>
            <a:r>
              <a:rPr lang="en-US" sz="1500" dirty="0">
                <a:solidFill>
                  <a:schemeClr val="tx1"/>
                </a:solidFill>
                <a:ea typeface="Arial" panose="020B0604020202020204" pitchFamily="34" charset="0"/>
              </a:rPr>
              <a:t> del patrimonio dell'ente locale e misura il valore netto dei </a:t>
            </a:r>
            <a:r>
              <a:rPr lang="en-US" sz="1500" dirty="0" err="1">
                <a:solidFill>
                  <a:schemeClr val="tx1"/>
                </a:solidFill>
                <a:ea typeface="Arial" panose="020B0604020202020204" pitchFamily="34" charset="0"/>
              </a:rPr>
              <a:t>beni</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durevoli</a:t>
            </a:r>
            <a:r>
              <a:rPr lang="en-US" sz="1500" dirty="0">
                <a:solidFill>
                  <a:schemeClr val="tx1"/>
                </a:solidFill>
                <a:ea typeface="Arial" panose="020B0604020202020204" pitchFamily="34" charset="0"/>
              </a:rPr>
              <a:t> che </a:t>
            </a:r>
            <a:r>
              <a:rPr lang="en-US" sz="1500" dirty="0" err="1">
                <a:solidFill>
                  <a:schemeClr val="tx1"/>
                </a:solidFill>
                <a:ea typeface="Arial" panose="020B0604020202020204" pitchFamily="34" charset="0"/>
              </a:rPr>
              <a:t>partecipano</a:t>
            </a:r>
            <a:r>
              <a:rPr lang="en-US" sz="1500" dirty="0">
                <a:solidFill>
                  <a:schemeClr val="tx1"/>
                </a:solidFill>
                <a:ea typeface="Arial" panose="020B0604020202020204" pitchFamily="34" charset="0"/>
              </a:rPr>
              <a:t> al </a:t>
            </a:r>
            <a:r>
              <a:rPr lang="en-US" sz="1500" dirty="0" err="1">
                <a:solidFill>
                  <a:schemeClr val="tx1"/>
                </a:solidFill>
                <a:ea typeface="Arial" panose="020B0604020202020204" pitchFamily="34" charset="0"/>
              </a:rPr>
              <a:t>processo</a:t>
            </a:r>
            <a:r>
              <a:rPr lang="en-US" sz="1500" dirty="0">
                <a:solidFill>
                  <a:schemeClr val="tx1"/>
                </a:solidFill>
                <a:ea typeface="Arial" panose="020B0604020202020204" pitchFamily="34" charset="0"/>
              </a:rPr>
              <a:t> di </a:t>
            </a:r>
            <a:r>
              <a:rPr lang="en-US" sz="1500" dirty="0" err="1">
                <a:solidFill>
                  <a:schemeClr val="tx1"/>
                </a:solidFill>
                <a:ea typeface="Arial" panose="020B0604020202020204" pitchFamily="34" charset="0"/>
              </a:rPr>
              <a:t>produzione</a:t>
            </a:r>
            <a:r>
              <a:rPr lang="en-US" sz="1500" dirty="0">
                <a:solidFill>
                  <a:schemeClr val="tx1"/>
                </a:solidFill>
                <a:ea typeface="Arial" panose="020B0604020202020204" pitchFamily="34" charset="0"/>
              </a:rPr>
              <a:t>/</a:t>
            </a:r>
            <a:r>
              <a:rPr lang="en-US" sz="1500" dirty="0" err="1">
                <a:solidFill>
                  <a:schemeClr val="tx1"/>
                </a:solidFill>
                <a:ea typeface="Arial" panose="020B0604020202020204" pitchFamily="34" charset="0"/>
              </a:rPr>
              <a:t>erogazione</a:t>
            </a:r>
            <a:r>
              <a:rPr lang="en-US" sz="1500" dirty="0">
                <a:solidFill>
                  <a:schemeClr val="tx1"/>
                </a:solidFill>
                <a:ea typeface="Arial" panose="020B0604020202020204" pitchFamily="34" charset="0"/>
              </a:rPr>
              <a:t> per più </a:t>
            </a:r>
            <a:r>
              <a:rPr lang="en-US" sz="1500" dirty="0" err="1">
                <a:solidFill>
                  <a:schemeClr val="tx1"/>
                </a:solidFill>
                <a:ea typeface="Arial" panose="020B0604020202020204" pitchFamily="34" charset="0"/>
              </a:rPr>
              <a:t>esercizi</a:t>
            </a:r>
            <a:r>
              <a:rPr lang="en-US" sz="1500" dirty="0">
                <a:solidFill>
                  <a:schemeClr val="tx1"/>
                </a:solidFill>
                <a:ea typeface="Arial" panose="020B0604020202020204" pitchFamily="34" charset="0"/>
              </a:rPr>
              <a:t>.</a:t>
            </a:r>
            <a:endParaRPr lang="it-IT" sz="1500" dirty="0">
              <a:solidFill>
                <a:schemeClr val="tx1"/>
              </a:solidFill>
              <a:ea typeface="Arial" panose="020B0604020202020204" pitchFamily="34" charset="0"/>
            </a:endParaRPr>
          </a:p>
          <a:p>
            <a:pPr marL="76200" marR="88900" algn="just">
              <a:spcBef>
                <a:spcPts val="5"/>
              </a:spcBef>
              <a:spcAft>
                <a:spcPts val="0"/>
              </a:spcAft>
            </a:pPr>
            <a:r>
              <a:rPr lang="en-US" sz="1500" dirty="0">
                <a:solidFill>
                  <a:schemeClr val="tx1"/>
                </a:solidFill>
                <a:ea typeface="Arial" panose="020B0604020202020204" pitchFamily="34" charset="0"/>
              </a:rPr>
              <a:t>Il carattere </a:t>
            </a:r>
            <a:r>
              <a:rPr lang="en-US" sz="1500" dirty="0" err="1">
                <a:solidFill>
                  <a:schemeClr val="tx1"/>
                </a:solidFill>
                <a:ea typeface="Arial" panose="020B0604020202020204" pitchFamily="34" charset="0"/>
              </a:rPr>
              <a:t>permanente</a:t>
            </a:r>
            <a:r>
              <a:rPr lang="en-US" sz="1500" dirty="0">
                <a:solidFill>
                  <a:schemeClr val="tx1"/>
                </a:solidFill>
                <a:ea typeface="Arial" panose="020B0604020202020204" pitchFamily="34" charset="0"/>
              </a:rPr>
              <a:t> che </a:t>
            </a:r>
            <a:r>
              <a:rPr lang="en-US" sz="1500" dirty="0" err="1">
                <a:solidFill>
                  <a:schemeClr val="tx1"/>
                </a:solidFill>
                <a:ea typeface="Arial" panose="020B0604020202020204" pitchFamily="34" charset="0"/>
              </a:rPr>
              <a:t>contraddistingue</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tali</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beni</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concorre</a:t>
            </a:r>
            <a:r>
              <a:rPr lang="en-US" sz="1500" dirty="0">
                <a:solidFill>
                  <a:schemeClr val="tx1"/>
                </a:solidFill>
                <a:ea typeface="Arial" panose="020B0604020202020204" pitchFamily="34" charset="0"/>
              </a:rPr>
              <a:t> alla </a:t>
            </a:r>
            <a:r>
              <a:rPr lang="en-US" sz="1500" dirty="0" err="1">
                <a:solidFill>
                  <a:schemeClr val="tx1"/>
                </a:solidFill>
                <a:ea typeface="Arial" panose="020B0604020202020204" pitchFamily="34" charset="0"/>
              </a:rPr>
              <a:t>determinazione</a:t>
            </a:r>
            <a:r>
              <a:rPr lang="en-US" sz="1500" dirty="0">
                <a:solidFill>
                  <a:schemeClr val="tx1"/>
                </a:solidFill>
                <a:ea typeface="Arial" panose="020B0604020202020204" pitchFamily="34" charset="0"/>
              </a:rPr>
              <a:t> del </a:t>
            </a:r>
            <a:r>
              <a:rPr lang="en-US" sz="1500" dirty="0" err="1">
                <a:solidFill>
                  <a:schemeClr val="tx1"/>
                </a:solidFill>
                <a:ea typeface="Arial" panose="020B0604020202020204" pitchFamily="34" charset="0"/>
              </a:rPr>
              <a:t>grado</a:t>
            </a:r>
            <a:r>
              <a:rPr lang="en-US" sz="1500" dirty="0">
                <a:solidFill>
                  <a:schemeClr val="tx1"/>
                </a:solidFill>
                <a:ea typeface="Arial" panose="020B0604020202020204" pitchFamily="34" charset="0"/>
              </a:rPr>
              <a:t> di </a:t>
            </a:r>
            <a:r>
              <a:rPr lang="en-US" sz="1500" dirty="0" err="1">
                <a:solidFill>
                  <a:schemeClr val="tx1"/>
                </a:solidFill>
                <a:ea typeface="Arial" panose="020B0604020202020204" pitchFamily="34" charset="0"/>
              </a:rPr>
              <a:t>rigidità</a:t>
            </a:r>
            <a:r>
              <a:rPr lang="en-US" sz="1500" dirty="0">
                <a:solidFill>
                  <a:schemeClr val="tx1"/>
                </a:solidFill>
                <a:ea typeface="Arial" panose="020B0604020202020204" pitchFamily="34" charset="0"/>
              </a:rPr>
              <a:t> del patrimonio </a:t>
            </a:r>
            <a:r>
              <a:rPr lang="en-US" sz="1500" dirty="0" err="1">
                <a:solidFill>
                  <a:schemeClr val="tx1"/>
                </a:solidFill>
                <a:ea typeface="Arial" panose="020B0604020202020204" pitchFamily="34" charset="0"/>
              </a:rPr>
              <a:t>aziendale</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condizionando</a:t>
            </a:r>
            <a:r>
              <a:rPr lang="en-US" sz="1500" dirty="0">
                <a:solidFill>
                  <a:schemeClr val="tx1"/>
                </a:solidFill>
                <a:ea typeface="Arial" panose="020B0604020202020204" pitchFamily="34" charset="0"/>
              </a:rPr>
              <a:t> in modo </a:t>
            </a:r>
            <a:r>
              <a:rPr lang="en-US" sz="1500" dirty="0" err="1">
                <a:solidFill>
                  <a:schemeClr val="tx1"/>
                </a:solidFill>
                <a:ea typeface="Arial" panose="020B0604020202020204" pitchFamily="34" charset="0"/>
              </a:rPr>
              <a:t>sensibile</a:t>
            </a:r>
            <a:r>
              <a:rPr lang="en-US" sz="1500" dirty="0">
                <a:solidFill>
                  <a:schemeClr val="tx1"/>
                </a:solidFill>
                <a:ea typeface="Arial" panose="020B0604020202020204" pitchFamily="34" charset="0"/>
              </a:rPr>
              <a:t> le </a:t>
            </a:r>
            <a:r>
              <a:rPr lang="en-US" sz="1500" dirty="0" err="1">
                <a:solidFill>
                  <a:schemeClr val="tx1"/>
                </a:solidFill>
                <a:ea typeface="Arial" panose="020B0604020202020204" pitchFamily="34" charset="0"/>
              </a:rPr>
              <a:t>scelte</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strategiche</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dell'Amministrazione</a:t>
            </a:r>
            <a:r>
              <a:rPr lang="en-US" sz="1500" dirty="0">
                <a:solidFill>
                  <a:schemeClr val="tx1"/>
                </a:solidFill>
                <a:ea typeface="Arial" panose="020B0604020202020204" pitchFamily="34" charset="0"/>
              </a:rPr>
              <a:t>.</a:t>
            </a:r>
            <a:endParaRPr lang="it-IT" sz="1500" dirty="0">
              <a:solidFill>
                <a:schemeClr val="tx1"/>
              </a:solidFill>
              <a:ea typeface="Arial" panose="020B0604020202020204" pitchFamily="34" charset="0"/>
            </a:endParaRPr>
          </a:p>
          <a:p>
            <a:endParaRPr lang="it-IT" dirty="0"/>
          </a:p>
        </p:txBody>
      </p:sp>
      <p:sp>
        <p:nvSpPr>
          <p:cNvPr id="4" name="Segnaposto piè di pagina 3">
            <a:extLst>
              <a:ext uri="{FF2B5EF4-FFF2-40B4-BE49-F238E27FC236}">
                <a16:creationId xmlns:a16="http://schemas.microsoft.com/office/drawing/2014/main" id="{1D530F4A-9601-42C4-B844-B4B51F88070B}"/>
              </a:ext>
            </a:extLst>
          </p:cNvPr>
          <p:cNvSpPr>
            <a:spLocks noGrp="1"/>
          </p:cNvSpPr>
          <p:nvPr>
            <p:ph type="ftr" sz="quarter" idx="11"/>
          </p:nvPr>
        </p:nvSpPr>
        <p:spPr/>
        <p:txBody>
          <a:bodyPr/>
          <a:lstStyle/>
          <a:p>
            <a:r>
              <a:rPr lang="it-IT"/>
              <a:t>Rendiconto semplificato per il Cittadino Esercizio 2019</a:t>
            </a:r>
            <a:endParaRPr lang="it-IT" dirty="0"/>
          </a:p>
        </p:txBody>
      </p:sp>
      <p:sp>
        <p:nvSpPr>
          <p:cNvPr id="6" name="Segnaposto piè di pagina 7">
            <a:extLst>
              <a:ext uri="{FF2B5EF4-FFF2-40B4-BE49-F238E27FC236}">
                <a16:creationId xmlns:a16="http://schemas.microsoft.com/office/drawing/2014/main" id="{81CD6A3C-B22E-4A92-BC03-9525745F6462}"/>
              </a:ext>
            </a:extLst>
          </p:cNvPr>
          <p:cNvSpPr txBox="1">
            <a:spLocks/>
          </p:cNvSpPr>
          <p:nvPr/>
        </p:nvSpPr>
        <p:spPr>
          <a:xfrm rot="10800000" flipV="1">
            <a:off x="2917038" y="6459786"/>
            <a:ext cx="3617103" cy="152400"/>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b="1" dirty="0">
                <a:solidFill>
                  <a:srgbClr val="002060"/>
                </a:solidFill>
              </a:rPr>
              <a:t>Rendiconto semplificato per il Cittadino Esercizio 2020</a:t>
            </a:r>
          </a:p>
          <a:p>
            <a:endParaRPr lang="it-IT" b="1" dirty="0">
              <a:solidFill>
                <a:srgbClr val="002060"/>
              </a:solidFill>
            </a:endParaRPr>
          </a:p>
        </p:txBody>
      </p:sp>
      <p:graphicFrame>
        <p:nvGraphicFramePr>
          <p:cNvPr id="7" name="Tabella 6">
            <a:extLst>
              <a:ext uri="{FF2B5EF4-FFF2-40B4-BE49-F238E27FC236}">
                <a16:creationId xmlns:a16="http://schemas.microsoft.com/office/drawing/2014/main" id="{5E9089C7-F6EC-400E-8357-63AE207DD01A}"/>
              </a:ext>
            </a:extLst>
          </p:cNvPr>
          <p:cNvGraphicFramePr>
            <a:graphicFrameLocks noGrp="1"/>
          </p:cNvGraphicFramePr>
          <p:nvPr>
            <p:extLst>
              <p:ext uri="{D42A27DB-BD31-4B8C-83A1-F6EECF244321}">
                <p14:modId xmlns:p14="http://schemas.microsoft.com/office/powerpoint/2010/main" val="2634610026"/>
              </p:ext>
            </p:extLst>
          </p:nvPr>
        </p:nvGraphicFramePr>
        <p:xfrm>
          <a:off x="914401" y="2895600"/>
          <a:ext cx="7238999" cy="2667000"/>
        </p:xfrm>
        <a:graphic>
          <a:graphicData uri="http://schemas.openxmlformats.org/drawingml/2006/table">
            <a:tbl>
              <a:tblPr/>
              <a:tblGrid>
                <a:gridCol w="3113710">
                  <a:extLst>
                    <a:ext uri="{9D8B030D-6E8A-4147-A177-3AD203B41FA5}">
                      <a16:colId xmlns:a16="http://schemas.microsoft.com/office/drawing/2014/main" val="4099533510"/>
                    </a:ext>
                  </a:extLst>
                </a:gridCol>
                <a:gridCol w="1387631">
                  <a:extLst>
                    <a:ext uri="{9D8B030D-6E8A-4147-A177-3AD203B41FA5}">
                      <a16:colId xmlns:a16="http://schemas.microsoft.com/office/drawing/2014/main" val="989031145"/>
                    </a:ext>
                  </a:extLst>
                </a:gridCol>
                <a:gridCol w="1338745">
                  <a:extLst>
                    <a:ext uri="{9D8B030D-6E8A-4147-A177-3AD203B41FA5}">
                      <a16:colId xmlns:a16="http://schemas.microsoft.com/office/drawing/2014/main" val="3744907949"/>
                    </a:ext>
                  </a:extLst>
                </a:gridCol>
                <a:gridCol w="1398913">
                  <a:extLst>
                    <a:ext uri="{9D8B030D-6E8A-4147-A177-3AD203B41FA5}">
                      <a16:colId xmlns:a16="http://schemas.microsoft.com/office/drawing/2014/main" val="4105312978"/>
                    </a:ext>
                  </a:extLst>
                </a:gridCol>
              </a:tblGrid>
              <a:tr h="533400">
                <a:tc>
                  <a:txBody>
                    <a:bodyPr/>
                    <a:lstStyle/>
                    <a:p>
                      <a:pPr algn="l" fontAlgn="ctr"/>
                      <a:r>
                        <a:rPr lang="it-IT" sz="1100" b="1" i="0" u="none" strike="noStrike" dirty="0">
                          <a:solidFill>
                            <a:srgbClr val="000000"/>
                          </a:solidFill>
                          <a:effectLst/>
                          <a:latin typeface="Calibri" panose="020F0502020204030204" pitchFamily="34" charset="0"/>
                        </a:rPr>
                        <a:t>Immobilizzazioni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ctr" fontAlgn="ctr"/>
                      <a:r>
                        <a:rPr lang="it-IT" sz="1100" b="1" i="0" u="none" strike="noStrike" dirty="0">
                          <a:solidFill>
                            <a:srgbClr val="000000"/>
                          </a:solidFill>
                          <a:effectLst/>
                          <a:latin typeface="Calibri" panose="020F0502020204030204" pitchFamily="34" charset="0"/>
                        </a:rPr>
                        <a:t>2018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ctr" fontAlgn="ctr"/>
                      <a:r>
                        <a:rPr lang="it-IT" sz="1100" b="1" i="0" u="none" strike="noStrike" dirty="0">
                          <a:solidFill>
                            <a:srgbClr val="000000"/>
                          </a:solidFill>
                          <a:effectLst/>
                          <a:latin typeface="Calibri" panose="020F0502020204030204" pitchFamily="34" charset="0"/>
                        </a:rPr>
                        <a:t>2019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ctr" fontAlgn="ctr"/>
                      <a:r>
                        <a:rPr lang="it-IT" sz="1100" b="1" i="0" u="none" strike="noStrike">
                          <a:solidFill>
                            <a:srgbClr val="000000"/>
                          </a:solidFill>
                          <a:effectLst/>
                          <a:latin typeface="Calibri" panose="020F0502020204030204" pitchFamily="34" charset="0"/>
                        </a:rPr>
                        <a:t>2020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extLst>
                  <a:ext uri="{0D108BD9-81ED-4DB2-BD59-A6C34878D82A}">
                    <a16:rowId xmlns:a16="http://schemas.microsoft.com/office/drawing/2014/main" val="1796163994"/>
                  </a:ext>
                </a:extLst>
              </a:tr>
              <a:tr h="533400">
                <a:tc>
                  <a:txBody>
                    <a:bodyPr/>
                    <a:lstStyle/>
                    <a:p>
                      <a:pPr algn="l" fontAlgn="ctr"/>
                      <a:r>
                        <a:rPr lang="it-IT" sz="1100" b="0" i="0" u="none" strike="noStrike">
                          <a:solidFill>
                            <a:srgbClr val="000000"/>
                          </a:solidFill>
                          <a:effectLst/>
                          <a:latin typeface="Calibri" panose="020F0502020204030204" pitchFamily="34" charset="0"/>
                        </a:rPr>
                        <a:t>Immobilizzazioni immateriali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245.101,76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277.867,78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191.448,00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7195385"/>
                  </a:ext>
                </a:extLst>
              </a:tr>
              <a:tr h="533400">
                <a:tc>
                  <a:txBody>
                    <a:bodyPr/>
                    <a:lstStyle/>
                    <a:p>
                      <a:pPr algn="l" fontAlgn="ctr"/>
                      <a:r>
                        <a:rPr lang="it-IT" sz="1100" b="0" i="0" u="none" strike="noStrike">
                          <a:solidFill>
                            <a:srgbClr val="000000"/>
                          </a:solidFill>
                          <a:effectLst/>
                          <a:latin typeface="Calibri" panose="020F0502020204030204" pitchFamily="34" charset="0"/>
                        </a:rPr>
                        <a:t>Immobilizzazioni materiali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215.867.610,40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214.621.082,50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211.568.776,02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2142894"/>
                  </a:ext>
                </a:extLst>
              </a:tr>
              <a:tr h="533400">
                <a:tc>
                  <a:txBody>
                    <a:bodyPr/>
                    <a:lstStyle/>
                    <a:p>
                      <a:pPr algn="l" fontAlgn="ctr"/>
                      <a:r>
                        <a:rPr lang="it-IT" sz="1100" b="0" i="0" u="none" strike="noStrike" dirty="0">
                          <a:solidFill>
                            <a:srgbClr val="000000"/>
                          </a:solidFill>
                          <a:effectLst/>
                          <a:latin typeface="Calibri" panose="020F0502020204030204" pitchFamily="34" charset="0"/>
                        </a:rPr>
                        <a:t>Immobilizzazioni finanziarie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35.665.294,14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37.488.785,71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38.981.994,76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5465459"/>
                  </a:ext>
                </a:extLst>
              </a:tr>
              <a:tr h="533400">
                <a:tc>
                  <a:txBody>
                    <a:bodyPr/>
                    <a:lstStyle/>
                    <a:p>
                      <a:pPr algn="ctr" fontAlgn="ctr"/>
                      <a:r>
                        <a:rPr lang="it-IT" sz="1100" b="1" i="0" u="none" strike="noStrike">
                          <a:solidFill>
                            <a:srgbClr val="000000"/>
                          </a:solidFill>
                          <a:effectLst/>
                          <a:latin typeface="Calibri" panose="020F0502020204030204" pitchFamily="34" charset="0"/>
                        </a:rPr>
                        <a:t>TOTALE IMMOBILIZZAZIONI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r" fontAlgn="ctr"/>
                      <a:r>
                        <a:rPr lang="it-IT" sz="1100" b="1" i="0" u="none" strike="noStrike">
                          <a:solidFill>
                            <a:srgbClr val="000000"/>
                          </a:solidFill>
                          <a:effectLst/>
                          <a:latin typeface="Calibri" panose="020F0502020204030204" pitchFamily="34" charset="0"/>
                        </a:rPr>
                        <a:t>251.778.006,30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r" fontAlgn="ctr"/>
                      <a:r>
                        <a:rPr lang="it-IT" sz="1100" b="1" i="0" u="none" strike="noStrike">
                          <a:solidFill>
                            <a:srgbClr val="000000"/>
                          </a:solidFill>
                          <a:effectLst/>
                          <a:latin typeface="Calibri" panose="020F0502020204030204" pitchFamily="34" charset="0"/>
                        </a:rPr>
                        <a:t>252.387.735,99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r" fontAlgn="ctr"/>
                      <a:r>
                        <a:rPr lang="it-IT" sz="1100" b="1" i="0" u="none" strike="noStrike" dirty="0">
                          <a:solidFill>
                            <a:srgbClr val="000000"/>
                          </a:solidFill>
                          <a:effectLst/>
                          <a:latin typeface="Calibri" panose="020F0502020204030204" pitchFamily="34" charset="0"/>
                        </a:rPr>
                        <a:t>250.742.218,78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extLst>
                  <a:ext uri="{0D108BD9-81ED-4DB2-BD59-A6C34878D82A}">
                    <a16:rowId xmlns:a16="http://schemas.microsoft.com/office/drawing/2014/main" val="1172760021"/>
                  </a:ext>
                </a:extLst>
              </a:tr>
            </a:tbl>
          </a:graphicData>
        </a:graphic>
      </p:graphicFrame>
    </p:spTree>
    <p:extLst>
      <p:ext uri="{BB962C8B-B14F-4D97-AF65-F5344CB8AC3E}">
        <p14:creationId xmlns:p14="http://schemas.microsoft.com/office/powerpoint/2010/main" val="11068676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B38210-0E82-400E-B66E-A6DF6534B48D}"/>
              </a:ext>
            </a:extLst>
          </p:cNvPr>
          <p:cNvSpPr>
            <a:spLocks noGrp="1"/>
          </p:cNvSpPr>
          <p:nvPr>
            <p:ph type="title"/>
          </p:nvPr>
        </p:nvSpPr>
        <p:spPr>
          <a:xfrm>
            <a:off x="822960" y="286605"/>
            <a:ext cx="7543800" cy="475396"/>
          </a:xfrm>
        </p:spPr>
        <p:txBody>
          <a:bodyPr>
            <a:normAutofit/>
          </a:bodyPr>
          <a:lstStyle/>
          <a:p>
            <a:r>
              <a:rPr lang="it-IT" sz="1600" b="1" spc="-10" dirty="0">
                <a:solidFill>
                  <a:srgbClr val="002060"/>
                </a:solidFill>
                <a:latin typeface="Calibri"/>
                <a:cs typeface="Calibri"/>
              </a:rPr>
              <a:t>Passività dello Stato Patrimoniale: Patrimonio netto</a:t>
            </a:r>
          </a:p>
        </p:txBody>
      </p:sp>
      <p:sp>
        <p:nvSpPr>
          <p:cNvPr id="3" name="Segnaposto contenuto 2">
            <a:extLst>
              <a:ext uri="{FF2B5EF4-FFF2-40B4-BE49-F238E27FC236}">
                <a16:creationId xmlns:a16="http://schemas.microsoft.com/office/drawing/2014/main" id="{BF8C48E1-260D-45B6-935A-3CE8EE8E60F7}"/>
              </a:ext>
            </a:extLst>
          </p:cNvPr>
          <p:cNvSpPr>
            <a:spLocks noGrp="1"/>
          </p:cNvSpPr>
          <p:nvPr>
            <p:ph idx="1"/>
          </p:nvPr>
        </p:nvSpPr>
        <p:spPr>
          <a:xfrm>
            <a:off x="822959" y="1143000"/>
            <a:ext cx="7543801" cy="1752600"/>
          </a:xfrm>
        </p:spPr>
        <p:txBody>
          <a:bodyPr>
            <a:normAutofit fontScale="70000" lnSpcReduction="20000"/>
          </a:bodyPr>
          <a:lstStyle/>
          <a:p>
            <a:pPr marL="76200" marR="95885" algn="just">
              <a:lnSpc>
                <a:spcPct val="100000"/>
              </a:lnSpc>
              <a:spcAft>
                <a:spcPts val="0"/>
              </a:spcAft>
            </a:pPr>
            <a:r>
              <a:rPr lang="en-US" dirty="0">
                <a:solidFill>
                  <a:schemeClr val="tx1"/>
                </a:solidFill>
                <a:ea typeface="Arial" panose="020B0604020202020204" pitchFamily="34" charset="0"/>
              </a:rPr>
              <a:t>Il patrimonio netto misura il valore dei mezzi propri dell'ente, ottenuto quale differenza tra le attività e le passività patrimoniali.</a:t>
            </a:r>
            <a:endParaRPr lang="it-IT" dirty="0">
              <a:solidFill>
                <a:schemeClr val="tx1"/>
              </a:solidFill>
              <a:ea typeface="Arial" panose="020B0604020202020204" pitchFamily="34" charset="0"/>
            </a:endParaRPr>
          </a:p>
          <a:p>
            <a:pPr algn="just"/>
            <a:r>
              <a:rPr lang="en-US" dirty="0">
                <a:solidFill>
                  <a:schemeClr val="tx1"/>
                </a:solidFill>
                <a:ea typeface="Arial" panose="020B0604020202020204" pitchFamily="34" charset="0"/>
              </a:rPr>
              <a:t>Il comma 2 dell'art. 230 del D.Lgs. n. 267/2000 lo definisce quale "consistenza netta della dotazione patrimoniale" e dimostra come anche la volontà del legislatore sia stata quella di riconoscere a questa fondamentale posta dello stato patrimoniale un ruolo di risultato differenziale tra componenti positivi e negativi. Il patrimonio netto è, cioè, un valore: esso può essere determinato solo considerando il capitale nell'aspetto quantitativo e monetario e, pertanto, non è associabile ad un bene né trova univoco riscontro tra le attività</a:t>
            </a:r>
            <a:r>
              <a:rPr lang="en-US" spc="-125" dirty="0">
                <a:solidFill>
                  <a:schemeClr val="tx1"/>
                </a:solidFill>
                <a:ea typeface="Arial" panose="020B0604020202020204" pitchFamily="34" charset="0"/>
              </a:rPr>
              <a:t> </a:t>
            </a:r>
            <a:r>
              <a:rPr lang="en-US" dirty="0">
                <a:solidFill>
                  <a:schemeClr val="tx1"/>
                </a:solidFill>
                <a:ea typeface="Arial" panose="020B0604020202020204" pitchFamily="34" charset="0"/>
              </a:rPr>
              <a:t>patrimoniali.</a:t>
            </a:r>
            <a:endParaRPr lang="it-IT" dirty="0">
              <a:solidFill>
                <a:schemeClr val="tx1"/>
              </a:solidFill>
            </a:endParaRPr>
          </a:p>
        </p:txBody>
      </p:sp>
      <p:sp>
        <p:nvSpPr>
          <p:cNvPr id="4" name="Segnaposto piè di pagina 3">
            <a:extLst>
              <a:ext uri="{FF2B5EF4-FFF2-40B4-BE49-F238E27FC236}">
                <a16:creationId xmlns:a16="http://schemas.microsoft.com/office/drawing/2014/main" id="{1D530F4A-9601-42C4-B844-B4B51F88070B}"/>
              </a:ext>
            </a:extLst>
          </p:cNvPr>
          <p:cNvSpPr>
            <a:spLocks noGrp="1"/>
          </p:cNvSpPr>
          <p:nvPr>
            <p:ph type="ftr" sz="quarter" idx="11"/>
          </p:nvPr>
        </p:nvSpPr>
        <p:spPr/>
        <p:txBody>
          <a:bodyPr/>
          <a:lstStyle/>
          <a:p>
            <a:r>
              <a:rPr lang="it-IT" dirty="0"/>
              <a:t>Rendiconto semplificato per il Cittadino Esercizio 2019</a:t>
            </a:r>
          </a:p>
        </p:txBody>
      </p:sp>
      <p:sp>
        <p:nvSpPr>
          <p:cNvPr id="9" name="Segnaposto piè di pagina 7">
            <a:extLst>
              <a:ext uri="{FF2B5EF4-FFF2-40B4-BE49-F238E27FC236}">
                <a16:creationId xmlns:a16="http://schemas.microsoft.com/office/drawing/2014/main" id="{3481C2D2-DC23-4AB2-9DD8-6A74439C15B4}"/>
              </a:ext>
            </a:extLst>
          </p:cNvPr>
          <p:cNvSpPr txBox="1">
            <a:spLocks/>
          </p:cNvSpPr>
          <p:nvPr/>
        </p:nvSpPr>
        <p:spPr>
          <a:xfrm>
            <a:off x="2917039" y="6248400"/>
            <a:ext cx="3617103" cy="457201"/>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b="1" dirty="0">
                <a:solidFill>
                  <a:srgbClr val="002060"/>
                </a:solidFill>
              </a:rPr>
              <a:t>Rendiconto semplificato per il Cittadino Esercizio 2020</a:t>
            </a:r>
          </a:p>
        </p:txBody>
      </p:sp>
      <p:graphicFrame>
        <p:nvGraphicFramePr>
          <p:cNvPr id="5" name="Tabella 4">
            <a:extLst>
              <a:ext uri="{FF2B5EF4-FFF2-40B4-BE49-F238E27FC236}">
                <a16:creationId xmlns:a16="http://schemas.microsoft.com/office/drawing/2014/main" id="{79694E89-A901-44D5-88AF-7B10549E180D}"/>
              </a:ext>
            </a:extLst>
          </p:cNvPr>
          <p:cNvGraphicFramePr>
            <a:graphicFrameLocks noGrp="1"/>
          </p:cNvGraphicFramePr>
          <p:nvPr>
            <p:extLst>
              <p:ext uri="{D42A27DB-BD31-4B8C-83A1-F6EECF244321}">
                <p14:modId xmlns:p14="http://schemas.microsoft.com/office/powerpoint/2010/main" val="3779757576"/>
              </p:ext>
            </p:extLst>
          </p:nvPr>
        </p:nvGraphicFramePr>
        <p:xfrm>
          <a:off x="914400" y="2895599"/>
          <a:ext cx="7315198" cy="3233490"/>
        </p:xfrm>
        <a:graphic>
          <a:graphicData uri="http://schemas.openxmlformats.org/drawingml/2006/table">
            <a:tbl>
              <a:tblPr/>
              <a:tblGrid>
                <a:gridCol w="3120549">
                  <a:extLst>
                    <a:ext uri="{9D8B030D-6E8A-4147-A177-3AD203B41FA5}">
                      <a16:colId xmlns:a16="http://schemas.microsoft.com/office/drawing/2014/main" val="860539965"/>
                    </a:ext>
                  </a:extLst>
                </a:gridCol>
                <a:gridCol w="1390679">
                  <a:extLst>
                    <a:ext uri="{9D8B030D-6E8A-4147-A177-3AD203B41FA5}">
                      <a16:colId xmlns:a16="http://schemas.microsoft.com/office/drawing/2014/main" val="4138855065"/>
                    </a:ext>
                  </a:extLst>
                </a:gridCol>
                <a:gridCol w="1401985">
                  <a:extLst>
                    <a:ext uri="{9D8B030D-6E8A-4147-A177-3AD203B41FA5}">
                      <a16:colId xmlns:a16="http://schemas.microsoft.com/office/drawing/2014/main" val="53067877"/>
                    </a:ext>
                  </a:extLst>
                </a:gridCol>
                <a:gridCol w="1401985">
                  <a:extLst>
                    <a:ext uri="{9D8B030D-6E8A-4147-A177-3AD203B41FA5}">
                      <a16:colId xmlns:a16="http://schemas.microsoft.com/office/drawing/2014/main" val="4085327865"/>
                    </a:ext>
                  </a:extLst>
                </a:gridCol>
              </a:tblGrid>
              <a:tr h="247224">
                <a:tc>
                  <a:txBody>
                    <a:bodyPr/>
                    <a:lstStyle/>
                    <a:p>
                      <a:pPr algn="l" fontAlgn="ctr"/>
                      <a:r>
                        <a:rPr lang="it-IT" sz="1100" b="1" i="0" u="none" strike="noStrike" dirty="0">
                          <a:solidFill>
                            <a:srgbClr val="000000"/>
                          </a:solidFill>
                          <a:effectLst/>
                          <a:latin typeface="Calibri" panose="020F0502020204030204" pitchFamily="34" charset="0"/>
                        </a:rPr>
                        <a:t> PATRIMONIO NETTO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ctr" fontAlgn="ctr"/>
                      <a:r>
                        <a:rPr lang="it-IT" sz="1100" b="1" i="0" u="none" strike="noStrike" dirty="0">
                          <a:solidFill>
                            <a:srgbClr val="000000"/>
                          </a:solidFill>
                          <a:effectLst/>
                          <a:latin typeface="Calibri" panose="020F0502020204030204" pitchFamily="34" charset="0"/>
                        </a:rPr>
                        <a:t>2018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l" fontAlgn="ctr"/>
                      <a:r>
                        <a:rPr lang="it-IT" sz="1100" b="1" i="0" u="none" strike="noStrike">
                          <a:solidFill>
                            <a:srgbClr val="000000"/>
                          </a:solidFill>
                          <a:effectLst/>
                          <a:latin typeface="Calibri" panose="020F0502020204030204" pitchFamily="34" charset="0"/>
                        </a:rPr>
                        <a:t>2019</a:t>
                      </a:r>
                    </a:p>
                  </a:txBody>
                  <a:tcPr marL="25717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l" fontAlgn="ctr"/>
                      <a:r>
                        <a:rPr lang="it-IT" sz="1100" b="1" i="0" u="none" strike="noStrike">
                          <a:solidFill>
                            <a:srgbClr val="000000"/>
                          </a:solidFill>
                          <a:effectLst/>
                          <a:latin typeface="Calibri" panose="020F0502020204030204" pitchFamily="34" charset="0"/>
                        </a:rPr>
                        <a:t>2020</a:t>
                      </a:r>
                    </a:p>
                  </a:txBody>
                  <a:tcPr marL="25717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extLst>
                  <a:ext uri="{0D108BD9-81ED-4DB2-BD59-A6C34878D82A}">
                    <a16:rowId xmlns:a16="http://schemas.microsoft.com/office/drawing/2014/main" val="1142520062"/>
                  </a:ext>
                </a:extLst>
              </a:tr>
              <a:tr h="281218">
                <a:tc>
                  <a:txBody>
                    <a:bodyPr/>
                    <a:lstStyle/>
                    <a:p>
                      <a:pPr algn="l" fontAlgn="ctr"/>
                      <a:r>
                        <a:rPr lang="it-IT" sz="1100" b="0" i="0" u="none" strike="noStrike">
                          <a:solidFill>
                            <a:srgbClr val="000000"/>
                          </a:solidFill>
                          <a:effectLst/>
                          <a:latin typeface="Calibri" panose="020F0502020204030204" pitchFamily="34" charset="0"/>
                        </a:rPr>
                        <a:t>I) Fondo di dotazione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76.428.156,85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76.428.156,85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76.428.156,85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9919057"/>
                  </a:ext>
                </a:extLst>
              </a:tr>
              <a:tr h="281218">
                <a:tc>
                  <a:txBody>
                    <a:bodyPr/>
                    <a:lstStyle/>
                    <a:p>
                      <a:pPr algn="l" fontAlgn="ctr"/>
                      <a:r>
                        <a:rPr lang="it-IT" sz="1100" b="0" i="0" u="none" strike="noStrike">
                          <a:solidFill>
                            <a:srgbClr val="000000"/>
                          </a:solidFill>
                          <a:effectLst/>
                          <a:latin typeface="Calibri" panose="020F0502020204030204" pitchFamily="34" charset="0"/>
                        </a:rPr>
                        <a:t>II) Riserve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204.528.425,02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207.195.487,61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210.202.247,32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2776747"/>
                  </a:ext>
                </a:extLst>
              </a:tr>
              <a:tr h="468696">
                <a:tc>
                  <a:txBody>
                    <a:bodyPr/>
                    <a:lstStyle/>
                    <a:p>
                      <a:pPr algn="l" fontAlgn="ctr"/>
                      <a:r>
                        <a:rPr lang="it-IT" sz="1100" b="0" i="0" u="none" strike="noStrike" dirty="0">
                          <a:solidFill>
                            <a:srgbClr val="000000"/>
                          </a:solidFill>
                          <a:effectLst/>
                          <a:latin typeface="Calibri" panose="020F0502020204030204" pitchFamily="34" charset="0"/>
                        </a:rPr>
                        <a:t>a) da risultato economico di esercizi precedenti</a:t>
                      </a:r>
                    </a:p>
                  </a:txBody>
                  <a:tcPr marL="857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52.815.992,95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53.062.461,86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64.582.219,05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6517918"/>
                  </a:ext>
                </a:extLst>
              </a:tr>
              <a:tr h="281218">
                <a:tc>
                  <a:txBody>
                    <a:bodyPr/>
                    <a:lstStyle/>
                    <a:p>
                      <a:pPr algn="l" fontAlgn="ctr"/>
                      <a:r>
                        <a:rPr lang="it-IT" sz="1100" b="0" i="0" u="none" strike="noStrike">
                          <a:solidFill>
                            <a:srgbClr val="000000"/>
                          </a:solidFill>
                          <a:effectLst/>
                          <a:latin typeface="Calibri" panose="020F0502020204030204" pitchFamily="34" charset="0"/>
                        </a:rPr>
                        <a:t>b) da capitale</a:t>
                      </a:r>
                    </a:p>
                  </a:txBody>
                  <a:tcPr marL="857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5409844"/>
                  </a:ext>
                </a:extLst>
              </a:tr>
              <a:tr h="281218">
                <a:tc>
                  <a:txBody>
                    <a:bodyPr/>
                    <a:lstStyle/>
                    <a:p>
                      <a:pPr algn="l" fontAlgn="ctr"/>
                      <a:r>
                        <a:rPr lang="it-IT" sz="1100" b="0" i="0" u="none" strike="noStrike">
                          <a:solidFill>
                            <a:srgbClr val="000000"/>
                          </a:solidFill>
                          <a:effectLst/>
                          <a:latin typeface="Calibri" panose="020F0502020204030204" pitchFamily="34" charset="0"/>
                        </a:rPr>
                        <a:t>c) da permessi di costruire</a:t>
                      </a:r>
                    </a:p>
                  </a:txBody>
                  <a:tcPr marL="857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2.820.280,10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6.803.853,38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53.766,47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8744644"/>
                  </a:ext>
                </a:extLst>
              </a:tr>
              <a:tr h="267826">
                <a:tc rowSpan="2">
                  <a:txBody>
                    <a:bodyPr/>
                    <a:lstStyle/>
                    <a:p>
                      <a:pPr algn="l" fontAlgn="ctr"/>
                      <a:r>
                        <a:rPr lang="it-IT" sz="1100" b="0" i="0" u="none" strike="noStrike">
                          <a:solidFill>
                            <a:srgbClr val="000000"/>
                          </a:solidFill>
                          <a:effectLst/>
                          <a:latin typeface="Calibri" panose="020F0502020204030204" pitchFamily="34" charset="0"/>
                        </a:rPr>
                        <a:t>d) da riserve indisponibili per beni demaniali e patrimoniali indisponibili e per i beni culturali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100" b="1" i="1"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it-IT" sz="1100" b="1" i="1"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it-IT" sz="1100" b="1" i="1"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90518055"/>
                  </a:ext>
                </a:extLst>
              </a:tr>
              <a:tr h="281218">
                <a:tc vMerge="1">
                  <a:txBody>
                    <a:bodyPr/>
                    <a:lstStyle/>
                    <a:p>
                      <a:endParaRPr lang="it-IT"/>
                    </a:p>
                  </a:txBody>
                  <a:tcPr/>
                </a:tc>
                <a:tc>
                  <a:txBody>
                    <a:bodyPr/>
                    <a:lstStyle/>
                    <a:p>
                      <a:pPr algn="r" fontAlgn="ctr"/>
                      <a:r>
                        <a:rPr lang="it-IT" sz="1100" b="0" i="0" u="none" strike="noStrike">
                          <a:solidFill>
                            <a:srgbClr val="000000"/>
                          </a:solidFill>
                          <a:effectLst/>
                          <a:latin typeface="Calibri" panose="020F0502020204030204" pitchFamily="34" charset="0"/>
                        </a:rPr>
                        <a:t>148.892.151,97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147.329.172,37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145.566.261,80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2091056"/>
                  </a:ext>
                </a:extLst>
              </a:tr>
              <a:tr h="281218">
                <a:tc>
                  <a:txBody>
                    <a:bodyPr/>
                    <a:lstStyle/>
                    <a:p>
                      <a:pPr algn="l" fontAlgn="ctr"/>
                      <a:r>
                        <a:rPr lang="it-IT" sz="1100" b="0" i="0" u="none" strike="noStrike">
                          <a:solidFill>
                            <a:srgbClr val="000000"/>
                          </a:solidFill>
                          <a:effectLst/>
                          <a:latin typeface="Calibri" panose="020F0502020204030204" pitchFamily="34" charset="0"/>
                        </a:rPr>
                        <a:t>e) altre riserve indisponibili</a:t>
                      </a:r>
                    </a:p>
                  </a:txBody>
                  <a:tcPr marL="857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5340663"/>
                  </a:ext>
                </a:extLst>
              </a:tr>
              <a:tr h="281218">
                <a:tc>
                  <a:txBody>
                    <a:bodyPr/>
                    <a:lstStyle/>
                    <a:p>
                      <a:pPr algn="l" fontAlgn="ctr"/>
                      <a:r>
                        <a:rPr lang="it-IT" sz="1100" b="0" i="0" u="none" strike="noStrike">
                          <a:solidFill>
                            <a:srgbClr val="000000"/>
                          </a:solidFill>
                          <a:effectLst/>
                          <a:latin typeface="Calibri" panose="020F0502020204030204" pitchFamily="34" charset="0"/>
                        </a:rPr>
                        <a:t>III) Risultato economico dell'esercizio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-3.140.002,26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-2.515.950,68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-4.590.445,21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6459630"/>
                  </a:ext>
                </a:extLst>
              </a:tr>
              <a:tr h="281218">
                <a:tc>
                  <a:txBody>
                    <a:bodyPr/>
                    <a:lstStyle/>
                    <a:p>
                      <a:pPr algn="ctr" fontAlgn="ctr"/>
                      <a:r>
                        <a:rPr lang="it-IT" sz="1100" b="1" i="0" u="none" strike="noStrike" dirty="0">
                          <a:solidFill>
                            <a:srgbClr val="000000"/>
                          </a:solidFill>
                          <a:effectLst/>
                          <a:latin typeface="Calibri" panose="020F0502020204030204" pitchFamily="34" charset="0"/>
                        </a:rPr>
                        <a:t>TOTALE PATRIMONIO NETTO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r" fontAlgn="ctr"/>
                      <a:r>
                        <a:rPr lang="it-IT" sz="1100" b="1" i="0" u="none" strike="noStrike">
                          <a:solidFill>
                            <a:srgbClr val="000000"/>
                          </a:solidFill>
                          <a:effectLst/>
                          <a:latin typeface="Calibri" panose="020F0502020204030204" pitchFamily="34" charset="0"/>
                        </a:rPr>
                        <a:t>277.816.579,61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r" fontAlgn="ctr"/>
                      <a:r>
                        <a:rPr lang="it-IT" sz="1100" b="1" i="0" u="none" strike="noStrike">
                          <a:solidFill>
                            <a:srgbClr val="000000"/>
                          </a:solidFill>
                          <a:effectLst/>
                          <a:latin typeface="Calibri" panose="020F0502020204030204" pitchFamily="34" charset="0"/>
                        </a:rPr>
                        <a:t>281.107.693,78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r" fontAlgn="ctr"/>
                      <a:r>
                        <a:rPr lang="it-IT" sz="1100" b="1" i="0" u="none" strike="noStrike" dirty="0">
                          <a:solidFill>
                            <a:srgbClr val="000000"/>
                          </a:solidFill>
                          <a:effectLst/>
                          <a:latin typeface="Calibri" panose="020F0502020204030204" pitchFamily="34" charset="0"/>
                        </a:rPr>
                        <a:t>282.039.958,96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extLst>
                  <a:ext uri="{0D108BD9-81ED-4DB2-BD59-A6C34878D82A}">
                    <a16:rowId xmlns:a16="http://schemas.microsoft.com/office/drawing/2014/main" val="386054114"/>
                  </a:ext>
                </a:extLst>
              </a:tr>
            </a:tbl>
          </a:graphicData>
        </a:graphic>
      </p:graphicFrame>
    </p:spTree>
    <p:extLst>
      <p:ext uri="{BB962C8B-B14F-4D97-AF65-F5344CB8AC3E}">
        <p14:creationId xmlns:p14="http://schemas.microsoft.com/office/powerpoint/2010/main" val="19572864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B38210-0E82-400E-B66E-A6DF6534B48D}"/>
              </a:ext>
            </a:extLst>
          </p:cNvPr>
          <p:cNvSpPr>
            <a:spLocks noGrp="1"/>
          </p:cNvSpPr>
          <p:nvPr>
            <p:ph type="title"/>
          </p:nvPr>
        </p:nvSpPr>
        <p:spPr>
          <a:xfrm>
            <a:off x="822960" y="286605"/>
            <a:ext cx="7543800" cy="475396"/>
          </a:xfrm>
        </p:spPr>
        <p:txBody>
          <a:bodyPr>
            <a:normAutofit/>
          </a:bodyPr>
          <a:lstStyle/>
          <a:p>
            <a:r>
              <a:rPr lang="it-IT" sz="1600" b="1" spc="-10" dirty="0">
                <a:solidFill>
                  <a:srgbClr val="002060"/>
                </a:solidFill>
                <a:latin typeface="Calibri"/>
                <a:cs typeface="Calibri"/>
              </a:rPr>
              <a:t>Passività dello Stato Patrimoniale: i debiti</a:t>
            </a:r>
          </a:p>
        </p:txBody>
      </p:sp>
      <p:sp>
        <p:nvSpPr>
          <p:cNvPr id="3" name="Segnaposto contenuto 2">
            <a:extLst>
              <a:ext uri="{FF2B5EF4-FFF2-40B4-BE49-F238E27FC236}">
                <a16:creationId xmlns:a16="http://schemas.microsoft.com/office/drawing/2014/main" id="{BF8C48E1-260D-45B6-935A-3CE8EE8E60F7}"/>
              </a:ext>
            </a:extLst>
          </p:cNvPr>
          <p:cNvSpPr>
            <a:spLocks noGrp="1"/>
          </p:cNvSpPr>
          <p:nvPr>
            <p:ph idx="1"/>
          </p:nvPr>
        </p:nvSpPr>
        <p:spPr>
          <a:xfrm>
            <a:off x="822959" y="762001"/>
            <a:ext cx="7543801" cy="1523999"/>
          </a:xfrm>
        </p:spPr>
        <p:txBody>
          <a:bodyPr>
            <a:normAutofit lnSpcReduction="10000"/>
          </a:bodyPr>
          <a:lstStyle/>
          <a:p>
            <a:pPr marL="76200" marR="99060" algn="just">
              <a:spcAft>
                <a:spcPts val="0"/>
              </a:spcAft>
            </a:pPr>
            <a:r>
              <a:rPr lang="en-US" sz="1500" dirty="0">
                <a:solidFill>
                  <a:schemeClr val="tx1"/>
                </a:solidFill>
                <a:ea typeface="Arial" panose="020B0604020202020204" pitchFamily="34" charset="0"/>
              </a:rPr>
              <a:t>I debiti rappresentano obbligazioni a pagare una determinata somma a scadenze prestabilite. Essi  sono articolati in 5 sottoclassi.</a:t>
            </a:r>
            <a:endParaRPr lang="it-IT" sz="1500" dirty="0">
              <a:solidFill>
                <a:schemeClr val="tx1"/>
              </a:solidFill>
              <a:ea typeface="Arial" panose="020B0604020202020204" pitchFamily="34" charset="0"/>
            </a:endParaRPr>
          </a:p>
          <a:p>
            <a:pPr marL="76200" marR="99060" algn="just">
              <a:spcBef>
                <a:spcPts val="5"/>
              </a:spcBef>
              <a:spcAft>
                <a:spcPts val="0"/>
              </a:spcAft>
            </a:pPr>
            <a:endParaRPr lang="en-US" sz="1500" dirty="0">
              <a:solidFill>
                <a:schemeClr val="tx1"/>
              </a:solidFill>
              <a:ea typeface="Arial" panose="020B0604020202020204" pitchFamily="34" charset="0"/>
            </a:endParaRPr>
          </a:p>
          <a:p>
            <a:pPr marL="76200" marR="99060" algn="just">
              <a:spcBef>
                <a:spcPts val="5"/>
              </a:spcBef>
              <a:spcAft>
                <a:spcPts val="0"/>
              </a:spcAft>
            </a:pPr>
            <a:r>
              <a:rPr lang="en-US" sz="1500" dirty="0">
                <a:solidFill>
                  <a:schemeClr val="tx1"/>
                </a:solidFill>
                <a:ea typeface="Arial" panose="020B0604020202020204" pitchFamily="34" charset="0"/>
              </a:rPr>
              <a:t>Il criterio applicato dal legislatore per la loro esposizione in bilancio è quello della classificazione per natura. Detta scelta, se da un lato permette un più facile raccordo con le risultanze del Conto del bilancio, dall'altro non permette valutazioni in merito alla loro scadenza, alla natura del creditore, alle eventuali garanzie che li assistono, ecc.</a:t>
            </a:r>
            <a:endParaRPr lang="it-IT" sz="1500" dirty="0">
              <a:solidFill>
                <a:schemeClr val="tx1"/>
              </a:solidFill>
              <a:ea typeface="Arial" panose="020B0604020202020204" pitchFamily="34" charset="0"/>
            </a:endParaRPr>
          </a:p>
          <a:p>
            <a:pPr marL="76200" marR="95885" algn="just">
              <a:lnSpc>
                <a:spcPct val="100000"/>
              </a:lnSpc>
              <a:spcAft>
                <a:spcPts val="0"/>
              </a:spcAft>
            </a:pPr>
            <a:endParaRPr lang="it-IT" dirty="0">
              <a:solidFill>
                <a:schemeClr val="tx1"/>
              </a:solidFill>
            </a:endParaRPr>
          </a:p>
        </p:txBody>
      </p:sp>
      <p:sp>
        <p:nvSpPr>
          <p:cNvPr id="4" name="Segnaposto piè di pagina 3">
            <a:extLst>
              <a:ext uri="{FF2B5EF4-FFF2-40B4-BE49-F238E27FC236}">
                <a16:creationId xmlns:a16="http://schemas.microsoft.com/office/drawing/2014/main" id="{1D530F4A-9601-42C4-B844-B4B51F88070B}"/>
              </a:ext>
            </a:extLst>
          </p:cNvPr>
          <p:cNvSpPr>
            <a:spLocks noGrp="1"/>
          </p:cNvSpPr>
          <p:nvPr>
            <p:ph type="ftr" sz="quarter" idx="11"/>
          </p:nvPr>
        </p:nvSpPr>
        <p:spPr/>
        <p:txBody>
          <a:bodyPr/>
          <a:lstStyle/>
          <a:p>
            <a:r>
              <a:rPr lang="it-IT" dirty="0"/>
              <a:t>Rendiconto semplificato per il Cittadino Esercizio 2019</a:t>
            </a:r>
          </a:p>
        </p:txBody>
      </p:sp>
      <p:sp>
        <p:nvSpPr>
          <p:cNvPr id="7" name="Segnaposto piè di pagina 7">
            <a:extLst>
              <a:ext uri="{FF2B5EF4-FFF2-40B4-BE49-F238E27FC236}">
                <a16:creationId xmlns:a16="http://schemas.microsoft.com/office/drawing/2014/main" id="{4FD1E349-DF6B-45E5-8199-5AD8563EA96B}"/>
              </a:ext>
            </a:extLst>
          </p:cNvPr>
          <p:cNvSpPr txBox="1">
            <a:spLocks/>
          </p:cNvSpPr>
          <p:nvPr/>
        </p:nvSpPr>
        <p:spPr>
          <a:xfrm>
            <a:off x="2917039" y="6459786"/>
            <a:ext cx="3617103" cy="365125"/>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b="1" dirty="0">
                <a:solidFill>
                  <a:srgbClr val="002060"/>
                </a:solidFill>
              </a:rPr>
              <a:t>Rendiconto semplificato per il Cittadino Esercizio 2020</a:t>
            </a:r>
          </a:p>
        </p:txBody>
      </p:sp>
      <p:graphicFrame>
        <p:nvGraphicFramePr>
          <p:cNvPr id="6" name="Tabella 5">
            <a:extLst>
              <a:ext uri="{FF2B5EF4-FFF2-40B4-BE49-F238E27FC236}">
                <a16:creationId xmlns:a16="http://schemas.microsoft.com/office/drawing/2014/main" id="{4E5F5190-9F99-4B38-A886-1A50027CF134}"/>
              </a:ext>
            </a:extLst>
          </p:cNvPr>
          <p:cNvGraphicFramePr>
            <a:graphicFrameLocks noGrp="1"/>
          </p:cNvGraphicFramePr>
          <p:nvPr>
            <p:extLst>
              <p:ext uri="{D42A27DB-BD31-4B8C-83A1-F6EECF244321}">
                <p14:modId xmlns:p14="http://schemas.microsoft.com/office/powerpoint/2010/main" val="2104704853"/>
              </p:ext>
            </p:extLst>
          </p:nvPr>
        </p:nvGraphicFramePr>
        <p:xfrm>
          <a:off x="822958" y="2211859"/>
          <a:ext cx="7315199" cy="4173775"/>
        </p:xfrm>
        <a:graphic>
          <a:graphicData uri="http://schemas.openxmlformats.org/drawingml/2006/table">
            <a:tbl>
              <a:tblPr/>
              <a:tblGrid>
                <a:gridCol w="3146486">
                  <a:extLst>
                    <a:ext uri="{9D8B030D-6E8A-4147-A177-3AD203B41FA5}">
                      <a16:colId xmlns:a16="http://schemas.microsoft.com/office/drawing/2014/main" val="1954507391"/>
                    </a:ext>
                  </a:extLst>
                </a:gridCol>
                <a:gridCol w="1402238">
                  <a:extLst>
                    <a:ext uri="{9D8B030D-6E8A-4147-A177-3AD203B41FA5}">
                      <a16:colId xmlns:a16="http://schemas.microsoft.com/office/drawing/2014/main" val="674140170"/>
                    </a:ext>
                  </a:extLst>
                </a:gridCol>
                <a:gridCol w="1352837">
                  <a:extLst>
                    <a:ext uri="{9D8B030D-6E8A-4147-A177-3AD203B41FA5}">
                      <a16:colId xmlns:a16="http://schemas.microsoft.com/office/drawing/2014/main" val="1757522145"/>
                    </a:ext>
                  </a:extLst>
                </a:gridCol>
                <a:gridCol w="1413638">
                  <a:extLst>
                    <a:ext uri="{9D8B030D-6E8A-4147-A177-3AD203B41FA5}">
                      <a16:colId xmlns:a16="http://schemas.microsoft.com/office/drawing/2014/main" val="2509625320"/>
                    </a:ext>
                  </a:extLst>
                </a:gridCol>
              </a:tblGrid>
              <a:tr h="178644">
                <a:tc>
                  <a:txBody>
                    <a:bodyPr/>
                    <a:lstStyle/>
                    <a:p>
                      <a:pPr algn="l" fontAlgn="ctr"/>
                      <a:r>
                        <a:rPr lang="it-IT" sz="1100" b="1" i="0" u="none" strike="noStrike" dirty="0">
                          <a:solidFill>
                            <a:srgbClr val="000000"/>
                          </a:solidFill>
                          <a:effectLst/>
                          <a:latin typeface="Calibri" panose="020F0502020204030204" pitchFamily="34" charset="0"/>
                        </a:rPr>
                        <a:t>  DEBITI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F1F1"/>
                    </a:solidFill>
                  </a:tcPr>
                </a:tc>
                <a:tc>
                  <a:txBody>
                    <a:bodyPr/>
                    <a:lstStyle/>
                    <a:p>
                      <a:pPr algn="ctr" fontAlgn="ctr"/>
                      <a:r>
                        <a:rPr lang="it-IT" sz="1100" b="1" i="0" u="none" strike="noStrike" dirty="0">
                          <a:solidFill>
                            <a:srgbClr val="000000"/>
                          </a:solidFill>
                          <a:effectLst/>
                          <a:latin typeface="Calibri" panose="020F0502020204030204" pitchFamily="34" charset="0"/>
                        </a:rPr>
                        <a:t>2018</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F1F1"/>
                    </a:solidFill>
                  </a:tcPr>
                </a:tc>
                <a:tc>
                  <a:txBody>
                    <a:bodyPr/>
                    <a:lstStyle/>
                    <a:p>
                      <a:pPr algn="ctr" fontAlgn="ctr"/>
                      <a:r>
                        <a:rPr lang="it-IT" sz="1100" b="1" i="0" u="none" strike="noStrike" dirty="0">
                          <a:solidFill>
                            <a:srgbClr val="000000"/>
                          </a:solidFill>
                          <a:effectLst/>
                          <a:latin typeface="Calibri" panose="020F0502020204030204" pitchFamily="34" charset="0"/>
                        </a:rPr>
                        <a:t>2019</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F1F1"/>
                    </a:solidFill>
                  </a:tcPr>
                </a:tc>
                <a:tc>
                  <a:txBody>
                    <a:bodyPr/>
                    <a:lstStyle/>
                    <a:p>
                      <a:pPr algn="ctr" fontAlgn="ctr"/>
                      <a:r>
                        <a:rPr lang="it-IT" sz="1100" b="1" i="0" u="none" strike="noStrike">
                          <a:solidFill>
                            <a:srgbClr val="000000"/>
                          </a:solidFill>
                          <a:effectLst/>
                          <a:latin typeface="Calibri" panose="020F0502020204030204" pitchFamily="34" charset="0"/>
                        </a:rPr>
                        <a:t>2020</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F1F1"/>
                    </a:solidFill>
                  </a:tcPr>
                </a:tc>
                <a:extLst>
                  <a:ext uri="{0D108BD9-81ED-4DB2-BD59-A6C34878D82A}">
                    <a16:rowId xmlns:a16="http://schemas.microsoft.com/office/drawing/2014/main" val="508306274"/>
                  </a:ext>
                </a:extLst>
              </a:tr>
              <a:tr h="215685">
                <a:tc>
                  <a:txBody>
                    <a:bodyPr/>
                    <a:lstStyle/>
                    <a:p>
                      <a:pPr algn="l" fontAlgn="ctr"/>
                      <a:r>
                        <a:rPr lang="it-IT" sz="1100" b="1" i="0" u="none" strike="noStrike" dirty="0">
                          <a:solidFill>
                            <a:srgbClr val="000000"/>
                          </a:solidFill>
                          <a:effectLst/>
                          <a:latin typeface="Calibri" panose="020F0502020204030204" pitchFamily="34" charset="0"/>
                        </a:rPr>
                        <a:t> 1) Debiti da finanziamento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dirty="0">
                          <a:solidFill>
                            <a:srgbClr val="000000"/>
                          </a:solidFill>
                          <a:effectLst/>
                          <a:latin typeface="Calibri" panose="020F0502020204030204" pitchFamily="34" charset="0"/>
                        </a:rPr>
                        <a:t>                 548.189,48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1" i="0" u="none" strike="noStrike" dirty="0">
                          <a:solidFill>
                            <a:srgbClr val="000000"/>
                          </a:solidFill>
                          <a:effectLst/>
                          <a:latin typeface="Calibri" panose="020F0502020204030204" pitchFamily="34" charset="0"/>
                        </a:rPr>
                        <a:t>               418.785,71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1" i="0" u="none" strike="noStrike">
                          <a:solidFill>
                            <a:srgbClr val="000000"/>
                          </a:solidFill>
                          <a:effectLst/>
                          <a:latin typeface="Calibri" panose="020F0502020204030204" pitchFamily="34" charset="0"/>
                        </a:rPr>
                        <a:t>                 286.220,02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6246524"/>
                  </a:ext>
                </a:extLst>
              </a:tr>
              <a:tr h="178644">
                <a:tc>
                  <a:txBody>
                    <a:bodyPr/>
                    <a:lstStyle/>
                    <a:p>
                      <a:pPr algn="l" fontAlgn="ctr"/>
                      <a:r>
                        <a:rPr lang="it-IT" sz="1100" b="0" i="0" u="none" strike="noStrike" dirty="0">
                          <a:solidFill>
                            <a:srgbClr val="000000"/>
                          </a:solidFill>
                          <a:effectLst/>
                          <a:latin typeface="Calibri" panose="020F0502020204030204" pitchFamily="34" charset="0"/>
                        </a:rPr>
                        <a:t> a) prestiti obbligazionari </a:t>
                      </a:r>
                    </a:p>
                  </a:txBody>
                  <a:tcPr marL="55768"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                                  -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                                 -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                                   -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2175379"/>
                  </a:ext>
                </a:extLst>
              </a:tr>
              <a:tr h="215685">
                <a:tc>
                  <a:txBody>
                    <a:bodyPr/>
                    <a:lstStyle/>
                    <a:p>
                      <a:pPr algn="l" fontAlgn="ctr"/>
                      <a:r>
                        <a:rPr lang="it-IT" sz="1100" b="0" i="0" u="none" strike="noStrike" dirty="0">
                          <a:solidFill>
                            <a:srgbClr val="000000"/>
                          </a:solidFill>
                          <a:effectLst/>
                          <a:latin typeface="Calibri" panose="020F0502020204030204" pitchFamily="34" charset="0"/>
                        </a:rPr>
                        <a:t> b) verso altre amministrazioni pubbliche </a:t>
                      </a:r>
                    </a:p>
                  </a:txBody>
                  <a:tcPr marL="55768"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                 409.114,94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               347.667,48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                 286.220,02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6879043"/>
                  </a:ext>
                </a:extLst>
              </a:tr>
              <a:tr h="178644">
                <a:tc>
                  <a:txBody>
                    <a:bodyPr/>
                    <a:lstStyle/>
                    <a:p>
                      <a:pPr algn="l" fontAlgn="ctr"/>
                      <a:r>
                        <a:rPr lang="it-IT" sz="1100" b="0" i="0" u="none" strike="noStrike">
                          <a:solidFill>
                            <a:srgbClr val="000000"/>
                          </a:solidFill>
                          <a:effectLst/>
                          <a:latin typeface="Calibri" panose="020F0502020204030204" pitchFamily="34" charset="0"/>
                        </a:rPr>
                        <a:t> c) verso banche e tesoriere </a:t>
                      </a:r>
                    </a:p>
                  </a:txBody>
                  <a:tcPr marL="55768"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                                  -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                                 -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                                   -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5419612"/>
                  </a:ext>
                </a:extLst>
              </a:tr>
              <a:tr h="215685">
                <a:tc>
                  <a:txBody>
                    <a:bodyPr/>
                    <a:lstStyle/>
                    <a:p>
                      <a:pPr algn="l" fontAlgn="ctr"/>
                      <a:r>
                        <a:rPr lang="it-IT" sz="1100" b="0" i="0" u="none" strike="noStrike" dirty="0">
                          <a:solidFill>
                            <a:srgbClr val="000000"/>
                          </a:solidFill>
                          <a:effectLst/>
                          <a:latin typeface="Calibri" panose="020F0502020204030204" pitchFamily="34" charset="0"/>
                        </a:rPr>
                        <a:t> d) verso altri finanziatori </a:t>
                      </a:r>
                    </a:p>
                  </a:txBody>
                  <a:tcPr marL="55768"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                 139.074,54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                 71.118,23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                                   -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5964507"/>
                  </a:ext>
                </a:extLst>
              </a:tr>
              <a:tr h="215685">
                <a:tc>
                  <a:txBody>
                    <a:bodyPr/>
                    <a:lstStyle/>
                    <a:p>
                      <a:pPr algn="l" fontAlgn="ctr"/>
                      <a:r>
                        <a:rPr lang="it-IT" sz="1100" b="1" i="0" u="none" strike="noStrike" dirty="0">
                          <a:solidFill>
                            <a:srgbClr val="000000"/>
                          </a:solidFill>
                          <a:effectLst/>
                          <a:latin typeface="Calibri" panose="020F0502020204030204" pitchFamily="34" charset="0"/>
                        </a:rPr>
                        <a:t> 2) Debiti verso fornitori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a:solidFill>
                            <a:srgbClr val="000000"/>
                          </a:solidFill>
                          <a:effectLst/>
                          <a:latin typeface="Calibri" panose="020F0502020204030204" pitchFamily="34" charset="0"/>
                        </a:rPr>
                        <a:t>             8.323.712,61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1" i="0" u="none" strike="noStrike" dirty="0">
                          <a:solidFill>
                            <a:srgbClr val="000000"/>
                          </a:solidFill>
                          <a:effectLst/>
                          <a:latin typeface="Calibri" panose="020F0502020204030204" pitchFamily="34" charset="0"/>
                        </a:rPr>
                        <a:t>           7.701.070,38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1" i="0" u="none" strike="noStrike" dirty="0">
                          <a:solidFill>
                            <a:srgbClr val="000000"/>
                          </a:solidFill>
                          <a:effectLst/>
                          <a:latin typeface="Calibri" panose="020F0502020204030204" pitchFamily="34" charset="0"/>
                        </a:rPr>
                        <a:t>           16.597.892,76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7802342"/>
                  </a:ext>
                </a:extLst>
              </a:tr>
              <a:tr h="178644">
                <a:tc>
                  <a:txBody>
                    <a:bodyPr/>
                    <a:lstStyle/>
                    <a:p>
                      <a:pPr algn="l" fontAlgn="ctr"/>
                      <a:r>
                        <a:rPr lang="it-IT" sz="1100" b="1" i="0" u="none" strike="noStrike" dirty="0">
                          <a:solidFill>
                            <a:srgbClr val="000000"/>
                          </a:solidFill>
                          <a:effectLst/>
                          <a:latin typeface="Calibri" panose="020F0502020204030204" pitchFamily="34" charset="0"/>
                        </a:rPr>
                        <a:t> 3) Acconti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a:solidFill>
                            <a:srgbClr val="000000"/>
                          </a:solidFill>
                          <a:effectLst/>
                          <a:latin typeface="Calibri" panose="020F0502020204030204" pitchFamily="34" charset="0"/>
                        </a:rPr>
                        <a:t>                                  -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1" i="0" u="none" strike="noStrike" dirty="0">
                          <a:solidFill>
                            <a:srgbClr val="000000"/>
                          </a:solidFill>
                          <a:effectLst/>
                          <a:latin typeface="Calibri" panose="020F0502020204030204" pitchFamily="34" charset="0"/>
                        </a:rPr>
                        <a:t>                                 -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1" i="0" u="none" strike="noStrike" dirty="0">
                          <a:solidFill>
                            <a:srgbClr val="000000"/>
                          </a:solidFill>
                          <a:effectLst/>
                          <a:latin typeface="Calibri" panose="020F0502020204030204" pitchFamily="34" charset="0"/>
                        </a:rPr>
                        <a:t>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3545838"/>
                  </a:ext>
                </a:extLst>
              </a:tr>
              <a:tr h="215685">
                <a:tc>
                  <a:txBody>
                    <a:bodyPr/>
                    <a:lstStyle/>
                    <a:p>
                      <a:pPr algn="l" fontAlgn="ctr"/>
                      <a:r>
                        <a:rPr lang="it-IT" sz="1100" b="1" i="0" u="none" strike="noStrike">
                          <a:solidFill>
                            <a:srgbClr val="000000"/>
                          </a:solidFill>
                          <a:effectLst/>
                          <a:latin typeface="Calibri" panose="020F0502020204030204" pitchFamily="34" charset="0"/>
                        </a:rPr>
                        <a:t> 4) Debiti per trasferimenti e contributi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dirty="0">
                          <a:solidFill>
                            <a:srgbClr val="000000"/>
                          </a:solidFill>
                          <a:effectLst/>
                          <a:latin typeface="Calibri" panose="020F0502020204030204" pitchFamily="34" charset="0"/>
                        </a:rPr>
                        <a:t>             1.137.230,25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1" i="0" u="none" strike="noStrike" dirty="0">
                          <a:solidFill>
                            <a:srgbClr val="000000"/>
                          </a:solidFill>
                          <a:effectLst/>
                          <a:latin typeface="Calibri" panose="020F0502020204030204" pitchFamily="34" charset="0"/>
                        </a:rPr>
                        <a:t>               952.521,98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1" i="0" u="none" strike="noStrike">
                          <a:solidFill>
                            <a:srgbClr val="000000"/>
                          </a:solidFill>
                          <a:effectLst/>
                          <a:latin typeface="Calibri" panose="020F0502020204030204" pitchFamily="34" charset="0"/>
                        </a:rPr>
                        <a:t>             2.505.721,53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0926087"/>
                  </a:ext>
                </a:extLst>
              </a:tr>
              <a:tr h="238325">
                <a:tc>
                  <a:txBody>
                    <a:bodyPr/>
                    <a:lstStyle/>
                    <a:p>
                      <a:pPr algn="l" fontAlgn="ctr"/>
                      <a:r>
                        <a:rPr lang="it-IT" sz="1100" b="0" i="0" u="none" strike="noStrike" dirty="0">
                          <a:solidFill>
                            <a:srgbClr val="000000"/>
                          </a:solidFill>
                          <a:effectLst/>
                          <a:latin typeface="Calibri" panose="020F0502020204030204" pitchFamily="34" charset="0"/>
                        </a:rPr>
                        <a:t> a) enti finanziati dal servizio sanitario nazionale </a:t>
                      </a:r>
                    </a:p>
                  </a:txBody>
                  <a:tcPr marL="55768"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                                  -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                                 -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                                   -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9268239"/>
                  </a:ext>
                </a:extLst>
              </a:tr>
              <a:tr h="215685">
                <a:tc>
                  <a:txBody>
                    <a:bodyPr/>
                    <a:lstStyle/>
                    <a:p>
                      <a:pPr algn="l" fontAlgn="ctr"/>
                      <a:r>
                        <a:rPr lang="it-IT" sz="1100" b="0" i="0" u="none" strike="noStrike" dirty="0">
                          <a:solidFill>
                            <a:srgbClr val="000000"/>
                          </a:solidFill>
                          <a:effectLst/>
                          <a:latin typeface="Calibri" panose="020F0502020204030204" pitchFamily="34" charset="0"/>
                        </a:rPr>
                        <a:t> b) altre amministrazioni pubbliche </a:t>
                      </a:r>
                    </a:p>
                  </a:txBody>
                  <a:tcPr marL="55768"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                 512.448,14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               528.089,93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                 836.652,37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0996399"/>
                  </a:ext>
                </a:extLst>
              </a:tr>
              <a:tr h="215685">
                <a:tc>
                  <a:txBody>
                    <a:bodyPr/>
                    <a:lstStyle/>
                    <a:p>
                      <a:pPr algn="l" fontAlgn="ctr"/>
                      <a:r>
                        <a:rPr lang="it-IT" sz="1100" b="0" i="0" u="none" strike="noStrike">
                          <a:solidFill>
                            <a:srgbClr val="000000"/>
                          </a:solidFill>
                          <a:effectLst/>
                          <a:latin typeface="Calibri" panose="020F0502020204030204" pitchFamily="34" charset="0"/>
                        </a:rPr>
                        <a:t> c) imprese controllate </a:t>
                      </a:r>
                    </a:p>
                  </a:txBody>
                  <a:tcPr marL="55768"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                   52.625,00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                 21.000,00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                 568.781,00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9937751"/>
                  </a:ext>
                </a:extLst>
              </a:tr>
              <a:tr h="215685">
                <a:tc>
                  <a:txBody>
                    <a:bodyPr/>
                    <a:lstStyle/>
                    <a:p>
                      <a:pPr algn="l" fontAlgn="ctr"/>
                      <a:r>
                        <a:rPr lang="it-IT" sz="1100" b="0" i="0" u="none" strike="noStrike" dirty="0">
                          <a:solidFill>
                            <a:srgbClr val="000000"/>
                          </a:solidFill>
                          <a:effectLst/>
                          <a:latin typeface="Calibri" panose="020F0502020204030204" pitchFamily="34" charset="0"/>
                        </a:rPr>
                        <a:t> d) imprese partecipate </a:t>
                      </a:r>
                    </a:p>
                  </a:txBody>
                  <a:tcPr marL="55768"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                     5.277,36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                    4.377,36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                      7.891,40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0652229"/>
                  </a:ext>
                </a:extLst>
              </a:tr>
              <a:tr h="215685">
                <a:tc>
                  <a:txBody>
                    <a:bodyPr/>
                    <a:lstStyle/>
                    <a:p>
                      <a:pPr algn="l" fontAlgn="ctr"/>
                      <a:r>
                        <a:rPr lang="it-IT" sz="1100" b="0" i="0" u="none" strike="noStrike" dirty="0">
                          <a:solidFill>
                            <a:srgbClr val="000000"/>
                          </a:solidFill>
                          <a:effectLst/>
                          <a:latin typeface="Calibri" panose="020F0502020204030204" pitchFamily="34" charset="0"/>
                        </a:rPr>
                        <a:t> e) altri soggetti </a:t>
                      </a:r>
                    </a:p>
                  </a:txBody>
                  <a:tcPr marL="55768"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                 566.879,75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               399.054,69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             1.092.396,76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0186931"/>
                  </a:ext>
                </a:extLst>
              </a:tr>
              <a:tr h="215685">
                <a:tc>
                  <a:txBody>
                    <a:bodyPr/>
                    <a:lstStyle/>
                    <a:p>
                      <a:pPr algn="l" fontAlgn="ctr"/>
                      <a:r>
                        <a:rPr lang="it-IT" sz="1100" b="1" i="0" u="none" strike="noStrike" dirty="0">
                          <a:solidFill>
                            <a:srgbClr val="000000"/>
                          </a:solidFill>
                          <a:effectLst/>
                          <a:latin typeface="Calibri" panose="020F0502020204030204" pitchFamily="34" charset="0"/>
                        </a:rPr>
                        <a:t> 5) Altri debiti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a:solidFill>
                            <a:srgbClr val="000000"/>
                          </a:solidFill>
                          <a:effectLst/>
                          <a:latin typeface="Calibri" panose="020F0502020204030204" pitchFamily="34" charset="0"/>
                        </a:rPr>
                        <a:t>             2.837.618,85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1" i="0" u="none" strike="noStrike">
                          <a:solidFill>
                            <a:srgbClr val="000000"/>
                          </a:solidFill>
                          <a:effectLst/>
                          <a:latin typeface="Calibri" panose="020F0502020204030204" pitchFamily="34" charset="0"/>
                        </a:rPr>
                        <a:t>           3.372.491,09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1" i="0" u="none" strike="noStrike" dirty="0">
                          <a:solidFill>
                            <a:srgbClr val="000000"/>
                          </a:solidFill>
                          <a:effectLst/>
                          <a:latin typeface="Calibri" panose="020F0502020204030204" pitchFamily="34" charset="0"/>
                        </a:rPr>
                        <a:t>             4.975.911,11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6250131"/>
                  </a:ext>
                </a:extLst>
              </a:tr>
              <a:tr h="215685">
                <a:tc>
                  <a:txBody>
                    <a:bodyPr/>
                    <a:lstStyle/>
                    <a:p>
                      <a:pPr algn="l" fontAlgn="ctr"/>
                      <a:r>
                        <a:rPr lang="it-IT" sz="1100" b="0" i="0" u="none" strike="noStrike" dirty="0">
                          <a:solidFill>
                            <a:srgbClr val="000000"/>
                          </a:solidFill>
                          <a:effectLst/>
                          <a:latin typeface="Calibri" panose="020F0502020204030204" pitchFamily="34" charset="0"/>
                        </a:rPr>
                        <a:t> a) tributari </a:t>
                      </a:r>
                    </a:p>
                  </a:txBody>
                  <a:tcPr marL="55768"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                 377.345,63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               513.698,87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                 383.510,87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8399537"/>
                  </a:ext>
                </a:extLst>
              </a:tr>
              <a:tr h="238325">
                <a:tc>
                  <a:txBody>
                    <a:bodyPr/>
                    <a:lstStyle/>
                    <a:p>
                      <a:pPr algn="l" fontAlgn="ctr"/>
                      <a:r>
                        <a:rPr lang="it-IT" sz="1100" b="0" i="0" u="none" strike="noStrike" dirty="0">
                          <a:solidFill>
                            <a:srgbClr val="000000"/>
                          </a:solidFill>
                          <a:effectLst/>
                          <a:latin typeface="Calibri" panose="020F0502020204030204" pitchFamily="34" charset="0"/>
                        </a:rPr>
                        <a:t> b) verso istituti di previdenza e sicurezza sociale </a:t>
                      </a:r>
                    </a:p>
                  </a:txBody>
                  <a:tcPr marL="55768"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                 279.890,95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               355.685,66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                 369.893,51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3166153"/>
                  </a:ext>
                </a:extLst>
              </a:tr>
              <a:tr h="178644">
                <a:tc>
                  <a:txBody>
                    <a:bodyPr/>
                    <a:lstStyle/>
                    <a:p>
                      <a:pPr algn="l" fontAlgn="ctr"/>
                      <a:r>
                        <a:rPr lang="it-IT" sz="1100" b="0" i="0" u="none" strike="noStrike" dirty="0">
                          <a:solidFill>
                            <a:srgbClr val="000000"/>
                          </a:solidFill>
                          <a:effectLst/>
                          <a:latin typeface="Calibri" panose="020F0502020204030204" pitchFamily="34" charset="0"/>
                        </a:rPr>
                        <a:t> c) per attività svolta per conto terzi </a:t>
                      </a:r>
                    </a:p>
                  </a:txBody>
                  <a:tcPr marL="55768"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                                  -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                                 -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                                   -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0504115"/>
                  </a:ext>
                </a:extLst>
              </a:tr>
              <a:tr h="215685">
                <a:tc>
                  <a:txBody>
                    <a:bodyPr/>
                    <a:lstStyle/>
                    <a:p>
                      <a:pPr algn="l" fontAlgn="ctr"/>
                      <a:r>
                        <a:rPr lang="it-IT" sz="1100" b="0" i="0" u="none" strike="noStrike" dirty="0">
                          <a:solidFill>
                            <a:srgbClr val="000000"/>
                          </a:solidFill>
                          <a:effectLst/>
                          <a:latin typeface="Calibri" panose="020F0502020204030204" pitchFamily="34" charset="0"/>
                        </a:rPr>
                        <a:t> d) altri </a:t>
                      </a:r>
                    </a:p>
                  </a:txBody>
                  <a:tcPr marL="55768"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             2.180.382,27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           2.503.106,56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             4.222.506,73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3513227"/>
                  </a:ext>
                </a:extLst>
              </a:tr>
              <a:tr h="215685">
                <a:tc>
                  <a:txBody>
                    <a:bodyPr/>
                    <a:lstStyle/>
                    <a:p>
                      <a:pPr algn="r" fontAlgn="ctr"/>
                      <a:r>
                        <a:rPr lang="it-IT" sz="1100" b="1" i="0" u="none" strike="noStrike" dirty="0">
                          <a:solidFill>
                            <a:srgbClr val="000000"/>
                          </a:solidFill>
                          <a:effectLst/>
                          <a:latin typeface="Calibri" panose="020F0502020204030204" pitchFamily="34" charset="0"/>
                        </a:rPr>
                        <a:t> TOTALE DEBITI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F1F1"/>
                    </a:solidFill>
                  </a:tcPr>
                </a:tc>
                <a:tc>
                  <a:txBody>
                    <a:bodyPr/>
                    <a:lstStyle/>
                    <a:p>
                      <a:pPr algn="r" fontAlgn="ctr"/>
                      <a:r>
                        <a:rPr lang="it-IT" sz="1100" b="1" i="0" u="none" strike="noStrike">
                          <a:solidFill>
                            <a:srgbClr val="000000"/>
                          </a:solidFill>
                          <a:effectLst/>
                          <a:latin typeface="Calibri" panose="020F0502020204030204" pitchFamily="34" charset="0"/>
                        </a:rPr>
                        <a:t>           12.846.751,19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F1F1"/>
                    </a:solidFill>
                  </a:tcPr>
                </a:tc>
                <a:tc>
                  <a:txBody>
                    <a:bodyPr/>
                    <a:lstStyle/>
                    <a:p>
                      <a:pPr algn="r" fontAlgn="ctr"/>
                      <a:r>
                        <a:rPr lang="it-IT" sz="1100" b="1" i="0" u="none" strike="noStrike">
                          <a:solidFill>
                            <a:srgbClr val="000000"/>
                          </a:solidFill>
                          <a:effectLst/>
                          <a:latin typeface="Calibri" panose="020F0502020204030204" pitchFamily="34" charset="0"/>
                        </a:rPr>
                        <a:t>         12.444.869,16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F1F1"/>
                    </a:solidFill>
                  </a:tcPr>
                </a:tc>
                <a:tc>
                  <a:txBody>
                    <a:bodyPr/>
                    <a:lstStyle/>
                    <a:p>
                      <a:pPr algn="r" fontAlgn="ctr"/>
                      <a:r>
                        <a:rPr lang="it-IT" sz="1100" b="1" i="0" u="none" strike="noStrike" dirty="0">
                          <a:solidFill>
                            <a:srgbClr val="000000"/>
                          </a:solidFill>
                          <a:effectLst/>
                          <a:latin typeface="Calibri" panose="020F0502020204030204" pitchFamily="34" charset="0"/>
                        </a:rPr>
                        <a:t>           24.365.745,42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F1F1"/>
                    </a:solidFill>
                  </a:tcPr>
                </a:tc>
                <a:extLst>
                  <a:ext uri="{0D108BD9-81ED-4DB2-BD59-A6C34878D82A}">
                    <a16:rowId xmlns:a16="http://schemas.microsoft.com/office/drawing/2014/main" val="2932209971"/>
                  </a:ext>
                </a:extLst>
              </a:tr>
            </a:tbl>
          </a:graphicData>
        </a:graphic>
      </p:graphicFrame>
    </p:spTree>
    <p:extLst>
      <p:ext uri="{BB962C8B-B14F-4D97-AF65-F5344CB8AC3E}">
        <p14:creationId xmlns:p14="http://schemas.microsoft.com/office/powerpoint/2010/main" val="23010971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egnaposto piè di pagina 9">
            <a:extLst>
              <a:ext uri="{FF2B5EF4-FFF2-40B4-BE49-F238E27FC236}">
                <a16:creationId xmlns:a16="http://schemas.microsoft.com/office/drawing/2014/main" id="{87012F25-A71F-4319-952B-F67348110208}"/>
              </a:ext>
            </a:extLst>
          </p:cNvPr>
          <p:cNvSpPr>
            <a:spLocks noGrp="1"/>
          </p:cNvSpPr>
          <p:nvPr>
            <p:ph type="ftr" sz="quarter" idx="11"/>
          </p:nvPr>
        </p:nvSpPr>
        <p:spPr/>
        <p:txBody>
          <a:bodyPr/>
          <a:lstStyle/>
          <a:p>
            <a:r>
              <a:rPr lang="it-IT" b="1" dirty="0">
                <a:solidFill>
                  <a:srgbClr val="002060"/>
                </a:solidFill>
              </a:rPr>
              <a:t>Rendiconto semplificato per il Cittadino Esercizio 2020</a:t>
            </a:r>
          </a:p>
        </p:txBody>
      </p:sp>
      <p:sp>
        <p:nvSpPr>
          <p:cNvPr id="12" name="object 8">
            <a:extLst>
              <a:ext uri="{FF2B5EF4-FFF2-40B4-BE49-F238E27FC236}">
                <a16:creationId xmlns:a16="http://schemas.microsoft.com/office/drawing/2014/main" id="{99BE4225-4047-4C10-82A4-60A03C29827C}"/>
              </a:ext>
            </a:extLst>
          </p:cNvPr>
          <p:cNvSpPr txBox="1"/>
          <p:nvPr/>
        </p:nvSpPr>
        <p:spPr>
          <a:xfrm>
            <a:off x="838200" y="152400"/>
            <a:ext cx="7696200" cy="504625"/>
          </a:xfrm>
          <a:prstGeom prst="rect">
            <a:avLst/>
          </a:prstGeom>
        </p:spPr>
        <p:txBody>
          <a:bodyPr vert="horz" wrap="square" lIns="0" tIns="12065" rIns="0" bIns="0" rtlCol="0">
            <a:spAutoFit/>
          </a:bodyPr>
          <a:lstStyle/>
          <a:p>
            <a:pPr marL="12700" algn="ctr">
              <a:lnSpc>
                <a:spcPct val="100000"/>
              </a:lnSpc>
              <a:spcBef>
                <a:spcPts val="95"/>
              </a:spcBef>
            </a:pPr>
            <a:r>
              <a:rPr lang="it-IT" sz="1600" b="1" spc="-10" dirty="0">
                <a:solidFill>
                  <a:srgbClr val="002060"/>
                </a:solidFill>
                <a:latin typeface="Calibri"/>
                <a:cs typeface="Calibri"/>
              </a:rPr>
              <a:t>LO STATO DI SALUTE DELL’ENTE: PARAMETRI OBIETTIVI PER L’ACCERTAMENTO DELLA CONDIZIONE DI DEFICITARIETA’ STRUTTURALE</a:t>
            </a:r>
            <a:endParaRPr sz="1600" dirty="0">
              <a:solidFill>
                <a:srgbClr val="002060"/>
              </a:solidFill>
              <a:latin typeface="Calibri"/>
              <a:cs typeface="Calibri"/>
            </a:endParaRPr>
          </a:p>
        </p:txBody>
      </p:sp>
      <p:sp>
        <p:nvSpPr>
          <p:cNvPr id="2" name="Rettangolo 1">
            <a:extLst>
              <a:ext uri="{FF2B5EF4-FFF2-40B4-BE49-F238E27FC236}">
                <a16:creationId xmlns:a16="http://schemas.microsoft.com/office/drawing/2014/main" id="{807207D8-CC61-44DB-BFD7-C64E74CB115B}"/>
              </a:ext>
            </a:extLst>
          </p:cNvPr>
          <p:cNvSpPr/>
          <p:nvPr/>
        </p:nvSpPr>
        <p:spPr>
          <a:xfrm>
            <a:off x="294132" y="657025"/>
            <a:ext cx="8458200" cy="1815882"/>
          </a:xfrm>
          <a:prstGeom prst="rect">
            <a:avLst/>
          </a:prstGeom>
        </p:spPr>
        <p:txBody>
          <a:bodyPr wrap="square">
            <a:spAutoFit/>
          </a:bodyPr>
          <a:lstStyle/>
          <a:p>
            <a:pPr algn="just"/>
            <a:r>
              <a:rPr lang="it-IT" sz="1400" dirty="0"/>
              <a:t>Ai fini dell’accertamento della condizione di ente strutturalmente deficitario, il decreto ministeriale (ministero interno di concerto con ministero economia e finanze) del 28/12/2018 ha selezionato tra gli indicatori di cui al DM 22/12/2015 sopra riportati, otto parametri obiettivi ai quali sono associate le rispettive soglie di deficitarietà. Sono considerati strutturalmente deficitari gli enti locali che presentano almeno la metà dei parametri oltre la soglia di deficitarietà.</a:t>
            </a:r>
          </a:p>
          <a:p>
            <a:pPr algn="just"/>
            <a:endParaRPr lang="it-IT" sz="1400" dirty="0"/>
          </a:p>
          <a:p>
            <a:pPr algn="just"/>
            <a:r>
              <a:rPr lang="it-IT" sz="1400" b="1" dirty="0"/>
              <a:t>Il Comune di Cinisello Balsamo non incorre in tale condizione come risulta dal seguente prospetto:</a:t>
            </a:r>
          </a:p>
          <a:p>
            <a:pPr algn="just"/>
            <a:endParaRPr lang="it-IT" sz="1400" dirty="0"/>
          </a:p>
        </p:txBody>
      </p:sp>
      <p:graphicFrame>
        <p:nvGraphicFramePr>
          <p:cNvPr id="3" name="Tabella 2">
            <a:extLst>
              <a:ext uri="{FF2B5EF4-FFF2-40B4-BE49-F238E27FC236}">
                <a16:creationId xmlns:a16="http://schemas.microsoft.com/office/drawing/2014/main" id="{C1BBDC75-29C9-4035-86B0-979CA82E5DE5}"/>
              </a:ext>
            </a:extLst>
          </p:cNvPr>
          <p:cNvGraphicFramePr>
            <a:graphicFrameLocks noGrp="1"/>
          </p:cNvGraphicFramePr>
          <p:nvPr>
            <p:extLst>
              <p:ext uri="{D42A27DB-BD31-4B8C-83A1-F6EECF244321}">
                <p14:modId xmlns:p14="http://schemas.microsoft.com/office/powerpoint/2010/main" val="10465287"/>
              </p:ext>
            </p:extLst>
          </p:nvPr>
        </p:nvGraphicFramePr>
        <p:xfrm>
          <a:off x="391669" y="2362199"/>
          <a:ext cx="8142731" cy="4097585"/>
        </p:xfrm>
        <a:graphic>
          <a:graphicData uri="http://schemas.openxmlformats.org/drawingml/2006/table">
            <a:tbl>
              <a:tblPr/>
              <a:tblGrid>
                <a:gridCol w="800104">
                  <a:extLst>
                    <a:ext uri="{9D8B030D-6E8A-4147-A177-3AD203B41FA5}">
                      <a16:colId xmlns:a16="http://schemas.microsoft.com/office/drawing/2014/main" val="1458004417"/>
                    </a:ext>
                  </a:extLst>
                </a:gridCol>
                <a:gridCol w="4988153">
                  <a:extLst>
                    <a:ext uri="{9D8B030D-6E8A-4147-A177-3AD203B41FA5}">
                      <a16:colId xmlns:a16="http://schemas.microsoft.com/office/drawing/2014/main" val="3562546302"/>
                    </a:ext>
                  </a:extLst>
                </a:gridCol>
                <a:gridCol w="1166819">
                  <a:extLst>
                    <a:ext uri="{9D8B030D-6E8A-4147-A177-3AD203B41FA5}">
                      <a16:colId xmlns:a16="http://schemas.microsoft.com/office/drawing/2014/main" val="2172803050"/>
                    </a:ext>
                  </a:extLst>
                </a:gridCol>
                <a:gridCol w="1187655">
                  <a:extLst>
                    <a:ext uri="{9D8B030D-6E8A-4147-A177-3AD203B41FA5}">
                      <a16:colId xmlns:a16="http://schemas.microsoft.com/office/drawing/2014/main" val="2040620625"/>
                    </a:ext>
                  </a:extLst>
                </a:gridCol>
              </a:tblGrid>
              <a:tr h="362779">
                <a:tc gridSpan="2">
                  <a:txBody>
                    <a:bodyPr/>
                    <a:lstStyle/>
                    <a:p>
                      <a:pPr algn="ctr" fontAlgn="ctr"/>
                      <a:r>
                        <a:rPr lang="it-IT" sz="1100" b="0" i="0" u="none" strike="noStrike" dirty="0">
                          <a:solidFill>
                            <a:srgbClr val="000000"/>
                          </a:solidFill>
                          <a:effectLst/>
                          <a:latin typeface="Calibri" panose="020F0502020204030204" pitchFamily="34" charset="0"/>
                        </a:rPr>
                        <a:t> </a:t>
                      </a:r>
                    </a:p>
                  </a:txBody>
                  <a:tcPr marL="9081" marR="9081" marT="9081"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ctr" fontAlgn="ctr"/>
                      <a:r>
                        <a:rPr lang="it-IT" sz="1100" b="0" i="0" u="none" strike="noStrike" dirty="0">
                          <a:solidFill>
                            <a:srgbClr val="000000"/>
                          </a:solidFill>
                          <a:effectLst/>
                          <a:latin typeface="Calibri" panose="020F0502020204030204" pitchFamily="34" charset="0"/>
                        </a:rPr>
                        <a:t>PARAMETRO RISCONTRATO</a:t>
                      </a:r>
                    </a:p>
                  </a:txBody>
                  <a:tcPr marL="9081" marR="9081" marT="90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effectLst/>
                          <a:latin typeface="Calibri" panose="020F0502020204030204" pitchFamily="34" charset="0"/>
                        </a:rPr>
                        <a:t>Parametro defitario?</a:t>
                      </a:r>
                    </a:p>
                  </a:txBody>
                  <a:tcPr marL="9081" marR="9081" marT="90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3225052"/>
                  </a:ext>
                </a:extLst>
              </a:tr>
              <a:tr h="466452">
                <a:tc>
                  <a:txBody>
                    <a:bodyPr/>
                    <a:lstStyle/>
                    <a:p>
                      <a:pPr algn="ctr" fontAlgn="ctr"/>
                      <a:r>
                        <a:rPr lang="it-IT" sz="1100" b="0" i="0" u="none" strike="noStrike">
                          <a:solidFill>
                            <a:srgbClr val="000000"/>
                          </a:solidFill>
                          <a:effectLst/>
                          <a:latin typeface="Calibri" panose="020F0502020204030204" pitchFamily="34" charset="0"/>
                        </a:rPr>
                        <a:t>P1</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it-IT" sz="1100" b="0" i="0" u="none" strike="noStrike" dirty="0">
                          <a:solidFill>
                            <a:srgbClr val="000000"/>
                          </a:solidFill>
                          <a:effectLst/>
                          <a:latin typeface="Calibri" panose="020F0502020204030204" pitchFamily="34" charset="0"/>
                        </a:rPr>
                        <a:t>Indicatore 1.1 (Incidenza spese rigide - ripiano disavanzo, personale e debito - su entrate correnti) maggiore del 48%</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100" b="0" i="0" u="none" strike="noStrike" dirty="0">
                          <a:solidFill>
                            <a:srgbClr val="000000"/>
                          </a:solidFill>
                          <a:effectLst/>
                          <a:latin typeface="Calibri" panose="020F0502020204030204" pitchFamily="34" charset="0"/>
                        </a:rPr>
                        <a:t>28,16%</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100" b="0" i="0" u="none" strike="noStrike" dirty="0">
                          <a:solidFill>
                            <a:srgbClr val="000000"/>
                          </a:solidFill>
                          <a:effectLst/>
                          <a:latin typeface="Calibri" panose="020F0502020204030204" pitchFamily="34" charset="0"/>
                        </a:rPr>
                        <a:t>No</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1449612"/>
                  </a:ext>
                </a:extLst>
              </a:tr>
              <a:tr h="466452">
                <a:tc>
                  <a:txBody>
                    <a:bodyPr/>
                    <a:lstStyle/>
                    <a:p>
                      <a:pPr algn="ctr" fontAlgn="ctr"/>
                      <a:r>
                        <a:rPr lang="it-IT" sz="1100" b="0" i="0" u="none" strike="noStrike">
                          <a:solidFill>
                            <a:srgbClr val="000000"/>
                          </a:solidFill>
                          <a:effectLst/>
                          <a:latin typeface="Calibri" panose="020F0502020204030204" pitchFamily="34" charset="0"/>
                        </a:rPr>
                        <a:t>P2</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it-IT" sz="1100" b="0" i="0" u="none" strike="noStrike" dirty="0">
                          <a:solidFill>
                            <a:srgbClr val="000000"/>
                          </a:solidFill>
                          <a:effectLst/>
                          <a:latin typeface="Calibri" panose="020F0502020204030204" pitchFamily="34" charset="0"/>
                        </a:rPr>
                        <a:t>Indicatore 2.8 (Incidenza degli incassi delle entrate proprie sulle previsioni definitive di parte corrente) minore del 22%</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100" b="0" i="0" u="none" strike="noStrike" dirty="0">
                          <a:solidFill>
                            <a:srgbClr val="000000"/>
                          </a:solidFill>
                          <a:effectLst/>
                          <a:latin typeface="Calibri" panose="020F0502020204030204" pitchFamily="34" charset="0"/>
                        </a:rPr>
                        <a:t>35,59%</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100" b="0" i="0" u="none" strike="noStrike" dirty="0">
                          <a:solidFill>
                            <a:srgbClr val="000000"/>
                          </a:solidFill>
                          <a:effectLst/>
                          <a:latin typeface="Calibri" panose="020F0502020204030204" pitchFamily="34" charset="0"/>
                        </a:rPr>
                        <a:t>No</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302579"/>
                  </a:ext>
                </a:extLst>
              </a:tr>
              <a:tr h="466452">
                <a:tc>
                  <a:txBody>
                    <a:bodyPr/>
                    <a:lstStyle/>
                    <a:p>
                      <a:pPr algn="ctr" fontAlgn="ctr"/>
                      <a:r>
                        <a:rPr lang="it-IT" sz="1100" b="0" i="0" u="none" strike="noStrike">
                          <a:solidFill>
                            <a:srgbClr val="000000"/>
                          </a:solidFill>
                          <a:effectLst/>
                          <a:latin typeface="Calibri" panose="020F0502020204030204" pitchFamily="34" charset="0"/>
                        </a:rPr>
                        <a:t>P3</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it-IT" sz="1100" b="0" i="0" u="none" strike="noStrike">
                          <a:solidFill>
                            <a:srgbClr val="000000"/>
                          </a:solidFill>
                          <a:effectLst/>
                          <a:latin typeface="Calibri" panose="020F0502020204030204" pitchFamily="34" charset="0"/>
                        </a:rPr>
                        <a:t>Indicatore 3.2 (Anticipazioni chiuse solo contabilmente) maggiore di 0</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100" b="0" i="0" u="none" strike="noStrike" dirty="0">
                          <a:solidFill>
                            <a:srgbClr val="000000"/>
                          </a:solidFill>
                          <a:effectLst/>
                          <a:latin typeface="Calibri" panose="020F0502020204030204" pitchFamily="34" charset="0"/>
                        </a:rPr>
                        <a:t>0%</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100" b="0" i="0" u="none" strike="noStrike" dirty="0">
                          <a:solidFill>
                            <a:srgbClr val="000000"/>
                          </a:solidFill>
                          <a:effectLst/>
                          <a:latin typeface="Calibri" panose="020F0502020204030204" pitchFamily="34" charset="0"/>
                        </a:rPr>
                        <a:t>No</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1062743"/>
                  </a:ext>
                </a:extLst>
              </a:tr>
              <a:tr h="466452">
                <a:tc>
                  <a:txBody>
                    <a:bodyPr/>
                    <a:lstStyle/>
                    <a:p>
                      <a:pPr algn="ctr" fontAlgn="ctr"/>
                      <a:r>
                        <a:rPr lang="it-IT" sz="1100" b="0" i="0" u="none" strike="noStrike">
                          <a:solidFill>
                            <a:srgbClr val="000000"/>
                          </a:solidFill>
                          <a:effectLst/>
                          <a:latin typeface="Calibri" panose="020F0502020204030204" pitchFamily="34" charset="0"/>
                        </a:rPr>
                        <a:t>P4</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it-IT" sz="1100" b="0" i="0" u="none" strike="noStrike">
                          <a:solidFill>
                            <a:srgbClr val="000000"/>
                          </a:solidFill>
                          <a:effectLst/>
                          <a:latin typeface="Calibri" panose="020F0502020204030204" pitchFamily="34" charset="0"/>
                        </a:rPr>
                        <a:t>Indicatore 10.3 (Sostenibilità debiti finanziari) maggiore del 16%</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100" b="0" i="0" u="none" strike="noStrike" dirty="0">
                          <a:solidFill>
                            <a:srgbClr val="000000"/>
                          </a:solidFill>
                          <a:effectLst/>
                          <a:latin typeface="Calibri" panose="020F0502020204030204" pitchFamily="34" charset="0"/>
                        </a:rPr>
                        <a:t>0,20%</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100" b="0" i="0" u="none" strike="noStrike" dirty="0">
                          <a:solidFill>
                            <a:srgbClr val="000000"/>
                          </a:solidFill>
                          <a:effectLst/>
                          <a:latin typeface="Calibri" panose="020F0502020204030204" pitchFamily="34" charset="0"/>
                        </a:rPr>
                        <a:t>No</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5449998"/>
                  </a:ext>
                </a:extLst>
              </a:tr>
              <a:tr h="466452">
                <a:tc>
                  <a:txBody>
                    <a:bodyPr/>
                    <a:lstStyle/>
                    <a:p>
                      <a:pPr algn="ctr" fontAlgn="ctr"/>
                      <a:r>
                        <a:rPr lang="it-IT" sz="1100" b="0" i="0" u="none" strike="noStrike">
                          <a:solidFill>
                            <a:srgbClr val="000000"/>
                          </a:solidFill>
                          <a:effectLst/>
                          <a:latin typeface="Calibri" panose="020F0502020204030204" pitchFamily="34" charset="0"/>
                        </a:rPr>
                        <a:t>P5</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it-IT" sz="1100" b="0" i="0" u="none" strike="noStrike" dirty="0">
                          <a:solidFill>
                            <a:srgbClr val="000000"/>
                          </a:solidFill>
                          <a:effectLst/>
                          <a:latin typeface="Calibri" panose="020F0502020204030204" pitchFamily="34" charset="0"/>
                        </a:rPr>
                        <a:t>Indicatore 12.4 (Sostenibilità disavanzo effettivamente a carico dell'esercizio) maggiore dell’1,20%</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100" b="0" i="0" u="none" strike="noStrike" dirty="0">
                          <a:solidFill>
                            <a:srgbClr val="000000"/>
                          </a:solidFill>
                          <a:effectLst/>
                          <a:latin typeface="Calibri" panose="020F0502020204030204" pitchFamily="34" charset="0"/>
                        </a:rPr>
                        <a:t>0%</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100" b="0" i="0" u="none" strike="noStrike" dirty="0">
                          <a:solidFill>
                            <a:srgbClr val="000000"/>
                          </a:solidFill>
                          <a:effectLst/>
                          <a:latin typeface="Calibri" panose="020F0502020204030204" pitchFamily="34" charset="0"/>
                        </a:rPr>
                        <a:t>No</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5029087"/>
                  </a:ext>
                </a:extLst>
              </a:tr>
              <a:tr h="466452">
                <a:tc>
                  <a:txBody>
                    <a:bodyPr/>
                    <a:lstStyle/>
                    <a:p>
                      <a:pPr algn="ctr" fontAlgn="ctr"/>
                      <a:r>
                        <a:rPr lang="it-IT" sz="1100" b="0" i="0" u="none" strike="noStrike">
                          <a:solidFill>
                            <a:srgbClr val="000000"/>
                          </a:solidFill>
                          <a:effectLst/>
                          <a:latin typeface="Calibri" panose="020F0502020204030204" pitchFamily="34" charset="0"/>
                        </a:rPr>
                        <a:t>P6</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it-IT" sz="1100" b="0" i="0" u="none" strike="noStrike" dirty="0">
                          <a:solidFill>
                            <a:srgbClr val="000000"/>
                          </a:solidFill>
                          <a:effectLst/>
                          <a:latin typeface="Calibri" panose="020F0502020204030204" pitchFamily="34" charset="0"/>
                        </a:rPr>
                        <a:t>Indicatore 13.1 (Debiti riconosciuti e finanziati) maggiore dell’1%</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100" b="0" i="0" u="none" strike="noStrike" dirty="0">
                          <a:solidFill>
                            <a:srgbClr val="000000"/>
                          </a:solidFill>
                          <a:effectLst/>
                          <a:latin typeface="Calibri" panose="020F0502020204030204" pitchFamily="34" charset="0"/>
                        </a:rPr>
                        <a:t>8,50%</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effectLst/>
                          <a:latin typeface="Calibri" panose="020F0502020204030204" pitchFamily="34" charset="0"/>
                        </a:rPr>
                        <a:t>SI'</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759209"/>
                  </a:ext>
                </a:extLst>
              </a:tr>
              <a:tr h="469642">
                <a:tc>
                  <a:txBody>
                    <a:bodyPr/>
                    <a:lstStyle/>
                    <a:p>
                      <a:pPr algn="ctr" fontAlgn="ctr"/>
                      <a:r>
                        <a:rPr lang="it-IT" sz="1100" b="0" i="0" u="none" strike="noStrike">
                          <a:solidFill>
                            <a:srgbClr val="000000"/>
                          </a:solidFill>
                          <a:effectLst/>
                          <a:latin typeface="Calibri" panose="020F0502020204030204" pitchFamily="34" charset="0"/>
                        </a:rPr>
                        <a:t>P7</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it-IT" sz="1100" b="0" i="0" u="none" strike="noStrike" dirty="0">
                          <a:solidFill>
                            <a:srgbClr val="000000"/>
                          </a:solidFill>
                          <a:effectLst/>
                          <a:latin typeface="Calibri" panose="020F0502020204030204" pitchFamily="34" charset="0"/>
                        </a:rPr>
                        <a:t>[Indicatore 13.2 (Debiti in corso di riconoscimento) + Indicatore 13.3 (Debiti riconosciuti e in corso di finanziamento)] maggiore dello 0,60%</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100" b="0" i="0" u="none" strike="noStrike" dirty="0">
                          <a:solidFill>
                            <a:srgbClr val="000000"/>
                          </a:solidFill>
                          <a:effectLst/>
                          <a:latin typeface="Calibri" panose="020F0502020204030204" pitchFamily="34" charset="0"/>
                        </a:rPr>
                        <a:t>0%</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effectLst/>
                          <a:latin typeface="Calibri" panose="020F0502020204030204" pitchFamily="34" charset="0"/>
                        </a:rPr>
                        <a:t>No</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8137417"/>
                  </a:ext>
                </a:extLst>
              </a:tr>
              <a:tr h="466452">
                <a:tc>
                  <a:txBody>
                    <a:bodyPr/>
                    <a:lstStyle/>
                    <a:p>
                      <a:pPr algn="ctr" fontAlgn="ctr"/>
                      <a:r>
                        <a:rPr lang="it-IT" sz="1100" b="0" i="0" u="none" strike="noStrike">
                          <a:solidFill>
                            <a:srgbClr val="000000"/>
                          </a:solidFill>
                          <a:effectLst/>
                          <a:latin typeface="Calibri" panose="020F0502020204030204" pitchFamily="34" charset="0"/>
                        </a:rPr>
                        <a:t>P8</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it-IT" sz="1100" b="0" i="0" u="none" strike="noStrike" dirty="0">
                          <a:solidFill>
                            <a:srgbClr val="000000"/>
                          </a:solidFill>
                          <a:effectLst/>
                          <a:latin typeface="Calibri" panose="020F0502020204030204" pitchFamily="34" charset="0"/>
                        </a:rPr>
                        <a:t>Indicatore concernente l’effettiva capacità di riscossione (riferito al totale delle entrate) minore del 47%</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100" b="0" i="0" u="none" strike="noStrike" dirty="0">
                          <a:solidFill>
                            <a:srgbClr val="000000"/>
                          </a:solidFill>
                          <a:effectLst/>
                          <a:latin typeface="Calibri" panose="020F0502020204030204" pitchFamily="34" charset="0"/>
                        </a:rPr>
                        <a:t>65,91%</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100" b="0" i="0" u="none" strike="noStrike" dirty="0">
                          <a:solidFill>
                            <a:srgbClr val="000000"/>
                          </a:solidFill>
                          <a:effectLst/>
                          <a:latin typeface="Calibri" panose="020F0502020204030204" pitchFamily="34" charset="0"/>
                        </a:rPr>
                        <a:t>No</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9258618"/>
                  </a:ext>
                </a:extLst>
              </a:tr>
            </a:tbl>
          </a:graphicData>
        </a:graphic>
      </p:graphicFrame>
    </p:spTree>
    <p:extLst>
      <p:ext uri="{BB962C8B-B14F-4D97-AF65-F5344CB8AC3E}">
        <p14:creationId xmlns:p14="http://schemas.microsoft.com/office/powerpoint/2010/main" val="2171683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19100" y="434340"/>
            <a:ext cx="8305800" cy="5486400"/>
          </a:xfrm>
          <a:prstGeom prst="rect">
            <a:avLst/>
          </a:prstGeom>
          <a:noFill/>
        </p:spPr>
        <p:txBody>
          <a:bodyPr wrap="square" lIns="0" tIns="0" rIns="0" bIns="0" rtlCol="0"/>
          <a:lstStyle/>
          <a:p>
            <a:endParaRPr dirty="0"/>
          </a:p>
        </p:txBody>
      </p:sp>
      <p:sp>
        <p:nvSpPr>
          <p:cNvPr id="3" name="Rettangolo 2">
            <a:extLst>
              <a:ext uri="{FF2B5EF4-FFF2-40B4-BE49-F238E27FC236}">
                <a16:creationId xmlns:a16="http://schemas.microsoft.com/office/drawing/2014/main" id="{7F2A02F6-88AD-46F0-96A3-1B8A4CDB712B}"/>
              </a:ext>
            </a:extLst>
          </p:cNvPr>
          <p:cNvSpPr/>
          <p:nvPr/>
        </p:nvSpPr>
        <p:spPr>
          <a:xfrm>
            <a:off x="762000" y="190934"/>
            <a:ext cx="7620000" cy="5275803"/>
          </a:xfrm>
          <a:prstGeom prst="rect">
            <a:avLst/>
          </a:prstGeom>
        </p:spPr>
        <p:txBody>
          <a:bodyPr wrap="square">
            <a:spAutoFit/>
          </a:bodyPr>
          <a:lstStyle/>
          <a:p>
            <a:pPr marL="12700" algn="just">
              <a:lnSpc>
                <a:spcPct val="100000"/>
              </a:lnSpc>
              <a:spcBef>
                <a:spcPts val="100"/>
              </a:spcBef>
            </a:pPr>
            <a:endParaRPr lang="it-IT" sz="1400" dirty="0"/>
          </a:p>
          <a:p>
            <a:pPr marL="12700" algn="just">
              <a:lnSpc>
                <a:spcPct val="100000"/>
              </a:lnSpc>
              <a:spcBef>
                <a:spcPts val="100"/>
              </a:spcBef>
            </a:pPr>
            <a:endParaRPr lang="it-IT" sz="1400" dirty="0"/>
          </a:p>
          <a:p>
            <a:pPr marL="12700" algn="just">
              <a:lnSpc>
                <a:spcPct val="100000"/>
              </a:lnSpc>
              <a:spcBef>
                <a:spcPts val="100"/>
              </a:spcBef>
            </a:pPr>
            <a:endParaRPr lang="it-IT" sz="1400" dirty="0"/>
          </a:p>
          <a:p>
            <a:pPr marL="12700" algn="just">
              <a:lnSpc>
                <a:spcPct val="100000"/>
              </a:lnSpc>
              <a:spcBef>
                <a:spcPts val="100"/>
              </a:spcBef>
            </a:pPr>
            <a:endParaRPr lang="it-IT" sz="1400" dirty="0"/>
          </a:p>
          <a:p>
            <a:pPr marL="12700" algn="just">
              <a:lnSpc>
                <a:spcPct val="100000"/>
              </a:lnSpc>
              <a:spcBef>
                <a:spcPts val="100"/>
              </a:spcBef>
            </a:pPr>
            <a:r>
              <a:rPr lang="it-IT" sz="1400" dirty="0"/>
              <a:t>Le riscossioni e i pagamenti possono riferirsi ad entrate accertate e a spese impegnate nel corso dell’ultimo esercizio, in tal caso si parla di riscossioni e pagamenti dell’ultimo esercizio cui il rendiconto si riferisce; ma possono anche riferirsi ad entrate accertate e a spese impegnate nei precedenti esercizi: in tal caso si parla di riscossioni e pagamenti in conto residui. </a:t>
            </a:r>
          </a:p>
          <a:p>
            <a:pPr marL="12700" algn="just">
              <a:lnSpc>
                <a:spcPct val="100000"/>
              </a:lnSpc>
              <a:spcBef>
                <a:spcPts val="100"/>
              </a:spcBef>
            </a:pPr>
            <a:r>
              <a:rPr lang="it-IT" sz="1400" dirty="0"/>
              <a:t>• Le entrate accertate ma non riscosse nel corso dell’esercizio danno  luogo ai residui attivi, cioè a crediti. </a:t>
            </a:r>
          </a:p>
          <a:p>
            <a:pPr marL="12700" algn="just">
              <a:lnSpc>
                <a:spcPct val="100000"/>
              </a:lnSpc>
              <a:spcBef>
                <a:spcPts val="100"/>
              </a:spcBef>
            </a:pPr>
            <a:r>
              <a:rPr lang="it-IT" sz="1400" dirty="0"/>
              <a:t>• Le spese impegnate ma non pagate nel corso dell’esercizio danno luogo ai residui passivi, cioè a debiti.</a:t>
            </a:r>
          </a:p>
          <a:p>
            <a:pPr marL="12700">
              <a:lnSpc>
                <a:spcPct val="100000"/>
              </a:lnSpc>
              <a:spcBef>
                <a:spcPts val="100"/>
              </a:spcBef>
            </a:pPr>
            <a:endParaRPr lang="it-IT" sz="1400" dirty="0"/>
          </a:p>
          <a:p>
            <a:pPr marL="12700" algn="just">
              <a:lnSpc>
                <a:spcPct val="100000"/>
              </a:lnSpc>
              <a:spcBef>
                <a:spcPts val="100"/>
              </a:spcBef>
            </a:pPr>
            <a:r>
              <a:rPr lang="it-IT" sz="1400" dirty="0"/>
              <a:t> Infine è stato introdotto con la riforma degli ultimi anni il Fondo Pluriennale Vincolato: esso è la differenza fra entrate accertate e le spese direttamente finanziate da queste entrate, che si origina però quando i debiti riferiti a queste spese si manifesteranno negli anni futuri. L'utilizzo del Fondo Pluriennale Vincolato viene riproposto in entrata negli esercizi successivi a copertura dei suddetti debiti.</a:t>
            </a:r>
          </a:p>
          <a:p>
            <a:pPr marL="12700" algn="just">
              <a:lnSpc>
                <a:spcPct val="100000"/>
              </a:lnSpc>
              <a:spcBef>
                <a:spcPts val="100"/>
              </a:spcBef>
            </a:pPr>
            <a:endParaRPr lang="it-IT" sz="1400" dirty="0"/>
          </a:p>
          <a:p>
            <a:pPr marL="12700" algn="just">
              <a:lnSpc>
                <a:spcPct val="100000"/>
              </a:lnSpc>
              <a:spcBef>
                <a:spcPts val="100"/>
              </a:spcBef>
            </a:pPr>
            <a:endParaRPr lang="it-IT" sz="1400" dirty="0"/>
          </a:p>
          <a:p>
            <a:pPr marL="12700" algn="just">
              <a:lnSpc>
                <a:spcPct val="100000"/>
              </a:lnSpc>
              <a:spcBef>
                <a:spcPts val="100"/>
              </a:spcBef>
            </a:pPr>
            <a:endParaRPr lang="it-IT" sz="1400" dirty="0"/>
          </a:p>
          <a:p>
            <a:pPr marL="12700" algn="just">
              <a:lnSpc>
                <a:spcPct val="100000"/>
              </a:lnSpc>
              <a:spcBef>
                <a:spcPts val="100"/>
              </a:spcBef>
            </a:pPr>
            <a:r>
              <a:rPr lang="it-IT" sz="1400" dirty="0"/>
              <a:t>			</a:t>
            </a:r>
          </a:p>
          <a:p>
            <a:pPr marL="12700" algn="just">
              <a:lnSpc>
                <a:spcPct val="100000"/>
              </a:lnSpc>
              <a:spcBef>
                <a:spcPts val="100"/>
              </a:spcBef>
            </a:pPr>
            <a:r>
              <a:rPr lang="it-IT" sz="1400" dirty="0"/>
              <a:t>											</a:t>
            </a:r>
            <a:r>
              <a:rPr lang="it-IT" b="1" dirty="0">
                <a:solidFill>
                  <a:srgbClr val="002060"/>
                </a:solidFill>
              </a:rPr>
              <a:t>La Giunta Comunale</a:t>
            </a:r>
          </a:p>
        </p:txBody>
      </p:sp>
      <p:sp>
        <p:nvSpPr>
          <p:cNvPr id="6" name="Segnaposto piè di pagina 5">
            <a:extLst>
              <a:ext uri="{FF2B5EF4-FFF2-40B4-BE49-F238E27FC236}">
                <a16:creationId xmlns:a16="http://schemas.microsoft.com/office/drawing/2014/main" id="{46F0B85E-7265-4BD6-A50E-BF8F36E41C4B}"/>
              </a:ext>
            </a:extLst>
          </p:cNvPr>
          <p:cNvSpPr>
            <a:spLocks noGrp="1"/>
          </p:cNvSpPr>
          <p:nvPr>
            <p:ph type="ftr" sz="quarter" idx="11"/>
          </p:nvPr>
        </p:nvSpPr>
        <p:spPr/>
        <p:txBody>
          <a:bodyPr/>
          <a:lstStyle/>
          <a:p>
            <a:r>
              <a:rPr lang="it-IT" b="1" dirty="0">
                <a:solidFill>
                  <a:srgbClr val="002060"/>
                </a:solidFill>
              </a:rPr>
              <a:t>Rendiconto semplificato per il Cittadino Esercizio 2020</a:t>
            </a:r>
          </a:p>
        </p:txBody>
      </p:sp>
    </p:spTree>
    <p:extLst>
      <p:ext uri="{BB962C8B-B14F-4D97-AF65-F5344CB8AC3E}">
        <p14:creationId xmlns:p14="http://schemas.microsoft.com/office/powerpoint/2010/main" val="68516635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object 8"/>
          <p:cNvSpPr txBox="1"/>
          <p:nvPr/>
        </p:nvSpPr>
        <p:spPr>
          <a:xfrm>
            <a:off x="1981200" y="886959"/>
            <a:ext cx="5637530" cy="258404"/>
          </a:xfrm>
          <a:prstGeom prst="rect">
            <a:avLst/>
          </a:prstGeom>
        </p:spPr>
        <p:txBody>
          <a:bodyPr vert="horz" wrap="square" lIns="0" tIns="12065" rIns="0" bIns="0" rtlCol="0">
            <a:spAutoFit/>
          </a:bodyPr>
          <a:lstStyle/>
          <a:p>
            <a:pPr marL="12700">
              <a:lnSpc>
                <a:spcPct val="100000"/>
              </a:lnSpc>
              <a:spcBef>
                <a:spcPts val="95"/>
              </a:spcBef>
            </a:pPr>
            <a:r>
              <a:rPr lang="it-IT" sz="1600" b="1" spc="-10">
                <a:solidFill>
                  <a:srgbClr val="002060"/>
                </a:solidFill>
                <a:latin typeface="Calibri"/>
                <a:cs typeface="Calibri"/>
              </a:rPr>
              <a:t>PROSPETTO </a:t>
            </a:r>
            <a:r>
              <a:rPr lang="it-IT" sz="1600" b="1" spc="-20">
                <a:solidFill>
                  <a:srgbClr val="002060"/>
                </a:solidFill>
                <a:latin typeface="Calibri"/>
                <a:cs typeface="Calibri"/>
              </a:rPr>
              <a:t>DIMOSTRATIVO </a:t>
            </a:r>
            <a:r>
              <a:rPr lang="it-IT" sz="1600" b="1" spc="-10">
                <a:solidFill>
                  <a:srgbClr val="002060"/>
                </a:solidFill>
                <a:latin typeface="Calibri"/>
                <a:cs typeface="Calibri"/>
              </a:rPr>
              <a:t>DEL </a:t>
            </a:r>
            <a:r>
              <a:rPr lang="it-IT" sz="1600" b="1" spc="-50">
                <a:solidFill>
                  <a:srgbClr val="002060"/>
                </a:solidFill>
                <a:latin typeface="Calibri"/>
                <a:cs typeface="Calibri"/>
              </a:rPr>
              <a:t>RISULTATO </a:t>
            </a:r>
            <a:r>
              <a:rPr lang="it-IT" sz="1600" b="1" spc="-5">
                <a:solidFill>
                  <a:srgbClr val="002060"/>
                </a:solidFill>
                <a:latin typeface="Calibri"/>
                <a:cs typeface="Calibri"/>
              </a:rPr>
              <a:t>DI</a:t>
            </a:r>
            <a:r>
              <a:rPr lang="it-IT" sz="1600" b="1" spc="-135">
                <a:solidFill>
                  <a:srgbClr val="002060"/>
                </a:solidFill>
                <a:latin typeface="Calibri"/>
                <a:cs typeface="Calibri"/>
              </a:rPr>
              <a:t> </a:t>
            </a:r>
            <a:r>
              <a:rPr lang="it-IT" sz="1600" b="1" spc="-10">
                <a:solidFill>
                  <a:srgbClr val="002060"/>
                </a:solidFill>
                <a:latin typeface="Calibri"/>
                <a:cs typeface="Calibri"/>
              </a:rPr>
              <a:t>AMMINISTRAZIONE</a:t>
            </a:r>
            <a:endParaRPr lang="it-IT" sz="1600" dirty="0">
              <a:solidFill>
                <a:srgbClr val="002060"/>
              </a:solidFill>
              <a:latin typeface="Calibri"/>
              <a:cs typeface="Calibri"/>
            </a:endParaRPr>
          </a:p>
        </p:txBody>
      </p:sp>
      <p:sp>
        <p:nvSpPr>
          <p:cNvPr id="10" name="Segnaposto piè di pagina 9">
            <a:extLst>
              <a:ext uri="{FF2B5EF4-FFF2-40B4-BE49-F238E27FC236}">
                <a16:creationId xmlns:a16="http://schemas.microsoft.com/office/drawing/2014/main" id="{D1EE7429-70E3-4AED-8F04-6A72F25FAEB6}"/>
              </a:ext>
            </a:extLst>
          </p:cNvPr>
          <p:cNvSpPr>
            <a:spLocks noGrp="1"/>
          </p:cNvSpPr>
          <p:nvPr>
            <p:ph type="ftr" sz="quarter" idx="11"/>
          </p:nvPr>
        </p:nvSpPr>
        <p:spPr>
          <a:xfrm>
            <a:off x="2687248" y="6492875"/>
            <a:ext cx="3617103" cy="365125"/>
          </a:xfrm>
        </p:spPr>
        <p:txBody>
          <a:bodyPr/>
          <a:lstStyle/>
          <a:p>
            <a:r>
              <a:rPr lang="it-IT" b="1" dirty="0">
                <a:solidFill>
                  <a:srgbClr val="002060"/>
                </a:solidFill>
              </a:rPr>
              <a:t>Rendiconto semplificato per il Cittadino Esercizio 2020</a:t>
            </a:r>
          </a:p>
        </p:txBody>
      </p:sp>
      <p:sp>
        <p:nvSpPr>
          <p:cNvPr id="11" name="Rettangolo 10">
            <a:extLst>
              <a:ext uri="{FF2B5EF4-FFF2-40B4-BE49-F238E27FC236}">
                <a16:creationId xmlns:a16="http://schemas.microsoft.com/office/drawing/2014/main" id="{39A90897-5FCD-4FC7-B311-8984EDAC7403}"/>
              </a:ext>
            </a:extLst>
          </p:cNvPr>
          <p:cNvSpPr/>
          <p:nvPr/>
        </p:nvSpPr>
        <p:spPr>
          <a:xfrm>
            <a:off x="597408" y="1232356"/>
            <a:ext cx="7772400" cy="1384995"/>
          </a:xfrm>
          <a:prstGeom prst="rect">
            <a:avLst/>
          </a:prstGeom>
        </p:spPr>
        <p:txBody>
          <a:bodyPr wrap="square">
            <a:spAutoFit/>
          </a:bodyPr>
          <a:lstStyle/>
          <a:p>
            <a:pPr algn="just"/>
            <a:r>
              <a:rPr lang="it-IT" sz="1400" dirty="0"/>
              <a:t>Il risultato di amministrazione dell'esercizio 2020 riportato in fondo alla tabella è il dato che mostra, in estrema sintesi, l'esito finanziario dell'esercizio che si è chiuso. </a:t>
            </a:r>
          </a:p>
          <a:p>
            <a:pPr algn="just"/>
            <a:r>
              <a:rPr lang="it-IT" sz="1400" b="1" dirty="0"/>
              <a:t>Il risultato positivo della gestione sta ad indicare che l'Ente ha impegnato, nel corso dell'anno, un volume di spese inferiore all'ammontare complessivo delle entrate accertate.  Inoltre è indicativo di una equilibrata capacità dell'Ente di utilizzare le risorse che si sono rese disponibili nel corso dell'esercizio</a:t>
            </a:r>
            <a:r>
              <a:rPr lang="it-IT" sz="1400" dirty="0"/>
              <a:t>.</a:t>
            </a:r>
          </a:p>
        </p:txBody>
      </p:sp>
      <p:graphicFrame>
        <p:nvGraphicFramePr>
          <p:cNvPr id="2" name="Tabella 1">
            <a:extLst>
              <a:ext uri="{FF2B5EF4-FFF2-40B4-BE49-F238E27FC236}">
                <a16:creationId xmlns:a16="http://schemas.microsoft.com/office/drawing/2014/main" id="{98487A81-1A0B-4775-9E7A-DB50F1E2CC3E}"/>
              </a:ext>
            </a:extLst>
          </p:cNvPr>
          <p:cNvGraphicFramePr>
            <a:graphicFrameLocks noGrp="1"/>
          </p:cNvGraphicFramePr>
          <p:nvPr>
            <p:extLst>
              <p:ext uri="{D42A27DB-BD31-4B8C-83A1-F6EECF244321}">
                <p14:modId xmlns:p14="http://schemas.microsoft.com/office/powerpoint/2010/main" val="2746704078"/>
              </p:ext>
            </p:extLst>
          </p:nvPr>
        </p:nvGraphicFramePr>
        <p:xfrm>
          <a:off x="685800" y="2704343"/>
          <a:ext cx="7684008" cy="3881598"/>
        </p:xfrm>
        <a:graphic>
          <a:graphicData uri="http://schemas.openxmlformats.org/drawingml/2006/table">
            <a:tbl>
              <a:tblPr/>
              <a:tblGrid>
                <a:gridCol w="4062434">
                  <a:extLst>
                    <a:ext uri="{9D8B030D-6E8A-4147-A177-3AD203B41FA5}">
                      <a16:colId xmlns:a16="http://schemas.microsoft.com/office/drawing/2014/main" val="2007426162"/>
                    </a:ext>
                  </a:extLst>
                </a:gridCol>
                <a:gridCol w="235124">
                  <a:extLst>
                    <a:ext uri="{9D8B030D-6E8A-4147-A177-3AD203B41FA5}">
                      <a16:colId xmlns:a16="http://schemas.microsoft.com/office/drawing/2014/main" val="3351110644"/>
                    </a:ext>
                  </a:extLst>
                </a:gridCol>
                <a:gridCol w="1162561">
                  <a:extLst>
                    <a:ext uri="{9D8B030D-6E8A-4147-A177-3AD203B41FA5}">
                      <a16:colId xmlns:a16="http://schemas.microsoft.com/office/drawing/2014/main" val="3482550926"/>
                    </a:ext>
                  </a:extLst>
                </a:gridCol>
                <a:gridCol w="1165827">
                  <a:extLst>
                    <a:ext uri="{9D8B030D-6E8A-4147-A177-3AD203B41FA5}">
                      <a16:colId xmlns:a16="http://schemas.microsoft.com/office/drawing/2014/main" val="250290929"/>
                    </a:ext>
                  </a:extLst>
                </a:gridCol>
                <a:gridCol w="1058062">
                  <a:extLst>
                    <a:ext uri="{9D8B030D-6E8A-4147-A177-3AD203B41FA5}">
                      <a16:colId xmlns:a16="http://schemas.microsoft.com/office/drawing/2014/main" val="2865912064"/>
                    </a:ext>
                  </a:extLst>
                </a:gridCol>
              </a:tblGrid>
              <a:tr h="140919">
                <a:tc rowSpan="2">
                  <a:txBody>
                    <a:bodyPr/>
                    <a:lstStyle/>
                    <a:p>
                      <a:pPr algn="l" fontAlgn="ctr"/>
                      <a:r>
                        <a:rPr lang="it-IT" sz="1000" b="1" i="0" u="none" strike="noStrike" dirty="0">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it-IT" sz="1000" b="1" i="0" u="none" strike="noStrike" dirty="0">
                          <a:solidFill>
                            <a:srgbClr val="000000"/>
                          </a:solidFill>
                          <a:effectLst/>
                          <a:latin typeface="Arial" panose="020B0604020202020204" pitchFamily="34" charset="0"/>
                        </a:rPr>
                        <a:t> </a:t>
                      </a:r>
                    </a:p>
                  </a:txBody>
                  <a:tcPr marL="6397" marR="6397" marT="6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it-IT" sz="900" b="1" i="0" u="none" strike="noStrike" dirty="0">
                          <a:solidFill>
                            <a:srgbClr val="000000"/>
                          </a:solidFill>
                          <a:effectLst/>
                          <a:latin typeface="Arial" panose="020B0604020202020204" pitchFamily="34" charset="0"/>
                        </a:rPr>
                        <a:t>GESTIONE</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3437961246"/>
                  </a:ext>
                </a:extLst>
              </a:tr>
              <a:tr h="182188">
                <a:tc vMerge="1">
                  <a:txBody>
                    <a:bodyPr/>
                    <a:lstStyle/>
                    <a:p>
                      <a:endParaRPr lang="it-IT"/>
                    </a:p>
                  </a:txBody>
                  <a:tcPr/>
                </a:tc>
                <a:tc vMerge="1">
                  <a:txBody>
                    <a:bodyPr/>
                    <a:lstStyle/>
                    <a:p>
                      <a:endParaRPr lang="it-IT"/>
                    </a:p>
                  </a:txBody>
                  <a:tcPr/>
                </a:tc>
                <a:tc>
                  <a:txBody>
                    <a:bodyPr/>
                    <a:lstStyle/>
                    <a:p>
                      <a:pPr algn="ctr" fontAlgn="ctr"/>
                      <a:r>
                        <a:rPr lang="it-IT" sz="1000" b="1" i="0" u="none" strike="noStrike" dirty="0">
                          <a:solidFill>
                            <a:srgbClr val="000000"/>
                          </a:solidFill>
                          <a:effectLst/>
                          <a:latin typeface="Arial" panose="020B0604020202020204" pitchFamily="34" charset="0"/>
                        </a:rPr>
                        <a:t>RESIDUI</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1" i="0" u="none" strike="noStrike" dirty="0">
                          <a:solidFill>
                            <a:srgbClr val="000000"/>
                          </a:solidFill>
                          <a:effectLst/>
                          <a:latin typeface="Arial" panose="020B0604020202020204" pitchFamily="34" charset="0"/>
                        </a:rPr>
                        <a:t>COMPETENZA</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1" i="0" u="none" strike="noStrike" dirty="0">
                          <a:solidFill>
                            <a:srgbClr val="000000"/>
                          </a:solidFill>
                          <a:effectLst/>
                          <a:latin typeface="Arial" panose="020B0604020202020204" pitchFamily="34" charset="0"/>
                        </a:rPr>
                        <a:t>TOTALE</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3403125"/>
                  </a:ext>
                </a:extLst>
              </a:tr>
              <a:tr h="182188">
                <a:tc>
                  <a:txBody>
                    <a:bodyPr/>
                    <a:lstStyle/>
                    <a:p>
                      <a:pPr algn="l" fontAlgn="ctr"/>
                      <a:r>
                        <a:rPr lang="it-IT" sz="1000" b="1" i="0" u="none" strike="noStrike">
                          <a:solidFill>
                            <a:srgbClr val="000000"/>
                          </a:solidFill>
                          <a:effectLst/>
                          <a:latin typeface="Arial" panose="020B0604020202020204" pitchFamily="34" charset="0"/>
                        </a:rPr>
                        <a:t>Fondo di cassa al 1° gennaio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dirty="0">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dirty="0">
                          <a:solidFill>
                            <a:srgbClr val="000000"/>
                          </a:solidFill>
                          <a:effectLst/>
                          <a:latin typeface="Arial" panose="020B0604020202020204" pitchFamily="34" charset="0"/>
                        </a:rPr>
                        <a:t>39.734.002,67</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9487436"/>
                  </a:ext>
                </a:extLst>
              </a:tr>
              <a:tr h="182188">
                <a:tc>
                  <a:txBody>
                    <a:bodyPr/>
                    <a:lstStyle/>
                    <a:p>
                      <a:pPr algn="l" fontAlgn="ctr"/>
                      <a:r>
                        <a:rPr lang="it-IT" sz="1000" b="1" i="0" u="none" strike="noStrike" dirty="0">
                          <a:solidFill>
                            <a:srgbClr val="000000"/>
                          </a:solidFill>
                          <a:effectLst/>
                          <a:latin typeface="Arial" panose="020B0604020202020204" pitchFamily="34" charset="0"/>
                        </a:rPr>
                        <a:t>RISCOSSIONI</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it-IT" sz="1000" b="1" i="0" u="none" strike="noStrike">
                          <a:solidFill>
                            <a:srgbClr val="000000"/>
                          </a:solidFill>
                          <a:effectLst/>
                          <a:latin typeface="Arial" panose="020B0604020202020204" pitchFamily="34" charset="0"/>
                        </a:rPr>
                        <a:t>(+)</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000" b="1" i="0" u="none" strike="noStrike" dirty="0">
                          <a:solidFill>
                            <a:srgbClr val="000000"/>
                          </a:solidFill>
                          <a:effectLst/>
                          <a:latin typeface="Arial" panose="020B0604020202020204" pitchFamily="34" charset="0"/>
                        </a:rPr>
                        <a:t>13.663.425,41</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Arial" panose="020B0604020202020204" pitchFamily="34" charset="0"/>
                        </a:rPr>
                        <a:t>60.704.709,27</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Arial" panose="020B0604020202020204" pitchFamily="34" charset="0"/>
                        </a:rPr>
                        <a:t>74.368.134,68</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1623848263"/>
                  </a:ext>
                </a:extLst>
              </a:tr>
              <a:tr h="182188">
                <a:tc>
                  <a:txBody>
                    <a:bodyPr/>
                    <a:lstStyle/>
                    <a:p>
                      <a:pPr algn="l" fontAlgn="ctr"/>
                      <a:r>
                        <a:rPr lang="it-IT" sz="1000" b="1" i="0" u="none" strike="noStrike">
                          <a:solidFill>
                            <a:srgbClr val="000000"/>
                          </a:solidFill>
                          <a:effectLst/>
                          <a:latin typeface="Arial" panose="020B0604020202020204" pitchFamily="34" charset="0"/>
                        </a:rPr>
                        <a:t>PAGAMENTI</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1" i="0" u="none" strike="noStrike">
                          <a:solidFill>
                            <a:srgbClr val="000000"/>
                          </a:solidFill>
                          <a:effectLst/>
                          <a:latin typeface="Arial" panose="020B0604020202020204" pitchFamily="34" charset="0"/>
                        </a:rPr>
                        <a:t>(-)</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dirty="0">
                          <a:solidFill>
                            <a:srgbClr val="000000"/>
                          </a:solidFill>
                          <a:effectLst/>
                          <a:latin typeface="Arial" panose="020B0604020202020204" pitchFamily="34" charset="0"/>
                        </a:rPr>
                        <a:t>8.248.980,14</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Arial" panose="020B0604020202020204" pitchFamily="34" charset="0"/>
                        </a:rPr>
                        <a:t>51.559.290,92</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Arial" panose="020B0604020202020204" pitchFamily="34" charset="0"/>
                        </a:rPr>
                        <a:t>59.808.271,06</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3602843"/>
                  </a:ext>
                </a:extLst>
              </a:tr>
              <a:tr h="93611">
                <a:tc>
                  <a:txBody>
                    <a:bodyPr/>
                    <a:lstStyle/>
                    <a:p>
                      <a:pPr algn="l"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dirty="0">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8393846"/>
                  </a:ext>
                </a:extLst>
              </a:tr>
              <a:tr h="182188">
                <a:tc>
                  <a:txBody>
                    <a:bodyPr/>
                    <a:lstStyle/>
                    <a:p>
                      <a:pPr algn="l" fontAlgn="ctr"/>
                      <a:r>
                        <a:rPr lang="it-IT" sz="1000" b="1" i="0" u="none" strike="noStrike">
                          <a:solidFill>
                            <a:srgbClr val="000000"/>
                          </a:solidFill>
                          <a:effectLst/>
                          <a:latin typeface="Arial" panose="020B0604020202020204" pitchFamily="34" charset="0"/>
                        </a:rPr>
                        <a:t>SALDO CASSA AL 31 DICEMBRE</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1" i="0" u="none" strike="noStrike">
                          <a:solidFill>
                            <a:srgbClr val="000000"/>
                          </a:solidFill>
                          <a:effectLst/>
                          <a:latin typeface="Arial" panose="020B0604020202020204" pitchFamily="34" charset="0"/>
                        </a:rPr>
                        <a:t>(=)</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000" b="1" i="0" u="none" strike="noStrike" dirty="0">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Arial" panose="020B0604020202020204" pitchFamily="34" charset="0"/>
                        </a:rPr>
                        <a:t>54.293.866,29</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3906282"/>
                  </a:ext>
                </a:extLst>
              </a:tr>
              <a:tr h="93611">
                <a:tc>
                  <a:txBody>
                    <a:bodyPr/>
                    <a:lstStyle/>
                    <a:p>
                      <a:pPr algn="l"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1996414"/>
                  </a:ext>
                </a:extLst>
              </a:tr>
              <a:tr h="182188">
                <a:tc>
                  <a:txBody>
                    <a:bodyPr/>
                    <a:lstStyle/>
                    <a:p>
                      <a:pPr algn="l" fontAlgn="ctr"/>
                      <a:r>
                        <a:rPr lang="it-IT" sz="1000" b="1" i="0" u="none" strike="noStrike" dirty="0">
                          <a:solidFill>
                            <a:srgbClr val="000000"/>
                          </a:solidFill>
                          <a:effectLst/>
                          <a:latin typeface="Arial" panose="020B0604020202020204" pitchFamily="34" charset="0"/>
                        </a:rPr>
                        <a:t>PAGAMENTI per azioni esecutive non regolarizzate al 31 dicembre</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1" i="0" u="none" strike="noStrike">
                          <a:solidFill>
                            <a:srgbClr val="000000"/>
                          </a:solidFill>
                          <a:effectLst/>
                          <a:latin typeface="Arial" panose="020B0604020202020204" pitchFamily="34" charset="0"/>
                        </a:rPr>
                        <a:t>(-)</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dirty="0">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000" b="1" i="0" u="none" strike="noStrike" dirty="0">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Arial" panose="020B0604020202020204" pitchFamily="34" charset="0"/>
                        </a:rPr>
                        <a:t>0,00</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3037544"/>
                  </a:ext>
                </a:extLst>
              </a:tr>
              <a:tr h="93611">
                <a:tc>
                  <a:txBody>
                    <a:bodyPr/>
                    <a:lstStyle/>
                    <a:p>
                      <a:pPr algn="l"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000" b="1" i="0" u="none" strike="noStrike" dirty="0">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3054468"/>
                  </a:ext>
                </a:extLst>
              </a:tr>
              <a:tr h="182188">
                <a:tc>
                  <a:txBody>
                    <a:bodyPr/>
                    <a:lstStyle/>
                    <a:p>
                      <a:pPr algn="l" fontAlgn="ctr"/>
                      <a:r>
                        <a:rPr lang="it-IT" sz="1000" b="1" i="0" u="none" strike="noStrike">
                          <a:solidFill>
                            <a:srgbClr val="000000"/>
                          </a:solidFill>
                          <a:effectLst/>
                          <a:latin typeface="Arial" panose="020B0604020202020204" pitchFamily="34" charset="0"/>
                        </a:rPr>
                        <a:t>FONDO DI CASSA AL 31 DICEMBRE</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1" i="0" u="none" strike="noStrike">
                          <a:solidFill>
                            <a:srgbClr val="000000"/>
                          </a:solidFill>
                          <a:effectLst/>
                          <a:latin typeface="Arial" panose="020B0604020202020204" pitchFamily="34" charset="0"/>
                        </a:rPr>
                        <a:t>(=)</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000" b="1" i="0" u="none" strike="noStrike" dirty="0">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Arial" panose="020B0604020202020204" pitchFamily="34" charset="0"/>
                        </a:rPr>
                        <a:t>54.293.866,29</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5190626"/>
                  </a:ext>
                </a:extLst>
              </a:tr>
              <a:tr h="93611">
                <a:tc>
                  <a:txBody>
                    <a:bodyPr/>
                    <a:lstStyle/>
                    <a:p>
                      <a:pPr algn="l"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dirty="0">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dirty="0">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2724259"/>
                  </a:ext>
                </a:extLst>
              </a:tr>
              <a:tr h="182188">
                <a:tc>
                  <a:txBody>
                    <a:bodyPr/>
                    <a:lstStyle/>
                    <a:p>
                      <a:pPr algn="l" fontAlgn="ctr"/>
                      <a:r>
                        <a:rPr lang="it-IT" sz="1000" b="1" i="0" u="none" strike="noStrike">
                          <a:solidFill>
                            <a:srgbClr val="000000"/>
                          </a:solidFill>
                          <a:effectLst/>
                          <a:latin typeface="Arial" panose="020B0604020202020204" pitchFamily="34" charset="0"/>
                        </a:rPr>
                        <a:t>RESIDUI ATTIVI</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1" i="0" u="none" strike="noStrike">
                          <a:solidFill>
                            <a:srgbClr val="000000"/>
                          </a:solidFill>
                          <a:effectLst/>
                          <a:latin typeface="Arial" panose="020B0604020202020204" pitchFamily="34" charset="0"/>
                        </a:rPr>
                        <a:t>(+)</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Arial" panose="020B0604020202020204" pitchFamily="34" charset="0"/>
                        </a:rPr>
                        <a:t>16.870.224,22</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Arial" panose="020B0604020202020204" pitchFamily="34" charset="0"/>
                        </a:rPr>
                        <a:t>20.743.764,67</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dirty="0">
                          <a:solidFill>
                            <a:srgbClr val="000000"/>
                          </a:solidFill>
                          <a:effectLst/>
                          <a:latin typeface="Arial" panose="020B0604020202020204" pitchFamily="34" charset="0"/>
                        </a:rPr>
                        <a:t>37.613.988,89</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1194563"/>
                  </a:ext>
                </a:extLst>
              </a:tr>
              <a:tr h="182188">
                <a:tc>
                  <a:txBody>
                    <a:bodyPr/>
                    <a:lstStyle/>
                    <a:p>
                      <a:pPr algn="l" fontAlgn="ctr"/>
                      <a:r>
                        <a:rPr lang="it-IT" sz="1000" b="1" i="1" u="none" strike="noStrike">
                          <a:solidFill>
                            <a:srgbClr val="000000"/>
                          </a:solidFill>
                          <a:effectLst/>
                          <a:latin typeface="Arial" panose="020B0604020202020204" pitchFamily="34" charset="0"/>
                        </a:rPr>
                        <a:t>  di cui derivanti da accertamenti di tributi effettuati sulla base della stima del dipartimento delle finanze</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dirty="0">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dirty="0">
                          <a:solidFill>
                            <a:srgbClr val="000000"/>
                          </a:solidFill>
                          <a:effectLst/>
                          <a:latin typeface="Arial" panose="020B0604020202020204" pitchFamily="34" charset="0"/>
                        </a:rPr>
                        <a:t>0,00</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3597023"/>
                  </a:ext>
                </a:extLst>
              </a:tr>
              <a:tr h="182188">
                <a:tc>
                  <a:txBody>
                    <a:bodyPr/>
                    <a:lstStyle/>
                    <a:p>
                      <a:pPr algn="l" fontAlgn="ctr"/>
                      <a:r>
                        <a:rPr lang="it-IT" sz="1000" b="1" i="0" u="none" strike="noStrike">
                          <a:solidFill>
                            <a:srgbClr val="000000"/>
                          </a:solidFill>
                          <a:effectLst/>
                          <a:latin typeface="Arial" panose="020B0604020202020204" pitchFamily="34" charset="0"/>
                        </a:rPr>
                        <a:t>RESIDUI PASSIVI</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1" i="0" u="none" strike="noStrike">
                          <a:solidFill>
                            <a:srgbClr val="000000"/>
                          </a:solidFill>
                          <a:effectLst/>
                          <a:latin typeface="Arial" panose="020B0604020202020204" pitchFamily="34" charset="0"/>
                        </a:rPr>
                        <a:t>(-)</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Arial" panose="020B0604020202020204" pitchFamily="34" charset="0"/>
                        </a:rPr>
                        <a:t>2.570.081,83</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Arial" panose="020B0604020202020204" pitchFamily="34" charset="0"/>
                        </a:rPr>
                        <a:t>21.509.443,57</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dirty="0">
                          <a:solidFill>
                            <a:srgbClr val="000000"/>
                          </a:solidFill>
                          <a:effectLst/>
                          <a:latin typeface="Arial" panose="020B0604020202020204" pitchFamily="34" charset="0"/>
                        </a:rPr>
                        <a:t>24.079.525,40</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1393842"/>
                  </a:ext>
                </a:extLst>
              </a:tr>
              <a:tr h="93611">
                <a:tc>
                  <a:txBody>
                    <a:bodyPr/>
                    <a:lstStyle/>
                    <a:p>
                      <a:pPr algn="l"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000" b="1" i="0" u="none" strike="noStrike" dirty="0">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000" b="1" i="0" u="none" strike="noStrike" dirty="0">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6216374"/>
                  </a:ext>
                </a:extLst>
              </a:tr>
              <a:tr h="182188">
                <a:tc>
                  <a:txBody>
                    <a:bodyPr/>
                    <a:lstStyle/>
                    <a:p>
                      <a:pPr algn="l" fontAlgn="ctr"/>
                      <a:r>
                        <a:rPr lang="it-IT" sz="1000" b="1" i="0" u="none" strike="noStrike" dirty="0">
                          <a:solidFill>
                            <a:srgbClr val="000000"/>
                          </a:solidFill>
                          <a:effectLst/>
                          <a:latin typeface="Arial" panose="020B0604020202020204" pitchFamily="34" charset="0"/>
                        </a:rPr>
                        <a:t>FONDO PLURIENNALE VINCOLATO PER SPESE CORRENTI</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1" i="0" u="none" strike="noStrike">
                          <a:solidFill>
                            <a:srgbClr val="000000"/>
                          </a:solidFill>
                          <a:effectLst/>
                          <a:latin typeface="Arial" panose="020B0604020202020204" pitchFamily="34" charset="0"/>
                        </a:rPr>
                        <a:t>(-)</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000" b="1" i="0" u="none" strike="noStrike" dirty="0">
                          <a:solidFill>
                            <a:srgbClr val="000000"/>
                          </a:solidFill>
                          <a:effectLst/>
                          <a:latin typeface="Arial" panose="020B0604020202020204" pitchFamily="34" charset="0"/>
                        </a:rPr>
                        <a:t>2.677.737,25</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9874261"/>
                  </a:ext>
                </a:extLst>
              </a:tr>
              <a:tr h="182188">
                <a:tc>
                  <a:txBody>
                    <a:bodyPr/>
                    <a:lstStyle/>
                    <a:p>
                      <a:pPr algn="l" fontAlgn="ctr"/>
                      <a:r>
                        <a:rPr lang="it-IT" sz="1000" b="1" i="0" u="none" strike="noStrike" dirty="0">
                          <a:solidFill>
                            <a:srgbClr val="000000"/>
                          </a:solidFill>
                          <a:effectLst/>
                          <a:latin typeface="Arial" panose="020B0604020202020204" pitchFamily="34" charset="0"/>
                        </a:rPr>
                        <a:t>FONDO PLURIENNALE VINCOLATO PER SPESE IN CONTO CAPITALE</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1" i="0" u="none" strike="noStrike">
                          <a:solidFill>
                            <a:srgbClr val="000000"/>
                          </a:solidFill>
                          <a:effectLst/>
                          <a:latin typeface="Arial" panose="020B0604020202020204" pitchFamily="34" charset="0"/>
                        </a:rPr>
                        <a:t>(-)</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000" b="1" i="0" u="none" strike="noStrike" dirty="0">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000" b="1" i="0" u="none" strike="noStrike" dirty="0">
                          <a:solidFill>
                            <a:srgbClr val="000000"/>
                          </a:solidFill>
                          <a:effectLst/>
                          <a:latin typeface="Arial" panose="020B0604020202020204" pitchFamily="34" charset="0"/>
                        </a:rPr>
                        <a:t>16.378.039,97</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3586675"/>
                  </a:ext>
                </a:extLst>
              </a:tr>
              <a:tr h="93611">
                <a:tc>
                  <a:txBody>
                    <a:bodyPr/>
                    <a:lstStyle/>
                    <a:p>
                      <a:pPr algn="l"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dirty="0">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8330410"/>
                  </a:ext>
                </a:extLst>
              </a:tr>
              <a:tr h="182188">
                <a:tc>
                  <a:txBody>
                    <a:bodyPr/>
                    <a:lstStyle/>
                    <a:p>
                      <a:pPr algn="l" fontAlgn="ctr"/>
                      <a:r>
                        <a:rPr lang="it-IT" sz="1000" b="1" i="0" u="none" strike="noStrike">
                          <a:solidFill>
                            <a:srgbClr val="000000"/>
                          </a:solidFill>
                          <a:effectLst/>
                          <a:latin typeface="Arial" panose="020B0604020202020204" pitchFamily="34" charset="0"/>
                        </a:rPr>
                        <a:t>RISULTATO DI AMMINISTRAZIONE AL 31 DICEMBRE 2020 (A)</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dirty="0">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dirty="0">
                          <a:solidFill>
                            <a:srgbClr val="000000"/>
                          </a:solidFill>
                          <a:effectLst/>
                          <a:latin typeface="Arial" panose="020B0604020202020204" pitchFamily="34" charset="0"/>
                        </a:rPr>
                        <a:t>48.772.552,56</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468979"/>
                  </a:ext>
                </a:extLst>
              </a:tr>
              <a:tr h="93611">
                <a:tc>
                  <a:txBody>
                    <a:bodyPr/>
                    <a:lstStyle/>
                    <a:p>
                      <a:pPr algn="l"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00" b="1" i="0" u="none" strike="noStrike" dirty="0">
                          <a:solidFill>
                            <a:srgbClr val="000000"/>
                          </a:solidFill>
                          <a:effectLst/>
                          <a:latin typeface="Arial" panose="020B0604020202020204" pitchFamily="34" charset="0"/>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4867647"/>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piè di pagina 2">
            <a:extLst>
              <a:ext uri="{FF2B5EF4-FFF2-40B4-BE49-F238E27FC236}">
                <a16:creationId xmlns:a16="http://schemas.microsoft.com/office/drawing/2014/main" id="{E873341C-CF3A-4572-808A-72F16673C1AC}"/>
              </a:ext>
            </a:extLst>
          </p:cNvPr>
          <p:cNvSpPr>
            <a:spLocks noGrp="1"/>
          </p:cNvSpPr>
          <p:nvPr>
            <p:ph type="ftr" sz="quarter" idx="5"/>
          </p:nvPr>
        </p:nvSpPr>
        <p:spPr/>
        <p:txBody>
          <a:bodyPr/>
          <a:lstStyle/>
          <a:p>
            <a:r>
              <a:rPr lang="it-IT" b="1" dirty="0">
                <a:solidFill>
                  <a:srgbClr val="002060"/>
                </a:solidFill>
              </a:rPr>
              <a:t>Rendiconto semplificato per il Cittadino Esercizio 2020</a:t>
            </a:r>
          </a:p>
        </p:txBody>
      </p:sp>
      <p:sp>
        <p:nvSpPr>
          <p:cNvPr id="4" name="Titolo 1">
            <a:extLst>
              <a:ext uri="{FF2B5EF4-FFF2-40B4-BE49-F238E27FC236}">
                <a16:creationId xmlns:a16="http://schemas.microsoft.com/office/drawing/2014/main" id="{071EDC16-D13F-4CAB-B288-8F3E182B834F}"/>
              </a:ext>
            </a:extLst>
          </p:cNvPr>
          <p:cNvSpPr txBox="1">
            <a:spLocks/>
          </p:cNvSpPr>
          <p:nvPr/>
        </p:nvSpPr>
        <p:spPr>
          <a:xfrm>
            <a:off x="1011935" y="495180"/>
            <a:ext cx="7543800" cy="533400"/>
          </a:xfrm>
          <a:prstGeom prst="rect">
            <a:avLst/>
          </a:prstGeom>
        </p:spPr>
        <p:txBody>
          <a:bodyPr vert="horz" lIns="0" tIns="0" rIns="0" bIns="0" rtlCol="0" anchor="b">
            <a:normAutofit fontScale="97500"/>
          </a:bodyPr>
          <a:lstStyle>
            <a:lvl1pPr algn="l" defTabSz="914400" rtl="0" eaLnBrk="1" latinLnBrk="0" hangingPunct="1">
              <a:lnSpc>
                <a:spcPct val="85000"/>
              </a:lnSpc>
              <a:spcBef>
                <a:spcPct val="0"/>
              </a:spcBef>
              <a:buNone/>
              <a:defRPr sz="1800" b="1" i="0" kern="1200" spc="-50" baseline="0">
                <a:solidFill>
                  <a:schemeClr val="bg1"/>
                </a:solidFill>
                <a:latin typeface="Calibri"/>
                <a:ea typeface="+mj-ea"/>
                <a:cs typeface="Calibri"/>
              </a:defRPr>
            </a:lvl1pPr>
          </a:lstStyle>
          <a:p>
            <a:pPr algn="ctr"/>
            <a:r>
              <a:rPr lang="it-IT">
                <a:solidFill>
                  <a:srgbClr val="002060"/>
                </a:solidFill>
              </a:rPr>
              <a:t> TEMPISTICA DEI PAGAMENTI</a:t>
            </a:r>
            <a:br>
              <a:rPr lang="it-IT">
                <a:solidFill>
                  <a:srgbClr val="002060"/>
                </a:solidFill>
              </a:rPr>
            </a:br>
            <a:endParaRPr lang="it-IT" dirty="0">
              <a:solidFill>
                <a:srgbClr val="002060"/>
              </a:solidFill>
            </a:endParaRPr>
          </a:p>
        </p:txBody>
      </p:sp>
      <p:sp>
        <p:nvSpPr>
          <p:cNvPr id="5" name="Rettangolo 4">
            <a:extLst>
              <a:ext uri="{FF2B5EF4-FFF2-40B4-BE49-F238E27FC236}">
                <a16:creationId xmlns:a16="http://schemas.microsoft.com/office/drawing/2014/main" id="{72330743-A68A-439C-BF59-4933F928BDCE}"/>
              </a:ext>
            </a:extLst>
          </p:cNvPr>
          <p:cNvSpPr/>
          <p:nvPr/>
        </p:nvSpPr>
        <p:spPr>
          <a:xfrm>
            <a:off x="822959" y="914400"/>
            <a:ext cx="7711440" cy="1815882"/>
          </a:xfrm>
          <a:prstGeom prst="rect">
            <a:avLst/>
          </a:prstGeom>
        </p:spPr>
        <p:txBody>
          <a:bodyPr wrap="square">
            <a:spAutoFit/>
          </a:bodyPr>
          <a:lstStyle/>
          <a:p>
            <a:pPr algn="just"/>
            <a:r>
              <a:rPr lang="it-IT" sz="1400" dirty="0"/>
              <a:t>L’indicatore di tempestività dei pagamenti definisce in giorni il ritardo medio dei pagamenti rispetto alla scadenza delle relative fatture pervenute all'Ente.</a:t>
            </a:r>
          </a:p>
          <a:p>
            <a:pPr algn="just"/>
            <a:br>
              <a:rPr lang="it-IT" sz="1400" dirty="0"/>
            </a:br>
            <a:r>
              <a:rPr lang="it-IT" sz="1400" b="1" dirty="0"/>
              <a:t>Per l’anno 2020 esso è pari a -9,22. </a:t>
            </a:r>
            <a:r>
              <a:rPr lang="it-IT" sz="1400" i="1" dirty="0"/>
              <a:t>Si tratta di un numero negativo poiché i pagamenti sono avvenuti mediamente in anticipo rispetto alla data di scadenza delle fatture.</a:t>
            </a:r>
          </a:p>
          <a:p>
            <a:pPr algn="just"/>
            <a:r>
              <a:rPr lang="it-IT" sz="1400" dirty="0"/>
              <a:t>L’indicatore è calcolato su base trimestrale e su base annuale e deve essere pubblicato entro il trentesimo giorno dalla conclusione di ogni trimestre e quello annuale entro il 31 gennaio dell’anno successivo.</a:t>
            </a:r>
          </a:p>
        </p:txBody>
      </p:sp>
      <p:graphicFrame>
        <p:nvGraphicFramePr>
          <p:cNvPr id="2" name="Tabella 1">
            <a:extLst>
              <a:ext uri="{FF2B5EF4-FFF2-40B4-BE49-F238E27FC236}">
                <a16:creationId xmlns:a16="http://schemas.microsoft.com/office/drawing/2014/main" id="{45B802A9-126C-440F-880A-BC8D4DB2DC1F}"/>
              </a:ext>
            </a:extLst>
          </p:cNvPr>
          <p:cNvGraphicFramePr>
            <a:graphicFrameLocks noGrp="1"/>
          </p:cNvGraphicFramePr>
          <p:nvPr>
            <p:extLst>
              <p:ext uri="{D42A27DB-BD31-4B8C-83A1-F6EECF244321}">
                <p14:modId xmlns:p14="http://schemas.microsoft.com/office/powerpoint/2010/main" val="869859857"/>
              </p:ext>
            </p:extLst>
          </p:nvPr>
        </p:nvGraphicFramePr>
        <p:xfrm>
          <a:off x="1011935" y="3124200"/>
          <a:ext cx="7141465" cy="2665095"/>
        </p:xfrm>
        <a:graphic>
          <a:graphicData uri="http://schemas.openxmlformats.org/drawingml/2006/table">
            <a:tbl>
              <a:tblPr/>
              <a:tblGrid>
                <a:gridCol w="1624131">
                  <a:extLst>
                    <a:ext uri="{9D8B030D-6E8A-4147-A177-3AD203B41FA5}">
                      <a16:colId xmlns:a16="http://schemas.microsoft.com/office/drawing/2014/main" val="3791811706"/>
                    </a:ext>
                  </a:extLst>
                </a:gridCol>
                <a:gridCol w="2956388">
                  <a:extLst>
                    <a:ext uri="{9D8B030D-6E8A-4147-A177-3AD203B41FA5}">
                      <a16:colId xmlns:a16="http://schemas.microsoft.com/office/drawing/2014/main" val="1161359282"/>
                    </a:ext>
                  </a:extLst>
                </a:gridCol>
                <a:gridCol w="2560946">
                  <a:extLst>
                    <a:ext uri="{9D8B030D-6E8A-4147-A177-3AD203B41FA5}">
                      <a16:colId xmlns:a16="http://schemas.microsoft.com/office/drawing/2014/main" val="946438171"/>
                    </a:ext>
                  </a:extLst>
                </a:gridCol>
              </a:tblGrid>
              <a:tr h="134368">
                <a:tc gridSpan="3">
                  <a:txBody>
                    <a:bodyPr/>
                    <a:lstStyle/>
                    <a:p>
                      <a:pPr algn="ctr" fontAlgn="b"/>
                      <a:r>
                        <a:rPr lang="it-IT" sz="1200" b="1" i="0" u="none" strike="noStrike" dirty="0">
                          <a:solidFill>
                            <a:srgbClr val="000000"/>
                          </a:solidFill>
                          <a:effectLst/>
                          <a:latin typeface="Calibri" panose="020F0502020204030204" pitchFamily="34" charset="0"/>
                        </a:rPr>
                        <a:t>ATTESTAZIONE TEMPI DI PAGAMENTO 2020</a:t>
                      </a:r>
                    </a:p>
                  </a:txBody>
                  <a:tcPr marL="9525" marR="9525" marT="9525" marB="0" anchor="b">
                    <a:lnL>
                      <a:noFill/>
                    </a:lnL>
                    <a:lnR>
                      <a:noFill/>
                    </a:lnR>
                    <a:lnT>
                      <a:noFill/>
                    </a:lnT>
                    <a:lnB>
                      <a:noFill/>
                    </a:lnB>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3861641739"/>
                  </a:ext>
                </a:extLst>
              </a:tr>
              <a:tr h="174373">
                <a:tc gridSpan="3">
                  <a:txBody>
                    <a:bodyPr/>
                    <a:lstStyle/>
                    <a:p>
                      <a:pPr algn="ctr" fontAlgn="b"/>
                      <a:r>
                        <a:rPr lang="it-IT" sz="1200" b="0" i="0" u="none" strike="noStrike" dirty="0">
                          <a:solidFill>
                            <a:srgbClr val="000000"/>
                          </a:solidFill>
                          <a:effectLst/>
                          <a:latin typeface="Calibri" panose="020F0502020204030204" pitchFamily="34" charset="0"/>
                        </a:rPr>
                        <a:t>ai sensi dell’art. 41 della legge 89/2014</a:t>
                      </a:r>
                    </a:p>
                  </a:txBody>
                  <a:tcPr marL="9525" marR="9525" marT="9525" marB="0" anchor="b">
                    <a:lnL>
                      <a:noFill/>
                    </a:lnL>
                    <a:lnR>
                      <a:noFill/>
                    </a:lnR>
                    <a:lnT>
                      <a:noFill/>
                    </a:lnT>
                    <a:lnB>
                      <a:noFill/>
                    </a:lnB>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489827769"/>
                  </a:ext>
                </a:extLst>
              </a:tr>
              <a:tr h="174373">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592312552"/>
                  </a:ext>
                </a:extLst>
              </a:tr>
              <a:tr h="339371">
                <a:tc gridSpan="3">
                  <a:txBody>
                    <a:bodyPr/>
                    <a:lstStyle/>
                    <a:p>
                      <a:pPr algn="ctr" fontAlgn="b"/>
                      <a:r>
                        <a:rPr lang="it-IT" sz="1200" b="0" i="0" u="none" strike="noStrike" dirty="0">
                          <a:solidFill>
                            <a:srgbClr val="000000"/>
                          </a:solidFill>
                          <a:effectLst/>
                          <a:latin typeface="Calibri" panose="020F0502020204030204" pitchFamily="34" charset="0"/>
                        </a:rPr>
                        <a:t>Importo dei pagamenti relativi a transazioni commerciali effettuati dopo la scadenza dei termini previsti dal </a:t>
                      </a:r>
                      <a:r>
                        <a:rPr lang="it-IT" sz="1200" b="0" i="0" u="none" strike="noStrike" dirty="0" err="1">
                          <a:solidFill>
                            <a:srgbClr val="000000"/>
                          </a:solidFill>
                          <a:effectLst/>
                          <a:latin typeface="Calibri" panose="020F0502020204030204" pitchFamily="34" charset="0"/>
                        </a:rPr>
                        <a:t>D.Lgs.</a:t>
                      </a:r>
                      <a:r>
                        <a:rPr lang="it-IT" sz="1200" b="0" i="0" u="none" strike="noStrike" dirty="0">
                          <a:solidFill>
                            <a:srgbClr val="000000"/>
                          </a:solidFill>
                          <a:effectLst/>
                          <a:latin typeface="Calibri" panose="020F0502020204030204" pitchFamily="34" charset="0"/>
                        </a:rPr>
                        <a:t> 231/2002</a:t>
                      </a:r>
                    </a:p>
                  </a:txBody>
                  <a:tcPr marL="9525" marR="9525" marT="9525" marB="0" anchor="b">
                    <a:lnL>
                      <a:noFill/>
                    </a:lnL>
                    <a:lnR>
                      <a:noFill/>
                    </a:lnR>
                    <a:lnT>
                      <a:noFill/>
                    </a:lnT>
                    <a:lnB>
                      <a:noFill/>
                    </a:lnB>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891654286"/>
                  </a:ext>
                </a:extLst>
              </a:tr>
              <a:tr h="174373">
                <a:tc gridSpan="3">
                  <a:txBody>
                    <a:bodyPr/>
                    <a:lstStyle/>
                    <a:p>
                      <a:pPr algn="ctr" fontAlgn="b"/>
                      <a:r>
                        <a:rPr lang="it-IT" sz="1200" b="1" i="0" u="none" strike="noStrike" dirty="0">
                          <a:solidFill>
                            <a:srgbClr val="000000"/>
                          </a:solidFill>
                          <a:effectLst/>
                          <a:latin typeface="Calibri" panose="020F0502020204030204" pitchFamily="34" charset="0"/>
                        </a:rPr>
                        <a:t>€ 1.746.352,21</a:t>
                      </a:r>
                    </a:p>
                  </a:txBody>
                  <a:tcPr marL="9525" marR="9525" marT="9525" marB="0" anchor="b">
                    <a:lnL>
                      <a:noFill/>
                    </a:lnL>
                    <a:lnR>
                      <a:noFill/>
                    </a:lnR>
                    <a:lnT>
                      <a:noFill/>
                    </a:lnT>
                    <a:lnB>
                      <a:noFill/>
                    </a:lnB>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516304158"/>
                  </a:ext>
                </a:extLst>
              </a:tr>
              <a:tr h="174373">
                <a:tc>
                  <a:txBody>
                    <a:bodyPr/>
                    <a:lstStyle/>
                    <a:p>
                      <a:pPr algn="ctr" fontAlgn="b"/>
                      <a:endParaRPr lang="it-IT"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it-IT" sz="12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it-IT" sz="12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440427766"/>
                  </a:ext>
                </a:extLst>
              </a:tr>
              <a:tr h="174373">
                <a:tc gridSpan="3">
                  <a:txBody>
                    <a:bodyPr/>
                    <a:lstStyle/>
                    <a:p>
                      <a:pPr algn="ctr" fontAlgn="b"/>
                      <a:r>
                        <a:rPr lang="it-IT" sz="1200" b="0" i="0" u="none" strike="noStrike" dirty="0">
                          <a:solidFill>
                            <a:srgbClr val="000000"/>
                          </a:solidFill>
                          <a:effectLst/>
                          <a:latin typeface="Calibri" panose="020F0502020204030204" pitchFamily="34" charset="0"/>
                        </a:rPr>
                        <a:t>Indicatore della tempestività dei pagamenti</a:t>
                      </a:r>
                    </a:p>
                  </a:txBody>
                  <a:tcPr marL="9525" marR="9525" marT="9525" marB="0" anchor="b">
                    <a:lnL>
                      <a:noFill/>
                    </a:lnL>
                    <a:lnR>
                      <a:noFill/>
                    </a:lnR>
                    <a:lnT>
                      <a:noFill/>
                    </a:lnT>
                    <a:lnB>
                      <a:noFill/>
                    </a:lnB>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672117352"/>
                  </a:ext>
                </a:extLst>
              </a:tr>
              <a:tr h="174373">
                <a:tc gridSpan="3">
                  <a:txBody>
                    <a:bodyPr/>
                    <a:lstStyle/>
                    <a:p>
                      <a:pPr algn="ctr" fontAlgn="b"/>
                      <a:r>
                        <a:rPr lang="da-DK" sz="1200" b="0" i="0" u="none" strike="noStrike" dirty="0">
                          <a:solidFill>
                            <a:srgbClr val="000000"/>
                          </a:solidFill>
                          <a:effectLst/>
                          <a:latin typeface="Calibri" panose="020F0502020204030204" pitchFamily="34" charset="0"/>
                        </a:rPr>
                        <a:t>(art. 33 del D.Lgs. n. 33/2013)</a:t>
                      </a:r>
                    </a:p>
                  </a:txBody>
                  <a:tcPr marL="9525" marR="9525" marT="9525" marB="0" anchor="b">
                    <a:lnL>
                      <a:noFill/>
                    </a:lnL>
                    <a:lnR>
                      <a:noFill/>
                    </a:lnR>
                    <a:lnT>
                      <a:noFill/>
                    </a:lnT>
                    <a:lnB>
                      <a:noFill/>
                    </a:lnB>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303297125"/>
                  </a:ext>
                </a:extLst>
              </a:tr>
              <a:tr h="174373">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t-IT"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t-IT"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9423090"/>
                  </a:ext>
                </a:extLst>
              </a:tr>
              <a:tr h="504369">
                <a:tc>
                  <a:txBody>
                    <a:bodyPr/>
                    <a:lstStyle/>
                    <a:p>
                      <a:pPr algn="ctr" fontAlgn="b"/>
                      <a:r>
                        <a:rPr lang="it-IT" sz="1200" b="1" i="0" u="none" strike="noStrike" dirty="0">
                          <a:solidFill>
                            <a:srgbClr val="000000"/>
                          </a:solidFill>
                          <a:effectLst/>
                          <a:latin typeface="Calibri" panose="020F0502020204030204" pitchFamily="34" charset="0"/>
                        </a:rPr>
                        <a:t>PERIODO DI RIFERIMENTO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dirty="0">
                          <a:solidFill>
                            <a:srgbClr val="000000"/>
                          </a:solidFill>
                          <a:effectLst/>
                          <a:latin typeface="Calibri" panose="020F0502020204030204" pitchFamily="34" charset="0"/>
                        </a:rPr>
                        <a:t>TERMINI DI PAGAMENTO (previsti dall'art. 4 del </a:t>
                      </a:r>
                      <a:r>
                        <a:rPr lang="it-IT" sz="1200" b="1" i="0" u="none" strike="noStrike" dirty="0" err="1">
                          <a:solidFill>
                            <a:srgbClr val="000000"/>
                          </a:solidFill>
                          <a:effectLst/>
                          <a:latin typeface="Calibri" panose="020F0502020204030204" pitchFamily="34" charset="0"/>
                        </a:rPr>
                        <a:t>D.Lgs.</a:t>
                      </a:r>
                      <a:r>
                        <a:rPr lang="it-IT" sz="1200" b="1" i="0" u="none" strike="noStrike" dirty="0">
                          <a:solidFill>
                            <a:srgbClr val="000000"/>
                          </a:solidFill>
                          <a:effectLst/>
                          <a:latin typeface="Calibri" panose="020F0502020204030204" pitchFamily="34" charset="0"/>
                        </a:rPr>
                        <a:t> 231/2002)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dirty="0">
                          <a:solidFill>
                            <a:srgbClr val="000000"/>
                          </a:solidFill>
                          <a:effectLst/>
                          <a:latin typeface="Calibri" panose="020F0502020204030204" pitchFamily="34" charset="0"/>
                        </a:rPr>
                        <a:t>MEDIA PONDERATA DELLA TEMPISTICA  DEI PAGAMENTI (art.9 DPCM 22/09/2014)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4574278"/>
                  </a:ext>
                </a:extLst>
              </a:tr>
              <a:tr h="174373">
                <a:tc>
                  <a:txBody>
                    <a:bodyPr/>
                    <a:lstStyle/>
                    <a:p>
                      <a:pPr algn="ctr" fontAlgn="b"/>
                      <a:r>
                        <a:rPr lang="it-IT" sz="1200" b="0" i="0" u="none" strike="noStrike" dirty="0">
                          <a:solidFill>
                            <a:srgbClr val="000000"/>
                          </a:solidFill>
                          <a:effectLst/>
                          <a:latin typeface="Calibri" panose="020F0502020204030204" pitchFamily="34" charset="0"/>
                        </a:rPr>
                        <a:t>Anno 2020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a:solidFill>
                            <a:srgbClr val="000000"/>
                          </a:solidFill>
                          <a:effectLst/>
                          <a:latin typeface="Calibri" panose="020F0502020204030204" pitchFamily="34" charset="0"/>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dirty="0">
                          <a:solidFill>
                            <a:srgbClr val="000000"/>
                          </a:solidFill>
                          <a:effectLst/>
                          <a:latin typeface="Calibri" panose="020F0502020204030204" pitchFamily="34" charset="0"/>
                        </a:rPr>
                        <a:t>-9,22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959618"/>
                  </a:ext>
                </a:extLst>
              </a:tr>
            </a:tbl>
          </a:graphicData>
        </a:graphic>
      </p:graphicFrame>
    </p:spTree>
    <p:extLst>
      <p:ext uri="{BB962C8B-B14F-4D97-AF65-F5344CB8AC3E}">
        <p14:creationId xmlns:p14="http://schemas.microsoft.com/office/powerpoint/2010/main" val="992399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19100" y="434340"/>
            <a:ext cx="8305800" cy="5890260"/>
          </a:xfrm>
          <a:prstGeom prst="rect">
            <a:avLst/>
          </a:prstGeom>
          <a:noFill/>
        </p:spPr>
        <p:txBody>
          <a:bodyPr wrap="square" lIns="0" tIns="0" rIns="0" bIns="0" rtlCol="0"/>
          <a:lstStyle/>
          <a:p>
            <a:endParaRPr dirty="0"/>
          </a:p>
        </p:txBody>
      </p:sp>
      <p:sp>
        <p:nvSpPr>
          <p:cNvPr id="3" name="object 3"/>
          <p:cNvSpPr txBox="1"/>
          <p:nvPr/>
        </p:nvSpPr>
        <p:spPr>
          <a:xfrm>
            <a:off x="637222" y="931491"/>
            <a:ext cx="8087678" cy="2039020"/>
          </a:xfrm>
          <a:prstGeom prst="rect">
            <a:avLst/>
          </a:prstGeom>
        </p:spPr>
        <p:txBody>
          <a:bodyPr vert="horz" wrap="square" lIns="0" tIns="12700" rIns="0" bIns="0" rtlCol="0">
            <a:spAutoFit/>
          </a:bodyPr>
          <a:lstStyle/>
          <a:p>
            <a:pPr marL="12700" marR="5080" algn="just">
              <a:lnSpc>
                <a:spcPct val="100000"/>
              </a:lnSpc>
              <a:spcBef>
                <a:spcPts val="100"/>
              </a:spcBef>
            </a:pPr>
            <a:r>
              <a:rPr lang="it-IT" sz="1400" spc="-5" dirty="0">
                <a:latin typeface="Calibri"/>
                <a:cs typeface="Calibri"/>
              </a:rPr>
              <a:t>Il </a:t>
            </a:r>
            <a:r>
              <a:rPr lang="it-IT" sz="1400" spc="-10" dirty="0">
                <a:latin typeface="Calibri"/>
                <a:cs typeface="Calibri"/>
              </a:rPr>
              <a:t>quadro generale </a:t>
            </a:r>
            <a:r>
              <a:rPr lang="it-IT" sz="1400" spc="-5" dirty="0">
                <a:latin typeface="Calibri"/>
                <a:cs typeface="Calibri"/>
              </a:rPr>
              <a:t>riassuntivo esprime </a:t>
            </a:r>
            <a:r>
              <a:rPr lang="it-IT" sz="1400" dirty="0">
                <a:latin typeface="Calibri"/>
                <a:cs typeface="Calibri"/>
              </a:rPr>
              <a:t>il </a:t>
            </a:r>
            <a:r>
              <a:rPr lang="it-IT" sz="1400" spc="-10" dirty="0">
                <a:latin typeface="Calibri"/>
                <a:cs typeface="Calibri"/>
              </a:rPr>
              <a:t>risultato </a:t>
            </a:r>
            <a:r>
              <a:rPr lang="it-IT" sz="1400" dirty="0">
                <a:latin typeface="Calibri"/>
                <a:cs typeface="Calibri"/>
              </a:rPr>
              <a:t>di </a:t>
            </a:r>
            <a:r>
              <a:rPr lang="it-IT" sz="1400" spc="-5" dirty="0">
                <a:latin typeface="Calibri"/>
                <a:cs typeface="Calibri"/>
              </a:rPr>
              <a:t>gestione </a:t>
            </a:r>
            <a:r>
              <a:rPr lang="it-IT" sz="1400" spc="-10" dirty="0">
                <a:latin typeface="Calibri"/>
                <a:cs typeface="Calibri"/>
              </a:rPr>
              <a:t>in </a:t>
            </a:r>
            <a:r>
              <a:rPr lang="it-IT" sz="1400" spc="-5" dirty="0">
                <a:latin typeface="Calibri"/>
                <a:cs typeface="Calibri"/>
              </a:rPr>
              <a:t>termini </a:t>
            </a:r>
            <a:r>
              <a:rPr lang="it-IT" sz="1400" dirty="0">
                <a:latin typeface="Calibri"/>
                <a:cs typeface="Calibri"/>
              </a:rPr>
              <a:t>di </a:t>
            </a:r>
            <a:r>
              <a:rPr lang="it-IT" sz="1400" spc="-15" dirty="0">
                <a:latin typeface="Calibri"/>
                <a:cs typeface="Calibri"/>
              </a:rPr>
              <a:t>avanzo </a:t>
            </a:r>
            <a:r>
              <a:rPr lang="it-IT" sz="1400" dirty="0">
                <a:latin typeface="Calibri"/>
                <a:cs typeface="Calibri"/>
              </a:rPr>
              <a:t>o </a:t>
            </a:r>
            <a:r>
              <a:rPr lang="it-IT" sz="1400" spc="-10" dirty="0">
                <a:latin typeface="Calibri"/>
                <a:cs typeface="Calibri"/>
              </a:rPr>
              <a:t>disavanzo </a:t>
            </a:r>
            <a:r>
              <a:rPr lang="it-IT" sz="1400" dirty="0">
                <a:latin typeface="Calibri"/>
                <a:cs typeface="Calibri"/>
              </a:rPr>
              <a:t>di </a:t>
            </a:r>
            <a:r>
              <a:rPr lang="it-IT" sz="1400" spc="-10" dirty="0">
                <a:latin typeface="Calibri"/>
                <a:cs typeface="Calibri"/>
              </a:rPr>
              <a:t>competenza </a:t>
            </a:r>
            <a:r>
              <a:rPr lang="it-IT" sz="1400" dirty="0">
                <a:latin typeface="Calibri"/>
                <a:cs typeface="Calibri"/>
              </a:rPr>
              <a:t>e di </a:t>
            </a:r>
            <a:r>
              <a:rPr lang="it-IT" sz="1400" spc="-5" dirty="0">
                <a:latin typeface="Calibri"/>
                <a:cs typeface="Calibri"/>
              </a:rPr>
              <a:t>cassa  </a:t>
            </a:r>
            <a:r>
              <a:rPr lang="it-IT" sz="1400" spc="-15" dirty="0">
                <a:latin typeface="Calibri"/>
                <a:cs typeface="Calibri"/>
              </a:rPr>
              <a:t>attraverso </a:t>
            </a:r>
            <a:r>
              <a:rPr lang="it-IT" sz="1400" dirty="0">
                <a:latin typeface="Calibri"/>
                <a:cs typeface="Calibri"/>
              </a:rPr>
              <a:t>il </a:t>
            </a:r>
            <a:r>
              <a:rPr lang="it-IT" sz="1400" spc="-10" dirty="0">
                <a:latin typeface="Calibri"/>
                <a:cs typeface="Calibri"/>
              </a:rPr>
              <a:t>confronto </a:t>
            </a:r>
            <a:r>
              <a:rPr lang="it-IT" sz="1400" spc="-15" dirty="0">
                <a:latin typeface="Calibri"/>
                <a:cs typeface="Calibri"/>
              </a:rPr>
              <a:t>tra </a:t>
            </a:r>
            <a:r>
              <a:rPr lang="it-IT" sz="1400" dirty="0">
                <a:latin typeface="Calibri"/>
                <a:cs typeface="Calibri"/>
              </a:rPr>
              <a:t>il </a:t>
            </a:r>
            <a:r>
              <a:rPr lang="it-IT" sz="1400" spc="-5" dirty="0">
                <a:latin typeface="Calibri"/>
                <a:cs typeface="Calibri"/>
              </a:rPr>
              <a:t>totale complessivo </a:t>
            </a:r>
            <a:r>
              <a:rPr lang="it-IT" sz="1400" dirty="0">
                <a:latin typeface="Calibri"/>
                <a:cs typeface="Calibri"/>
              </a:rPr>
              <a:t>delle </a:t>
            </a:r>
            <a:r>
              <a:rPr lang="it-IT" sz="1400" spc="-15" dirty="0">
                <a:latin typeface="Calibri"/>
                <a:cs typeface="Calibri"/>
              </a:rPr>
              <a:t>entrate </a:t>
            </a:r>
            <a:r>
              <a:rPr lang="it-IT" sz="1400" dirty="0">
                <a:latin typeface="Calibri"/>
                <a:cs typeface="Calibri"/>
              </a:rPr>
              <a:t>e delle </a:t>
            </a:r>
            <a:r>
              <a:rPr lang="it-IT" sz="1400" spc="-5" dirty="0">
                <a:latin typeface="Calibri"/>
                <a:cs typeface="Calibri"/>
              </a:rPr>
              <a:t>spese </a:t>
            </a:r>
            <a:r>
              <a:rPr lang="it-IT" sz="1400" dirty="0">
                <a:latin typeface="Calibri"/>
                <a:cs typeface="Calibri"/>
              </a:rPr>
              <a:t>in </a:t>
            </a:r>
            <a:r>
              <a:rPr lang="it-IT" sz="1400" spc="-5" dirty="0">
                <a:latin typeface="Calibri"/>
                <a:cs typeface="Calibri"/>
              </a:rPr>
              <a:t>termini di </a:t>
            </a:r>
            <a:r>
              <a:rPr lang="it-IT" sz="1400" spc="-10" dirty="0">
                <a:latin typeface="Calibri"/>
                <a:cs typeface="Calibri"/>
              </a:rPr>
              <a:t>competenza </a:t>
            </a:r>
            <a:r>
              <a:rPr lang="it-IT" sz="1400" spc="-5" dirty="0">
                <a:latin typeface="Calibri"/>
                <a:cs typeface="Calibri"/>
              </a:rPr>
              <a:t>(accertamenti </a:t>
            </a:r>
            <a:r>
              <a:rPr lang="it-IT" sz="1400" dirty="0">
                <a:latin typeface="Calibri"/>
                <a:cs typeface="Calibri"/>
              </a:rPr>
              <a:t>– </a:t>
            </a:r>
            <a:r>
              <a:rPr lang="it-IT" sz="1400" spc="-5" dirty="0">
                <a:latin typeface="Calibri"/>
                <a:cs typeface="Calibri"/>
              </a:rPr>
              <a:t>impegni)  </a:t>
            </a:r>
            <a:r>
              <a:rPr lang="it-IT" sz="1400" dirty="0">
                <a:latin typeface="Calibri"/>
                <a:cs typeface="Calibri"/>
              </a:rPr>
              <a:t>e il </a:t>
            </a:r>
            <a:r>
              <a:rPr lang="it-IT" sz="1400" spc="-10" dirty="0">
                <a:latin typeface="Calibri"/>
                <a:cs typeface="Calibri"/>
              </a:rPr>
              <a:t>differenziale </a:t>
            </a:r>
            <a:r>
              <a:rPr lang="it-IT" sz="1400" spc="-15" dirty="0">
                <a:latin typeface="Calibri"/>
                <a:cs typeface="Calibri"/>
              </a:rPr>
              <a:t>tra </a:t>
            </a:r>
            <a:r>
              <a:rPr lang="it-IT" sz="1400" spc="-5" dirty="0">
                <a:latin typeface="Calibri"/>
                <a:cs typeface="Calibri"/>
              </a:rPr>
              <a:t>incassi </a:t>
            </a:r>
            <a:r>
              <a:rPr lang="it-IT" sz="1400" dirty="0">
                <a:latin typeface="Calibri"/>
                <a:cs typeface="Calibri"/>
              </a:rPr>
              <a:t>e </a:t>
            </a:r>
            <a:r>
              <a:rPr lang="it-IT" sz="1400" spc="-5" dirty="0">
                <a:latin typeface="Calibri"/>
                <a:cs typeface="Calibri"/>
              </a:rPr>
              <a:t>pagamenti.</a:t>
            </a:r>
          </a:p>
          <a:p>
            <a:pPr marL="12700" marR="5080" algn="just">
              <a:lnSpc>
                <a:spcPct val="100000"/>
              </a:lnSpc>
              <a:spcBef>
                <a:spcPts val="100"/>
              </a:spcBef>
            </a:pPr>
            <a:r>
              <a:rPr lang="it-IT" sz="1400" spc="-5" dirty="0">
                <a:latin typeface="Calibri"/>
                <a:cs typeface="Calibri"/>
              </a:rPr>
              <a:t> </a:t>
            </a:r>
          </a:p>
          <a:p>
            <a:pPr marL="12700" marR="5080" algn="just">
              <a:lnSpc>
                <a:spcPct val="100000"/>
              </a:lnSpc>
              <a:spcBef>
                <a:spcPts val="100"/>
              </a:spcBef>
            </a:pPr>
            <a:endParaRPr lang="it-IT" sz="1400" b="1" spc="-5" dirty="0">
              <a:cs typeface="Calibri"/>
            </a:endParaRPr>
          </a:p>
          <a:p>
            <a:pPr algn="just"/>
            <a:r>
              <a:rPr lang="it-IT" sz="1400" b="1" spc="-5" dirty="0">
                <a:cs typeface="Calibri"/>
              </a:rPr>
              <a:t>La gestione </a:t>
            </a:r>
            <a:r>
              <a:rPr lang="it-IT" sz="1400" b="1" spc="-15" dirty="0">
                <a:cs typeface="Calibri"/>
              </a:rPr>
              <a:t>dell'anno </a:t>
            </a:r>
            <a:r>
              <a:rPr lang="it-IT" sz="1400" b="1" dirty="0">
                <a:cs typeface="Calibri"/>
              </a:rPr>
              <a:t>2020 </a:t>
            </a:r>
            <a:r>
              <a:rPr lang="it-IT" sz="1400" b="1" spc="-5" dirty="0">
                <a:cs typeface="Calibri"/>
              </a:rPr>
              <a:t>si chiude </a:t>
            </a:r>
            <a:r>
              <a:rPr lang="it-IT" sz="1400" b="1" spc="-10" dirty="0">
                <a:cs typeface="Calibri"/>
              </a:rPr>
              <a:t>con </a:t>
            </a:r>
            <a:r>
              <a:rPr lang="it-IT" sz="1400" b="1" spc="-5" dirty="0">
                <a:cs typeface="Calibri"/>
              </a:rPr>
              <a:t>un </a:t>
            </a:r>
            <a:r>
              <a:rPr lang="it-IT" sz="1400" b="1" spc="-15" dirty="0">
                <a:cs typeface="Calibri"/>
              </a:rPr>
              <a:t>avanzo </a:t>
            </a:r>
            <a:r>
              <a:rPr lang="it-IT" sz="1400" b="1" dirty="0">
                <a:cs typeface="Calibri"/>
              </a:rPr>
              <a:t>di </a:t>
            </a:r>
            <a:r>
              <a:rPr lang="it-IT" sz="1400" b="1" spc="-10" dirty="0">
                <a:cs typeface="Calibri"/>
              </a:rPr>
              <a:t>competenza </a:t>
            </a:r>
            <a:r>
              <a:rPr lang="it-IT" sz="1400" b="1" dirty="0">
                <a:cs typeface="Calibri"/>
              </a:rPr>
              <a:t>di € 13.850.495,26</a:t>
            </a:r>
            <a:r>
              <a:rPr lang="it-IT" sz="1400" b="1" spc="-5" dirty="0">
                <a:cs typeface="Calibri"/>
              </a:rPr>
              <a:t>.  Essa </a:t>
            </a:r>
            <a:r>
              <a:rPr lang="it-IT" sz="1400" b="1" dirty="0"/>
              <a:t>evidenzia,  il risultato ottenuto quale differenza tra gli accertamenti e gli impegni dell'esercizio, a loro volta distinti in una gestione di cassa ed in una dei residui, con risultati parziali che concorrono alla determinazione del risultato totale</a:t>
            </a:r>
            <a:r>
              <a:rPr lang="it-IT" dirty="0"/>
              <a:t>.</a:t>
            </a:r>
            <a:endParaRPr lang="it-IT" sz="1400" b="1" dirty="0">
              <a:cs typeface="Calibri"/>
            </a:endParaRPr>
          </a:p>
        </p:txBody>
      </p:sp>
      <p:sp>
        <p:nvSpPr>
          <p:cNvPr id="13" name="Segnaposto piè di pagina 12">
            <a:extLst>
              <a:ext uri="{FF2B5EF4-FFF2-40B4-BE49-F238E27FC236}">
                <a16:creationId xmlns:a16="http://schemas.microsoft.com/office/drawing/2014/main" id="{F6AC4483-2FCC-4E6F-84A1-A6E5DA97B0CF}"/>
              </a:ext>
            </a:extLst>
          </p:cNvPr>
          <p:cNvSpPr>
            <a:spLocks noGrp="1"/>
          </p:cNvSpPr>
          <p:nvPr>
            <p:ph type="ftr" sz="quarter" idx="11"/>
          </p:nvPr>
        </p:nvSpPr>
        <p:spPr/>
        <p:txBody>
          <a:bodyPr/>
          <a:lstStyle/>
          <a:p>
            <a:r>
              <a:rPr lang="it-IT" b="1" dirty="0">
                <a:solidFill>
                  <a:srgbClr val="002060"/>
                </a:solidFill>
              </a:rPr>
              <a:t>Rendiconto semplificato per il Cittadino Esercizio 2020</a:t>
            </a:r>
          </a:p>
        </p:txBody>
      </p:sp>
      <p:sp>
        <p:nvSpPr>
          <p:cNvPr id="16" name="object 8">
            <a:extLst>
              <a:ext uri="{FF2B5EF4-FFF2-40B4-BE49-F238E27FC236}">
                <a16:creationId xmlns:a16="http://schemas.microsoft.com/office/drawing/2014/main" id="{829F4228-E54A-4B77-8796-3265FB0E69E5}"/>
              </a:ext>
            </a:extLst>
          </p:cNvPr>
          <p:cNvSpPr txBox="1"/>
          <p:nvPr/>
        </p:nvSpPr>
        <p:spPr>
          <a:xfrm>
            <a:off x="914400" y="434340"/>
            <a:ext cx="6704330" cy="258404"/>
          </a:xfrm>
          <a:prstGeom prst="rect">
            <a:avLst/>
          </a:prstGeom>
        </p:spPr>
        <p:txBody>
          <a:bodyPr vert="horz" wrap="square" lIns="0" tIns="12065" rIns="0" bIns="0" rtlCol="0">
            <a:spAutoFit/>
          </a:bodyPr>
          <a:lstStyle/>
          <a:p>
            <a:pPr marL="12700" algn="ctr">
              <a:lnSpc>
                <a:spcPct val="100000"/>
              </a:lnSpc>
              <a:spcBef>
                <a:spcPts val="95"/>
              </a:spcBef>
            </a:pPr>
            <a:r>
              <a:rPr lang="it-IT" sz="1600" b="1" spc="-10" dirty="0">
                <a:solidFill>
                  <a:srgbClr val="002060"/>
                </a:solidFill>
                <a:latin typeface="Calibri"/>
                <a:cs typeface="Calibri"/>
              </a:rPr>
              <a:t>QUADRO  RIASSUNTIVO GESTIONE DI COMPETENZA E DI CASSA</a:t>
            </a:r>
            <a:endParaRPr lang="it-IT" sz="1600" dirty="0">
              <a:solidFill>
                <a:srgbClr val="002060"/>
              </a:solidFill>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888722" y="502811"/>
            <a:ext cx="3478412" cy="210507"/>
          </a:xfrm>
          <a:prstGeom prst="rect">
            <a:avLst/>
          </a:prstGeom>
        </p:spPr>
        <p:txBody>
          <a:bodyPr vert="horz" wrap="square" lIns="0" tIns="0" rIns="0" bIns="0" rtlCol="0">
            <a:spAutoFit/>
          </a:bodyPr>
          <a:lstStyle>
            <a:defPPr>
              <a:defRPr lang="it-IT"/>
            </a:defPPr>
            <a:lvl1pPr marL="0" algn="l" defTabSz="801746" rtl="0" eaLnBrk="1" latinLnBrk="0" hangingPunct="1">
              <a:defRPr sz="1578" kern="1200">
                <a:solidFill>
                  <a:schemeClr val="tx1"/>
                </a:solidFill>
                <a:latin typeface="+mn-lt"/>
                <a:ea typeface="+mn-ea"/>
                <a:cs typeface="+mn-cs"/>
              </a:defRPr>
            </a:lvl1pPr>
            <a:lvl2pPr marL="400873" algn="l" defTabSz="801746" rtl="0" eaLnBrk="1" latinLnBrk="0" hangingPunct="1">
              <a:defRPr sz="1578" kern="1200">
                <a:solidFill>
                  <a:schemeClr val="tx1"/>
                </a:solidFill>
                <a:latin typeface="+mn-lt"/>
                <a:ea typeface="+mn-ea"/>
                <a:cs typeface="+mn-cs"/>
              </a:defRPr>
            </a:lvl2pPr>
            <a:lvl3pPr marL="801746" algn="l" defTabSz="801746" rtl="0" eaLnBrk="1" latinLnBrk="0" hangingPunct="1">
              <a:defRPr sz="1578" kern="1200">
                <a:solidFill>
                  <a:schemeClr val="tx1"/>
                </a:solidFill>
                <a:latin typeface="+mn-lt"/>
                <a:ea typeface="+mn-ea"/>
                <a:cs typeface="+mn-cs"/>
              </a:defRPr>
            </a:lvl3pPr>
            <a:lvl4pPr marL="1202619" algn="l" defTabSz="801746" rtl="0" eaLnBrk="1" latinLnBrk="0" hangingPunct="1">
              <a:defRPr sz="1578" kern="1200">
                <a:solidFill>
                  <a:schemeClr val="tx1"/>
                </a:solidFill>
                <a:latin typeface="+mn-lt"/>
                <a:ea typeface="+mn-ea"/>
                <a:cs typeface="+mn-cs"/>
              </a:defRPr>
            </a:lvl4pPr>
            <a:lvl5pPr marL="1603492" algn="l" defTabSz="801746" rtl="0" eaLnBrk="1" latinLnBrk="0" hangingPunct="1">
              <a:defRPr sz="1578" kern="1200">
                <a:solidFill>
                  <a:schemeClr val="tx1"/>
                </a:solidFill>
                <a:latin typeface="+mn-lt"/>
                <a:ea typeface="+mn-ea"/>
                <a:cs typeface="+mn-cs"/>
              </a:defRPr>
            </a:lvl5pPr>
            <a:lvl6pPr marL="2004365" algn="l" defTabSz="801746" rtl="0" eaLnBrk="1" latinLnBrk="0" hangingPunct="1">
              <a:defRPr sz="1578" kern="1200">
                <a:solidFill>
                  <a:schemeClr val="tx1"/>
                </a:solidFill>
                <a:latin typeface="+mn-lt"/>
                <a:ea typeface="+mn-ea"/>
                <a:cs typeface="+mn-cs"/>
              </a:defRPr>
            </a:lvl6pPr>
            <a:lvl7pPr marL="2405238" algn="l" defTabSz="801746" rtl="0" eaLnBrk="1" latinLnBrk="0" hangingPunct="1">
              <a:defRPr sz="1578" kern="1200">
                <a:solidFill>
                  <a:schemeClr val="tx1"/>
                </a:solidFill>
                <a:latin typeface="+mn-lt"/>
                <a:ea typeface="+mn-ea"/>
                <a:cs typeface="+mn-cs"/>
              </a:defRPr>
            </a:lvl7pPr>
            <a:lvl8pPr marL="2806111" algn="l" defTabSz="801746" rtl="0" eaLnBrk="1" latinLnBrk="0" hangingPunct="1">
              <a:defRPr sz="1578" kern="1200">
                <a:solidFill>
                  <a:schemeClr val="tx1"/>
                </a:solidFill>
                <a:latin typeface="+mn-lt"/>
                <a:ea typeface="+mn-ea"/>
                <a:cs typeface="+mn-cs"/>
              </a:defRPr>
            </a:lvl8pPr>
            <a:lvl9pPr marL="3206984" algn="l" defTabSz="801746" rtl="0" eaLnBrk="1" latinLnBrk="0" hangingPunct="1">
              <a:defRPr sz="1578" kern="1200">
                <a:solidFill>
                  <a:schemeClr val="tx1"/>
                </a:solidFill>
                <a:latin typeface="+mn-lt"/>
                <a:ea typeface="+mn-ea"/>
                <a:cs typeface="+mn-cs"/>
              </a:defRPr>
            </a:lvl9pPr>
          </a:lstStyle>
          <a:p>
            <a:pPr marL="10860">
              <a:lnSpc>
                <a:spcPct val="100000"/>
              </a:lnSpc>
            </a:pPr>
            <a:r>
              <a:rPr sz="1368" b="1" dirty="0">
                <a:latin typeface="Arial"/>
                <a:cs typeface="Arial"/>
              </a:rPr>
              <a:t>QUADRO GENERALE RIASSUNTIVO</a:t>
            </a:r>
            <a:r>
              <a:rPr sz="1368" b="1" spc="-86" dirty="0">
                <a:latin typeface="Arial"/>
                <a:cs typeface="Arial"/>
              </a:rPr>
              <a:t> </a:t>
            </a:r>
            <a:r>
              <a:rPr sz="1368" b="1" dirty="0">
                <a:latin typeface="Arial"/>
                <a:cs typeface="Arial"/>
              </a:rPr>
              <a:t>20</a:t>
            </a:r>
            <a:r>
              <a:rPr lang="it-IT" sz="1368" b="1" dirty="0">
                <a:latin typeface="Arial"/>
                <a:cs typeface="Arial"/>
              </a:rPr>
              <a:t>20</a:t>
            </a:r>
            <a:endParaRPr sz="1368" dirty="0">
              <a:latin typeface="Arial"/>
              <a:cs typeface="Arial"/>
            </a:endParaRPr>
          </a:p>
        </p:txBody>
      </p:sp>
      <p:sp>
        <p:nvSpPr>
          <p:cNvPr id="4" name="Segnaposto piè di pagina 12">
            <a:extLst>
              <a:ext uri="{FF2B5EF4-FFF2-40B4-BE49-F238E27FC236}">
                <a16:creationId xmlns:a16="http://schemas.microsoft.com/office/drawing/2014/main" id="{7B07DE55-EB11-4F62-8C45-C5A764FEA9F4}"/>
              </a:ext>
            </a:extLst>
          </p:cNvPr>
          <p:cNvSpPr txBox="1">
            <a:spLocks/>
          </p:cNvSpPr>
          <p:nvPr/>
        </p:nvSpPr>
        <p:spPr>
          <a:xfrm rot="10800000" flipV="1">
            <a:off x="2917038" y="6355189"/>
            <a:ext cx="3617103" cy="256998"/>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b="1" dirty="0">
                <a:solidFill>
                  <a:srgbClr val="002060"/>
                </a:solidFill>
              </a:rPr>
              <a:t>Rendiconto semplificato per il Cittadino Esercizio 2020</a:t>
            </a:r>
          </a:p>
        </p:txBody>
      </p:sp>
      <p:graphicFrame>
        <p:nvGraphicFramePr>
          <p:cNvPr id="3" name="Tabella 2">
            <a:extLst>
              <a:ext uri="{FF2B5EF4-FFF2-40B4-BE49-F238E27FC236}">
                <a16:creationId xmlns:a16="http://schemas.microsoft.com/office/drawing/2014/main" id="{FAD8067F-9867-48DD-8EC8-7DA2FBA58916}"/>
              </a:ext>
            </a:extLst>
          </p:cNvPr>
          <p:cNvGraphicFramePr>
            <a:graphicFrameLocks noGrp="1"/>
          </p:cNvGraphicFramePr>
          <p:nvPr>
            <p:extLst>
              <p:ext uri="{D42A27DB-BD31-4B8C-83A1-F6EECF244321}">
                <p14:modId xmlns:p14="http://schemas.microsoft.com/office/powerpoint/2010/main" val="2978029460"/>
              </p:ext>
            </p:extLst>
          </p:nvPr>
        </p:nvGraphicFramePr>
        <p:xfrm>
          <a:off x="533400" y="1066801"/>
          <a:ext cx="7924800" cy="5329310"/>
        </p:xfrm>
        <a:graphic>
          <a:graphicData uri="http://schemas.openxmlformats.org/drawingml/2006/table">
            <a:tbl>
              <a:tblPr/>
              <a:tblGrid>
                <a:gridCol w="2284090">
                  <a:extLst>
                    <a:ext uri="{9D8B030D-6E8A-4147-A177-3AD203B41FA5}">
                      <a16:colId xmlns:a16="http://schemas.microsoft.com/office/drawing/2014/main" val="2060395485"/>
                    </a:ext>
                  </a:extLst>
                </a:gridCol>
                <a:gridCol w="873913">
                  <a:extLst>
                    <a:ext uri="{9D8B030D-6E8A-4147-A177-3AD203B41FA5}">
                      <a16:colId xmlns:a16="http://schemas.microsoft.com/office/drawing/2014/main" val="2504011882"/>
                    </a:ext>
                  </a:extLst>
                </a:gridCol>
                <a:gridCol w="834189">
                  <a:extLst>
                    <a:ext uri="{9D8B030D-6E8A-4147-A177-3AD203B41FA5}">
                      <a16:colId xmlns:a16="http://schemas.microsoft.com/office/drawing/2014/main" val="480791143"/>
                    </a:ext>
                  </a:extLst>
                </a:gridCol>
                <a:gridCol w="1976235">
                  <a:extLst>
                    <a:ext uri="{9D8B030D-6E8A-4147-A177-3AD203B41FA5}">
                      <a16:colId xmlns:a16="http://schemas.microsoft.com/office/drawing/2014/main" val="1623127300"/>
                    </a:ext>
                  </a:extLst>
                </a:gridCol>
                <a:gridCol w="913636">
                  <a:extLst>
                    <a:ext uri="{9D8B030D-6E8A-4147-A177-3AD203B41FA5}">
                      <a16:colId xmlns:a16="http://schemas.microsoft.com/office/drawing/2014/main" val="201489406"/>
                    </a:ext>
                  </a:extLst>
                </a:gridCol>
                <a:gridCol w="1042737">
                  <a:extLst>
                    <a:ext uri="{9D8B030D-6E8A-4147-A177-3AD203B41FA5}">
                      <a16:colId xmlns:a16="http://schemas.microsoft.com/office/drawing/2014/main" val="335077770"/>
                    </a:ext>
                  </a:extLst>
                </a:gridCol>
              </a:tblGrid>
              <a:tr h="136626">
                <a:tc>
                  <a:txBody>
                    <a:bodyPr/>
                    <a:lstStyle/>
                    <a:p>
                      <a:pPr algn="l" fontAlgn="b"/>
                      <a:r>
                        <a:rPr lang="it-IT" sz="900" b="0" i="0" u="none" strike="noStrike">
                          <a:solidFill>
                            <a:schemeClr val="tx1"/>
                          </a:solidFill>
                          <a:effectLst/>
                          <a:latin typeface="Calibri" panose="020F0502020204030204" pitchFamily="34" charset="0"/>
                        </a:rPr>
                        <a:t>ENTRATE</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ACCERTAMENTI</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INCASSI</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dirty="0">
                          <a:solidFill>
                            <a:schemeClr val="tx1"/>
                          </a:solidFill>
                          <a:effectLst/>
                          <a:latin typeface="Calibri" panose="020F0502020204030204" pitchFamily="34" charset="0"/>
                        </a:rPr>
                        <a:t>SPESE</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IMPEGNI</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PAGAMENTI</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9834123"/>
                  </a:ext>
                </a:extLst>
              </a:tr>
              <a:tr h="136626">
                <a:tc>
                  <a:txBody>
                    <a:bodyPr/>
                    <a:lstStyle/>
                    <a:p>
                      <a:pPr algn="l" fontAlgn="b"/>
                      <a:r>
                        <a:rPr lang="it-IT" sz="900" b="0" i="0" u="none" strike="noStrike" dirty="0">
                          <a:solidFill>
                            <a:schemeClr val="tx1"/>
                          </a:solidFill>
                          <a:effectLst/>
                          <a:latin typeface="Calibri" panose="020F0502020204030204" pitchFamily="34" charset="0"/>
                        </a:rPr>
                        <a:t>Fondo di cassa all'inizio dell'esercizio</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39.734.002,67</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8270689"/>
                  </a:ext>
                </a:extLst>
              </a:tr>
              <a:tr h="136626">
                <a:tc>
                  <a:txBody>
                    <a:bodyPr/>
                    <a:lstStyle/>
                    <a:p>
                      <a:pPr algn="l" fontAlgn="b"/>
                      <a:r>
                        <a:rPr lang="it-IT" sz="900" b="0" i="0" u="none" strike="noStrike">
                          <a:solidFill>
                            <a:schemeClr val="tx1"/>
                          </a:solidFill>
                          <a:effectLst/>
                          <a:latin typeface="Calibri" panose="020F0502020204030204" pitchFamily="34" charset="0"/>
                        </a:rPr>
                        <a:t>Utilizzo avanzo di amministrazione</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9.027.046,52</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Disavanzo di amministrazione</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0</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0652836"/>
                  </a:ext>
                </a:extLst>
              </a:tr>
              <a:tr h="136626">
                <a:tc>
                  <a:txBody>
                    <a:bodyPr/>
                    <a:lstStyle/>
                    <a:p>
                      <a:pPr algn="l" fontAlgn="b"/>
                      <a:r>
                        <a:rPr lang="it-IT" sz="900" b="0" i="0" u="none" strike="noStrike">
                          <a:solidFill>
                            <a:schemeClr val="tx1"/>
                          </a:solidFill>
                          <a:effectLst/>
                          <a:latin typeface="Calibri" panose="020F0502020204030204" pitchFamily="34" charset="0"/>
                        </a:rPr>
                        <a:t>di cui utilizzo Fondo anticipazioni di liquidità</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0</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0667936"/>
                  </a:ext>
                </a:extLst>
              </a:tr>
              <a:tr h="256859">
                <a:tc>
                  <a:txBody>
                    <a:bodyPr/>
                    <a:lstStyle/>
                    <a:p>
                      <a:pPr algn="l" fontAlgn="b"/>
                      <a:r>
                        <a:rPr lang="it-IT" sz="900" b="0" i="0" u="none" strike="noStrike">
                          <a:solidFill>
                            <a:schemeClr val="tx1"/>
                          </a:solidFill>
                          <a:effectLst/>
                          <a:latin typeface="Calibri" panose="020F0502020204030204" pitchFamily="34" charset="0"/>
                        </a:rPr>
                        <a:t>Fondo pluriennale vincolato di parte corrente</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2.560.197,62</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7396564"/>
                  </a:ext>
                </a:extLst>
              </a:tr>
              <a:tr h="136626">
                <a:tc>
                  <a:txBody>
                    <a:bodyPr/>
                    <a:lstStyle/>
                    <a:p>
                      <a:pPr algn="l" fontAlgn="b"/>
                      <a:r>
                        <a:rPr lang="it-IT" sz="900" b="0" i="0" u="none" strike="noStrike">
                          <a:solidFill>
                            <a:schemeClr val="tx1"/>
                          </a:solidFill>
                          <a:effectLst/>
                          <a:latin typeface="Calibri" panose="020F0502020204030204" pitchFamily="34" charset="0"/>
                        </a:rPr>
                        <a:t>Fondo pluriennale vincolato in c/capitale</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12.939.288,89</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6296691"/>
                  </a:ext>
                </a:extLst>
              </a:tr>
              <a:tr h="267204">
                <a:tc>
                  <a:txBody>
                    <a:bodyPr/>
                    <a:lstStyle/>
                    <a:p>
                      <a:pPr algn="l" fontAlgn="b"/>
                      <a:r>
                        <a:rPr lang="it-IT" sz="900" b="0" i="0" u="none" strike="noStrike">
                          <a:solidFill>
                            <a:schemeClr val="tx1"/>
                          </a:solidFill>
                          <a:effectLst/>
                          <a:latin typeface="Calibri" panose="020F0502020204030204" pitchFamily="34" charset="0"/>
                        </a:rPr>
                        <a:t>di cui fondo pluriennale vincolato in c/capitale finanziario da debito</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0</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0127326"/>
                  </a:ext>
                </a:extLst>
              </a:tr>
              <a:tr h="267204">
                <a:tc>
                  <a:txBody>
                    <a:bodyPr/>
                    <a:lstStyle/>
                    <a:p>
                      <a:pPr algn="l" fontAlgn="b"/>
                      <a:r>
                        <a:rPr lang="it-IT" sz="900" b="0" i="0" u="none" strike="noStrike" dirty="0">
                          <a:solidFill>
                            <a:schemeClr val="tx1"/>
                          </a:solidFill>
                          <a:effectLst/>
                          <a:latin typeface="Calibri" panose="020F0502020204030204" pitchFamily="34" charset="0"/>
                        </a:rPr>
                        <a:t>Fondo pluriennale vincolato per incremento di attività finanziarie</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0</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940171"/>
                  </a:ext>
                </a:extLst>
              </a:tr>
              <a:tr h="267204">
                <a:tc>
                  <a:txBody>
                    <a:bodyPr/>
                    <a:lstStyle/>
                    <a:p>
                      <a:pPr algn="l" fontAlgn="b"/>
                      <a:r>
                        <a:rPr lang="it-IT" sz="900" b="0" i="0" u="none" strike="noStrike">
                          <a:solidFill>
                            <a:schemeClr val="tx1"/>
                          </a:solidFill>
                          <a:effectLst/>
                          <a:latin typeface="Calibri" panose="020F0502020204030204" pitchFamily="34" charset="0"/>
                        </a:rPr>
                        <a:t>Titolo 1 -    Entrate correnti di natura tributaria, contributiva e perequativa</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41.846.422,55</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36.509.784,78</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dirty="0">
                          <a:solidFill>
                            <a:schemeClr val="tx1"/>
                          </a:solidFill>
                          <a:effectLst/>
                          <a:latin typeface="Calibri" panose="020F0502020204030204" pitchFamily="34" charset="0"/>
                        </a:rPr>
                        <a:t>Titolo 1 -    Spese correnti</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62.929.771,79</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49.149.208,44</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0340383"/>
                  </a:ext>
                </a:extLst>
              </a:tr>
              <a:tr h="267204">
                <a:tc>
                  <a:txBody>
                    <a:bodyPr/>
                    <a:lstStyle/>
                    <a:p>
                      <a:pPr algn="l" fontAlgn="b"/>
                      <a:r>
                        <a:rPr lang="it-IT" sz="900" b="0" i="0" u="none" strike="noStrike">
                          <a:solidFill>
                            <a:schemeClr val="tx1"/>
                          </a:solidFill>
                          <a:effectLst/>
                          <a:latin typeface="Calibri" panose="020F0502020204030204" pitchFamily="34" charset="0"/>
                        </a:rPr>
                        <a:t>Titolo 2 -   Trasferimenti correnti</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11.656.074,13</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11.804.681,73</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Fondo pluriennale vincolato di parte corrente</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2.677.737,25</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1611194"/>
                  </a:ext>
                </a:extLst>
              </a:tr>
              <a:tr h="136626">
                <a:tc>
                  <a:txBody>
                    <a:bodyPr/>
                    <a:lstStyle/>
                    <a:p>
                      <a:pPr algn="l" fontAlgn="b"/>
                      <a:r>
                        <a:rPr lang="it-IT" sz="900" b="0" i="0" u="none" strike="noStrike">
                          <a:solidFill>
                            <a:schemeClr val="tx1"/>
                          </a:solidFill>
                          <a:effectLst/>
                          <a:latin typeface="Calibri" panose="020F0502020204030204" pitchFamily="34" charset="0"/>
                        </a:rPr>
                        <a:t>Titolo 3 -   Entrate extratributarie</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13.446.366,04</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dirty="0">
                          <a:solidFill>
                            <a:schemeClr val="tx1"/>
                          </a:solidFill>
                          <a:effectLst/>
                          <a:latin typeface="Calibri" panose="020F0502020204030204" pitchFamily="34" charset="0"/>
                        </a:rPr>
                        <a:t>12.451.886,11</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6498268"/>
                  </a:ext>
                </a:extLst>
              </a:tr>
              <a:tr h="136626">
                <a:tc>
                  <a:txBody>
                    <a:bodyPr/>
                    <a:lstStyle/>
                    <a:p>
                      <a:pPr algn="l" fontAlgn="b"/>
                      <a:r>
                        <a:rPr lang="it-IT" sz="900" b="0" i="0" u="none" strike="noStrike">
                          <a:solidFill>
                            <a:schemeClr val="tx1"/>
                          </a:solidFill>
                          <a:effectLst/>
                          <a:latin typeface="Calibri" panose="020F0502020204030204" pitchFamily="34" charset="0"/>
                        </a:rPr>
                        <a:t>Titolo 4 -   Entrate in conto capitale</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7.590.067,02</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6.732.536,54</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dirty="0">
                          <a:solidFill>
                            <a:schemeClr val="tx1"/>
                          </a:solidFill>
                          <a:effectLst/>
                          <a:latin typeface="Calibri" panose="020F0502020204030204" pitchFamily="34" charset="0"/>
                        </a:rPr>
                        <a:t>Titolo 2 -    Spese in conto capitale</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3.061.545,64</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3.468.434,83</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9281374"/>
                  </a:ext>
                </a:extLst>
              </a:tr>
              <a:tr h="256859">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Fondo pluriennale vincolato in c/capitale</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16.378.039,97</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4650156"/>
                  </a:ext>
                </a:extLst>
              </a:tr>
              <a:tr h="267204">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dirty="0">
                          <a:solidFill>
                            <a:schemeClr val="tx1"/>
                          </a:solidFill>
                          <a:effectLst/>
                          <a:latin typeface="Calibri" panose="020F0502020204030204" pitchFamily="34" charset="0"/>
                        </a:rPr>
                        <a:t>di cui fondo pluriennale vincolato in c/capitale finanziato da debito</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0</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2862696"/>
                  </a:ext>
                </a:extLst>
              </a:tr>
              <a:tr h="267204">
                <a:tc>
                  <a:txBody>
                    <a:bodyPr/>
                    <a:lstStyle/>
                    <a:p>
                      <a:pPr algn="l" fontAlgn="b"/>
                      <a:r>
                        <a:rPr lang="it-IT" sz="900" b="0" i="0" u="none" strike="noStrike">
                          <a:solidFill>
                            <a:schemeClr val="tx1"/>
                          </a:solidFill>
                          <a:effectLst/>
                          <a:latin typeface="Calibri" panose="020F0502020204030204" pitchFamily="34" charset="0"/>
                        </a:rPr>
                        <a:t>Titolo 5 -   Entrate da riduzione di attività finanziarie</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0</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0</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dirty="0">
                          <a:solidFill>
                            <a:schemeClr val="tx1"/>
                          </a:solidFill>
                          <a:effectLst/>
                          <a:latin typeface="Calibri" panose="020F0502020204030204" pitchFamily="34" charset="0"/>
                        </a:rPr>
                        <a:t>Titolo 3 -    Spese per incremento di attività finanziarie</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34.480,00</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34.480,00</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9256710"/>
                  </a:ext>
                </a:extLst>
              </a:tr>
              <a:tr h="267204">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Fondo pluriennale vincolato per attività finanziarie</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0</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4324262"/>
                  </a:ext>
                </a:extLst>
              </a:tr>
              <a:tr h="136626">
                <a:tc>
                  <a:txBody>
                    <a:bodyPr/>
                    <a:lstStyle/>
                    <a:p>
                      <a:pPr algn="l" fontAlgn="b"/>
                      <a:r>
                        <a:rPr lang="it-IT" sz="900" b="0" i="0" u="none" strike="noStrike">
                          <a:solidFill>
                            <a:schemeClr val="tx1"/>
                          </a:solidFill>
                          <a:effectLst/>
                          <a:latin typeface="Calibri" panose="020F0502020204030204" pitchFamily="34" charset="0"/>
                        </a:rPr>
                        <a:t>Totale entrate finali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74.538.929,74</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67.498.889,16</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dirty="0">
                          <a:solidFill>
                            <a:schemeClr val="tx1"/>
                          </a:solidFill>
                          <a:effectLst/>
                          <a:latin typeface="Calibri" panose="020F0502020204030204" pitchFamily="34" charset="0"/>
                        </a:rPr>
                        <a:t>Totale spese finali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85.081.574,65</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52.652.123,27</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1720195"/>
                  </a:ext>
                </a:extLst>
              </a:tr>
              <a:tr h="136626">
                <a:tc>
                  <a:txBody>
                    <a:bodyPr/>
                    <a:lstStyle/>
                    <a:p>
                      <a:pPr algn="l" fontAlgn="b"/>
                      <a:r>
                        <a:rPr lang="it-IT" sz="900" b="0" i="0" u="none" strike="noStrike">
                          <a:solidFill>
                            <a:schemeClr val="tx1"/>
                          </a:solidFill>
                          <a:effectLst/>
                          <a:latin typeface="Calibri" panose="020F0502020204030204" pitchFamily="34" charset="0"/>
                        </a:rPr>
                        <a:t>Titolo 6 -   Accensione di prestiti</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0</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0</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Titolo 4 -    Rimborso di prestiti</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133.392,86</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133.392,86</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6314022"/>
                  </a:ext>
                </a:extLst>
              </a:tr>
              <a:tr h="267204">
                <a:tc>
                  <a:txBody>
                    <a:bodyPr/>
                    <a:lstStyle/>
                    <a:p>
                      <a:pPr algn="l" fontAlgn="b"/>
                      <a:r>
                        <a:rPr lang="it-IT" sz="900" b="0" i="0" u="none" strike="noStrike">
                          <a:solidFill>
                            <a:schemeClr val="tx1"/>
                          </a:solidFill>
                          <a:effectLst/>
                          <a:latin typeface="Calibri" panose="020F0502020204030204" pitchFamily="34" charset="0"/>
                        </a:rPr>
                        <a:t>Titolo 7 -   Anticipazioni da istituto tesoriere/cassiere</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0</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0</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Fondo anticipazioni di liquidità</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0</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9918563"/>
                  </a:ext>
                </a:extLst>
              </a:tr>
              <a:tr h="267204">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Titolo 5 -    Chiusura Anticipazioni da istituto tesoriere/cassiere</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0</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0</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4318789"/>
                  </a:ext>
                </a:extLst>
              </a:tr>
              <a:tr h="267204">
                <a:tc>
                  <a:txBody>
                    <a:bodyPr/>
                    <a:lstStyle/>
                    <a:p>
                      <a:pPr algn="l" fontAlgn="b"/>
                      <a:r>
                        <a:rPr lang="it-IT" sz="900" b="0" i="0" u="none" strike="noStrike">
                          <a:solidFill>
                            <a:schemeClr val="tx1"/>
                          </a:solidFill>
                          <a:effectLst/>
                          <a:latin typeface="Calibri" panose="020F0502020204030204" pitchFamily="34" charset="0"/>
                        </a:rPr>
                        <a:t>Titolo 9 -   Entrate per conto di terzi e partite di giro</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dirty="0">
                          <a:solidFill>
                            <a:schemeClr val="tx1"/>
                          </a:solidFill>
                          <a:effectLst/>
                          <a:latin typeface="Calibri" panose="020F0502020204030204" pitchFamily="34" charset="0"/>
                        </a:rPr>
                        <a:t>6.909.544,20</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6.869.245,52</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dirty="0">
                          <a:solidFill>
                            <a:schemeClr val="tx1"/>
                          </a:solidFill>
                          <a:effectLst/>
                          <a:latin typeface="Calibri" panose="020F0502020204030204" pitchFamily="34" charset="0"/>
                        </a:rPr>
                        <a:t>Titolo 7 -    Spese per conto terzi e partite di giro</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6.909.544,20</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7.022.754,93</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4105198"/>
                  </a:ext>
                </a:extLst>
              </a:tr>
              <a:tr h="149546">
                <a:tc>
                  <a:txBody>
                    <a:bodyPr/>
                    <a:lstStyle/>
                    <a:p>
                      <a:pPr algn="l" fontAlgn="b"/>
                      <a:r>
                        <a:rPr lang="it-IT" sz="900" b="0" i="0" u="none" strike="noStrike">
                          <a:solidFill>
                            <a:schemeClr val="tx1"/>
                          </a:solidFill>
                          <a:effectLst/>
                          <a:latin typeface="Calibri" panose="020F0502020204030204" pitchFamily="34" charset="0"/>
                        </a:rPr>
                        <a:t>Totale entrate dell'esercizio</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81.448.473,94</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74.368.134,68</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dirty="0">
                          <a:solidFill>
                            <a:schemeClr val="tx1"/>
                          </a:solidFill>
                          <a:effectLst/>
                          <a:latin typeface="Calibri" panose="020F0502020204030204" pitchFamily="34" charset="0"/>
                        </a:rPr>
                        <a:t>Totale spese dell'esercizio</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92.124.511,71</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dirty="0">
                          <a:solidFill>
                            <a:schemeClr val="tx1"/>
                          </a:solidFill>
                          <a:effectLst/>
                          <a:latin typeface="Calibri" panose="020F0502020204030204" pitchFamily="34" charset="0"/>
                        </a:rPr>
                        <a:t>59.808.271,06</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8327920"/>
                  </a:ext>
                </a:extLst>
              </a:tr>
              <a:tr h="136626">
                <a:tc>
                  <a:txBody>
                    <a:bodyPr/>
                    <a:lstStyle/>
                    <a:p>
                      <a:pPr algn="l" fontAlgn="b"/>
                      <a:r>
                        <a:rPr lang="it-IT" sz="900" b="0" i="0" u="none" strike="noStrike">
                          <a:solidFill>
                            <a:schemeClr val="tx1"/>
                          </a:solidFill>
                          <a:effectLst/>
                          <a:latin typeface="Calibri" panose="020F0502020204030204" pitchFamily="34" charset="0"/>
                        </a:rPr>
                        <a:t>TOTALE COMPLESSIVO ENTRATE</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105.975.006,97</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114.102.137,35</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dirty="0">
                          <a:solidFill>
                            <a:schemeClr val="tx1"/>
                          </a:solidFill>
                          <a:effectLst/>
                          <a:latin typeface="Calibri" panose="020F0502020204030204" pitchFamily="34" charset="0"/>
                        </a:rPr>
                        <a:t>TOTALE COMPLESSIVO SPESE</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92.124.511,71</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59.808.271,06</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029088"/>
                  </a:ext>
                </a:extLst>
              </a:tr>
              <a:tr h="267204">
                <a:tc>
                  <a:txBody>
                    <a:bodyPr/>
                    <a:lstStyle/>
                    <a:p>
                      <a:pPr algn="l" fontAlgn="b"/>
                      <a:r>
                        <a:rPr lang="it-IT" sz="900" b="0" i="0" u="none" strike="noStrike">
                          <a:solidFill>
                            <a:schemeClr val="tx1"/>
                          </a:solidFill>
                          <a:effectLst/>
                          <a:latin typeface="Calibri" panose="020F0502020204030204" pitchFamily="34" charset="0"/>
                        </a:rPr>
                        <a:t>DISAVANZO DI COMPETENZA</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dirty="0">
                          <a:solidFill>
                            <a:schemeClr val="tx1"/>
                          </a:solidFill>
                          <a:effectLst/>
                          <a:latin typeface="Calibri" panose="020F0502020204030204" pitchFamily="34" charset="0"/>
                        </a:rPr>
                        <a:t>0</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 </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1"/>
                          </a:solidFill>
                          <a:effectLst/>
                          <a:latin typeface="Calibri" panose="020F0502020204030204" pitchFamily="34" charset="0"/>
                        </a:rPr>
                        <a:t>AVANZO DI COMPETENZA/FONDO DI CASSA</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13.850.495,26</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solidFill>
                            <a:schemeClr val="tx1"/>
                          </a:solidFill>
                          <a:effectLst/>
                          <a:latin typeface="Calibri" panose="020F0502020204030204" pitchFamily="34" charset="0"/>
                        </a:rPr>
                        <a:t>54.293.866,29</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5794403"/>
                  </a:ext>
                </a:extLst>
              </a:tr>
              <a:tr h="136626">
                <a:tc>
                  <a:txBody>
                    <a:bodyPr/>
                    <a:lstStyle/>
                    <a:p>
                      <a:pPr algn="l" fontAlgn="b"/>
                      <a:r>
                        <a:rPr lang="it-IT" sz="900" b="0" i="0" u="none" strike="noStrike">
                          <a:solidFill>
                            <a:schemeClr val="tx1"/>
                          </a:solidFill>
                          <a:effectLst/>
                          <a:latin typeface="Calibri" panose="020F0502020204030204" pitchFamily="34" charset="0"/>
                        </a:rPr>
                        <a:t>TOTALE A PAREGGIO</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dirty="0">
                          <a:solidFill>
                            <a:schemeClr val="tx1"/>
                          </a:solidFill>
                          <a:effectLst/>
                          <a:latin typeface="Calibri" panose="020F0502020204030204" pitchFamily="34" charset="0"/>
                        </a:rPr>
                        <a:t>105.975.006,97</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dirty="0">
                          <a:solidFill>
                            <a:schemeClr val="tx1"/>
                          </a:solidFill>
                          <a:effectLst/>
                          <a:latin typeface="Calibri" panose="020F0502020204030204" pitchFamily="34" charset="0"/>
                        </a:rPr>
                        <a:t>114.102.137,35</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dirty="0">
                          <a:solidFill>
                            <a:schemeClr val="tx1"/>
                          </a:solidFill>
                          <a:effectLst/>
                          <a:latin typeface="Calibri" panose="020F0502020204030204" pitchFamily="34" charset="0"/>
                        </a:rPr>
                        <a:t>TOTALE A PAREGGIO</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dirty="0">
                          <a:solidFill>
                            <a:schemeClr val="tx1"/>
                          </a:solidFill>
                          <a:effectLst/>
                          <a:latin typeface="Calibri" panose="020F0502020204030204" pitchFamily="34" charset="0"/>
                        </a:rPr>
                        <a:t>105.975.006,97</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dirty="0">
                          <a:solidFill>
                            <a:schemeClr val="tx1"/>
                          </a:solidFill>
                          <a:effectLst/>
                          <a:latin typeface="Calibri" panose="020F0502020204030204" pitchFamily="34" charset="0"/>
                        </a:rPr>
                        <a:t>114.102.137,35</a:t>
                      </a:r>
                    </a:p>
                  </a:txBody>
                  <a:tcPr marL="6353" marR="6353" marT="63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1864846"/>
                  </a:ext>
                </a:extLst>
              </a:tr>
            </a:tbl>
          </a:graphicData>
        </a:graphic>
      </p:graphicFrame>
    </p:spTree>
    <p:extLst>
      <p:ext uri="{BB962C8B-B14F-4D97-AF65-F5344CB8AC3E}">
        <p14:creationId xmlns:p14="http://schemas.microsoft.com/office/powerpoint/2010/main" val="246484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piè di pagina 3">
            <a:extLst>
              <a:ext uri="{FF2B5EF4-FFF2-40B4-BE49-F238E27FC236}">
                <a16:creationId xmlns:a16="http://schemas.microsoft.com/office/drawing/2014/main" id="{929A9055-C07C-444F-A994-3FFA4E278545}"/>
              </a:ext>
            </a:extLst>
          </p:cNvPr>
          <p:cNvSpPr>
            <a:spLocks noGrp="1"/>
          </p:cNvSpPr>
          <p:nvPr>
            <p:ph type="ftr" sz="quarter" idx="11"/>
          </p:nvPr>
        </p:nvSpPr>
        <p:spPr/>
        <p:txBody>
          <a:bodyPr/>
          <a:lstStyle/>
          <a:p>
            <a:r>
              <a:rPr lang="it-IT" dirty="0"/>
              <a:t>Rendiconto semplificato per il Cittadino Esercizio 2019</a:t>
            </a:r>
          </a:p>
        </p:txBody>
      </p:sp>
      <p:sp>
        <p:nvSpPr>
          <p:cNvPr id="5" name="Segnaposto piè di pagina 12">
            <a:extLst>
              <a:ext uri="{FF2B5EF4-FFF2-40B4-BE49-F238E27FC236}">
                <a16:creationId xmlns:a16="http://schemas.microsoft.com/office/drawing/2014/main" id="{E957FD8C-B0DE-4AC7-8AA3-4834AAD689D8}"/>
              </a:ext>
            </a:extLst>
          </p:cNvPr>
          <p:cNvSpPr txBox="1">
            <a:spLocks/>
          </p:cNvSpPr>
          <p:nvPr/>
        </p:nvSpPr>
        <p:spPr>
          <a:xfrm rot="10800000" flipV="1">
            <a:off x="2917037" y="6247062"/>
            <a:ext cx="3617103" cy="458538"/>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b="1" dirty="0">
                <a:solidFill>
                  <a:srgbClr val="002060"/>
                </a:solidFill>
              </a:rPr>
              <a:t>Rendiconto semplificato per il Cittadino Esercizio 2020</a:t>
            </a:r>
          </a:p>
        </p:txBody>
      </p:sp>
      <p:graphicFrame>
        <p:nvGraphicFramePr>
          <p:cNvPr id="3" name="Tabella 2">
            <a:extLst>
              <a:ext uri="{FF2B5EF4-FFF2-40B4-BE49-F238E27FC236}">
                <a16:creationId xmlns:a16="http://schemas.microsoft.com/office/drawing/2014/main" id="{1823AFE7-B7FF-47DC-8F76-AAA63448FA48}"/>
              </a:ext>
            </a:extLst>
          </p:cNvPr>
          <p:cNvGraphicFramePr>
            <a:graphicFrameLocks noGrp="1"/>
          </p:cNvGraphicFramePr>
          <p:nvPr>
            <p:extLst>
              <p:ext uri="{D42A27DB-BD31-4B8C-83A1-F6EECF244321}">
                <p14:modId xmlns:p14="http://schemas.microsoft.com/office/powerpoint/2010/main" val="130009546"/>
              </p:ext>
            </p:extLst>
          </p:nvPr>
        </p:nvGraphicFramePr>
        <p:xfrm>
          <a:off x="990600" y="1219200"/>
          <a:ext cx="6857999" cy="4188143"/>
        </p:xfrm>
        <a:graphic>
          <a:graphicData uri="http://schemas.openxmlformats.org/drawingml/2006/table">
            <a:tbl>
              <a:tblPr/>
              <a:tblGrid>
                <a:gridCol w="2497206">
                  <a:extLst>
                    <a:ext uri="{9D8B030D-6E8A-4147-A177-3AD203B41FA5}">
                      <a16:colId xmlns:a16="http://schemas.microsoft.com/office/drawing/2014/main" val="475230593"/>
                    </a:ext>
                  </a:extLst>
                </a:gridCol>
                <a:gridCol w="3056282">
                  <a:extLst>
                    <a:ext uri="{9D8B030D-6E8A-4147-A177-3AD203B41FA5}">
                      <a16:colId xmlns:a16="http://schemas.microsoft.com/office/drawing/2014/main" val="1960771246"/>
                    </a:ext>
                  </a:extLst>
                </a:gridCol>
                <a:gridCol w="1304511">
                  <a:extLst>
                    <a:ext uri="{9D8B030D-6E8A-4147-A177-3AD203B41FA5}">
                      <a16:colId xmlns:a16="http://schemas.microsoft.com/office/drawing/2014/main" val="3645074274"/>
                    </a:ext>
                  </a:extLst>
                </a:gridCol>
              </a:tblGrid>
              <a:tr h="257415">
                <a:tc gridSpan="3">
                  <a:txBody>
                    <a:bodyPr/>
                    <a:lstStyle/>
                    <a:p>
                      <a:pPr algn="ctr" fontAlgn="b"/>
                      <a:r>
                        <a:rPr lang="it-IT" sz="1200" b="1" i="0" u="none" strike="noStrike" dirty="0">
                          <a:solidFill>
                            <a:srgbClr val="000000"/>
                          </a:solidFill>
                          <a:effectLst/>
                          <a:latin typeface="Calibri" panose="020F0502020204030204" pitchFamily="34" charset="0"/>
                        </a:rPr>
                        <a:t>GESTIONE DEL BILANCIO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3473746769"/>
                  </a:ext>
                </a:extLst>
              </a:tr>
              <a:tr h="465921">
                <a:tc>
                  <a:txBody>
                    <a:bodyPr/>
                    <a:lstStyle/>
                    <a:p>
                      <a:pPr algn="l" fontAlgn="b"/>
                      <a:r>
                        <a:rPr lang="it-IT" sz="1100" b="1" i="0" u="none" strike="noStrike" dirty="0">
                          <a:solidFill>
                            <a:srgbClr val="000000"/>
                          </a:solidFill>
                          <a:effectLst/>
                          <a:latin typeface="Calibri" panose="020F0502020204030204" pitchFamily="34" charset="0"/>
                        </a:rPr>
                        <a:t>a) Avanzo di competenza ( +) / Disavanzo di competenza(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a:solidFill>
                            <a:srgbClr val="000000"/>
                          </a:solidFill>
                          <a:effectLst/>
                          <a:latin typeface="Calibri" panose="020F0502020204030204" pitchFamily="34" charset="0"/>
                        </a:rPr>
                        <a:t>13.850.495,26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0092413"/>
                  </a:ext>
                </a:extLst>
              </a:tr>
              <a:tr h="692447">
                <a:tc>
                  <a:txBody>
                    <a:bodyPr/>
                    <a:lstStyle/>
                    <a:p>
                      <a:pPr algn="l" fontAlgn="b"/>
                      <a:r>
                        <a:rPr lang="it-IT" sz="1100" b="1" i="0" u="none" strike="noStrike" dirty="0">
                          <a:solidFill>
                            <a:srgbClr val="000000"/>
                          </a:solidFill>
                          <a:effectLst/>
                          <a:latin typeface="Calibri" panose="020F0502020204030204" pitchFamily="34" charset="0"/>
                        </a:rPr>
                        <a:t>b) Risorse accantonate stanziate nel bilancio dell'esercizio 2019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a:solidFill>
                            <a:srgbClr val="000000"/>
                          </a:solidFill>
                          <a:effectLst/>
                          <a:latin typeface="Calibri" panose="020F0502020204030204" pitchFamily="34" charset="0"/>
                        </a:rPr>
                        <a:t>3.697.625,00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3808319"/>
                  </a:ext>
                </a:extLst>
              </a:tr>
              <a:tr h="465921">
                <a:tc>
                  <a:txBody>
                    <a:bodyPr/>
                    <a:lstStyle/>
                    <a:p>
                      <a:pPr algn="l" fontAlgn="b"/>
                      <a:r>
                        <a:rPr lang="it-IT" sz="1100" b="1" i="0" u="none" strike="noStrike" dirty="0">
                          <a:solidFill>
                            <a:srgbClr val="000000"/>
                          </a:solidFill>
                          <a:effectLst/>
                          <a:latin typeface="Calibri" panose="020F0502020204030204" pitchFamily="34" charset="0"/>
                        </a:rPr>
                        <a:t>c) Risorse vincolate nel bilancio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1" i="0" u="none" strike="noStrike" dirty="0">
                          <a:solidFill>
                            <a:srgbClr val="000000"/>
                          </a:solidFill>
                          <a:effectLst/>
                          <a:latin typeface="Calibri" panose="020F0502020204030204" pitchFamily="34" charset="0"/>
                        </a:rPr>
                        <a:t>       9.587.206,49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1042417"/>
                  </a:ext>
                </a:extLst>
              </a:tr>
              <a:tr h="465921">
                <a:tc>
                  <a:txBody>
                    <a:bodyPr/>
                    <a:lstStyle/>
                    <a:p>
                      <a:pPr algn="l" fontAlgn="b"/>
                      <a:r>
                        <a:rPr lang="it-IT" sz="1100" b="1" i="0" u="none" strike="noStrike">
                          <a:solidFill>
                            <a:srgbClr val="000000"/>
                          </a:solidFill>
                          <a:effectLst/>
                          <a:latin typeface="Calibri" panose="020F0502020204030204" pitchFamily="34" charset="0"/>
                        </a:rPr>
                        <a:t>d) Equilibrio di bilancio (d=a-b-c)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1" i="0" u="none" strike="noStrike" dirty="0">
                          <a:solidFill>
                            <a:srgbClr val="000000"/>
                          </a:solidFill>
                          <a:effectLst/>
                          <a:latin typeface="Calibri" panose="020F0502020204030204" pitchFamily="34" charset="0"/>
                        </a:rPr>
                        <a:t>           565.663,77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5145293"/>
                  </a:ext>
                </a:extLst>
              </a:tr>
              <a:tr h="424735">
                <a:tc gridSpan="3">
                  <a:txBody>
                    <a:bodyPr/>
                    <a:lstStyle/>
                    <a:p>
                      <a:pPr algn="ctr" fontAlgn="b"/>
                      <a:r>
                        <a:rPr lang="it-IT" sz="1100" b="1" i="0" u="none" strike="noStrike" dirty="0">
                          <a:solidFill>
                            <a:srgbClr val="000000"/>
                          </a:solidFill>
                          <a:effectLst/>
                          <a:latin typeface="Calibri" panose="020F0502020204030204" pitchFamily="34" charset="0"/>
                        </a:rPr>
                        <a:t>GESTIONE DEGLI ACCANTONAMENTI IN SEDE DI RENDICONTO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203643"/>
                  </a:ext>
                </a:extLst>
              </a:tr>
              <a:tr h="465921">
                <a:tc>
                  <a:txBody>
                    <a:bodyPr/>
                    <a:lstStyle/>
                    <a:p>
                      <a:pPr algn="l" fontAlgn="b"/>
                      <a:r>
                        <a:rPr lang="it-IT" sz="1100" b="1" i="0" u="none" strike="noStrike">
                          <a:solidFill>
                            <a:srgbClr val="000000"/>
                          </a:solidFill>
                          <a:effectLst/>
                          <a:latin typeface="Calibri" panose="020F0502020204030204" pitchFamily="34" charset="0"/>
                        </a:rPr>
                        <a:t>d)Equilibrio di bilancio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1" i="0" u="none" strike="noStrike" dirty="0">
                          <a:solidFill>
                            <a:srgbClr val="000000"/>
                          </a:solidFill>
                          <a:effectLst/>
                          <a:latin typeface="Calibri" panose="020F0502020204030204" pitchFamily="34" charset="0"/>
                        </a:rPr>
                        <a:t>           565.663,77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7233024"/>
                  </a:ext>
                </a:extLst>
              </a:tr>
              <a:tr h="692447">
                <a:tc>
                  <a:txBody>
                    <a:bodyPr/>
                    <a:lstStyle/>
                    <a:p>
                      <a:pPr algn="l" fontAlgn="b"/>
                      <a:r>
                        <a:rPr lang="it-IT" sz="1100" b="1" i="0" u="none" strike="noStrike">
                          <a:solidFill>
                            <a:srgbClr val="000000"/>
                          </a:solidFill>
                          <a:effectLst/>
                          <a:latin typeface="Calibri" panose="020F0502020204030204" pitchFamily="34" charset="0"/>
                        </a:rPr>
                        <a:t>e)Variazione accantonamenti effettuata in sede di rendiconto(+)/(-)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1" i="0" u="none" strike="noStrike" dirty="0">
                          <a:solidFill>
                            <a:srgbClr val="000000"/>
                          </a:solidFill>
                          <a:effectLst/>
                          <a:latin typeface="Calibri" panose="020F0502020204030204" pitchFamily="34" charset="0"/>
                        </a:rPr>
                        <a:t>           881.488,38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9462718"/>
                  </a:ext>
                </a:extLst>
              </a:tr>
              <a:tr h="257415">
                <a:tc>
                  <a:txBody>
                    <a:bodyPr/>
                    <a:lstStyle/>
                    <a:p>
                      <a:pPr algn="l" fontAlgn="b"/>
                      <a:r>
                        <a:rPr lang="it-IT" sz="1100" b="1" i="0" u="none" strike="noStrike">
                          <a:solidFill>
                            <a:srgbClr val="000000"/>
                          </a:solidFill>
                          <a:effectLst/>
                          <a:latin typeface="Calibri" panose="020F0502020204030204" pitchFamily="34" charset="0"/>
                        </a:rPr>
                        <a:t>f) Equilibrio complessivo (f=d-e)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1" i="0" u="none" strike="noStrike" dirty="0">
                          <a:solidFill>
                            <a:srgbClr val="000000"/>
                          </a:solidFill>
                          <a:effectLst/>
                          <a:latin typeface="Calibri" panose="020F0502020204030204" pitchFamily="34" charset="0"/>
                        </a:rPr>
                        <a:t>-         315.824,61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3736540"/>
                  </a:ext>
                </a:extLst>
              </a:tr>
            </a:tbl>
          </a:graphicData>
        </a:graphic>
      </p:graphicFrame>
    </p:spTree>
    <p:extLst>
      <p:ext uri="{BB962C8B-B14F-4D97-AF65-F5344CB8AC3E}">
        <p14:creationId xmlns:p14="http://schemas.microsoft.com/office/powerpoint/2010/main" val="961825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Segnaposto piè di pagina 14">
            <a:extLst>
              <a:ext uri="{FF2B5EF4-FFF2-40B4-BE49-F238E27FC236}">
                <a16:creationId xmlns:a16="http://schemas.microsoft.com/office/drawing/2014/main" id="{CBD1F6B3-0ED7-48B7-9EDF-50EB9F9E9299}"/>
              </a:ext>
            </a:extLst>
          </p:cNvPr>
          <p:cNvSpPr>
            <a:spLocks noGrp="1"/>
          </p:cNvSpPr>
          <p:nvPr>
            <p:ph type="ftr" sz="quarter" idx="5"/>
          </p:nvPr>
        </p:nvSpPr>
        <p:spPr/>
        <p:txBody>
          <a:bodyPr/>
          <a:lstStyle/>
          <a:p>
            <a:r>
              <a:rPr lang="it-IT" b="1" dirty="0">
                <a:solidFill>
                  <a:srgbClr val="002060"/>
                </a:solidFill>
              </a:rPr>
              <a:t>Rendiconto semplificato per il Cittadino Esercizio 2020</a:t>
            </a:r>
          </a:p>
        </p:txBody>
      </p:sp>
      <p:sp>
        <p:nvSpPr>
          <p:cNvPr id="13" name="Rettangolo 12">
            <a:extLst>
              <a:ext uri="{FF2B5EF4-FFF2-40B4-BE49-F238E27FC236}">
                <a16:creationId xmlns:a16="http://schemas.microsoft.com/office/drawing/2014/main" id="{41ACDAD1-E147-4C98-9E04-7FF90498E400}"/>
              </a:ext>
            </a:extLst>
          </p:cNvPr>
          <p:cNvSpPr/>
          <p:nvPr/>
        </p:nvSpPr>
        <p:spPr>
          <a:xfrm>
            <a:off x="6172200" y="1210476"/>
            <a:ext cx="2514600" cy="4616648"/>
          </a:xfrm>
          <a:prstGeom prst="rect">
            <a:avLst/>
          </a:prstGeom>
        </p:spPr>
        <p:txBody>
          <a:bodyPr wrap="square">
            <a:spAutoFit/>
          </a:bodyPr>
          <a:lstStyle/>
          <a:p>
            <a:pPr algn="just"/>
            <a:r>
              <a:rPr lang="it-IT" sz="1400" dirty="0"/>
              <a:t>Il risultato di amministrazione si scompone nelle seguenti parti:</a:t>
            </a:r>
          </a:p>
          <a:p>
            <a:pPr algn="just"/>
            <a:endParaRPr lang="it-IT" sz="1400" dirty="0"/>
          </a:p>
          <a:p>
            <a:pPr algn="just"/>
            <a:r>
              <a:rPr lang="it-IT" sz="1400" dirty="0"/>
              <a:t>• Parte accantonata: possiamo definirla come la parte relativa a riserve;</a:t>
            </a:r>
          </a:p>
          <a:p>
            <a:pPr algn="just"/>
            <a:endParaRPr lang="it-IT" sz="1400" dirty="0"/>
          </a:p>
          <a:p>
            <a:pPr algn="just"/>
            <a:r>
              <a:rPr lang="it-IT" sz="1400" dirty="0"/>
              <a:t>• Parte vincolata: è la parte che deve essere reimpiegata per le finalità per cui erano state destinate originariamente le risorse che hanno originato l’avanzo;</a:t>
            </a:r>
          </a:p>
          <a:p>
            <a:pPr algn="just"/>
            <a:endParaRPr lang="it-IT" sz="1400" dirty="0"/>
          </a:p>
          <a:p>
            <a:pPr algn="just"/>
            <a:r>
              <a:rPr lang="it-IT" sz="1400" dirty="0"/>
              <a:t>• Parte destinata: è la parte che deve essere destinata ad investimenti;</a:t>
            </a:r>
          </a:p>
          <a:p>
            <a:pPr algn="just"/>
            <a:endParaRPr lang="it-IT" sz="1400" dirty="0"/>
          </a:p>
          <a:p>
            <a:pPr algn="just"/>
            <a:r>
              <a:rPr lang="it-IT" sz="1400" dirty="0"/>
              <a:t>• Parte disponibile: ciò che residua dalle tre parti precedenti.</a:t>
            </a:r>
          </a:p>
        </p:txBody>
      </p:sp>
      <p:sp>
        <p:nvSpPr>
          <p:cNvPr id="16" name="Rettangolo 15">
            <a:extLst>
              <a:ext uri="{FF2B5EF4-FFF2-40B4-BE49-F238E27FC236}">
                <a16:creationId xmlns:a16="http://schemas.microsoft.com/office/drawing/2014/main" id="{F0980040-A322-41C6-AE97-158F21BF9114}"/>
              </a:ext>
            </a:extLst>
          </p:cNvPr>
          <p:cNvSpPr/>
          <p:nvPr/>
        </p:nvSpPr>
        <p:spPr>
          <a:xfrm>
            <a:off x="1066800" y="564145"/>
            <a:ext cx="6934200" cy="369332"/>
          </a:xfrm>
          <a:prstGeom prst="rect">
            <a:avLst/>
          </a:prstGeom>
        </p:spPr>
        <p:txBody>
          <a:bodyPr wrap="square">
            <a:spAutoFit/>
          </a:bodyPr>
          <a:lstStyle/>
          <a:p>
            <a:pPr marL="12700" algn="ctr">
              <a:lnSpc>
                <a:spcPct val="100000"/>
              </a:lnSpc>
              <a:spcBef>
                <a:spcPts val="95"/>
              </a:spcBef>
            </a:pPr>
            <a:r>
              <a:rPr lang="it-IT" b="1" spc="-10" dirty="0">
                <a:solidFill>
                  <a:srgbClr val="002060"/>
                </a:solidFill>
                <a:cs typeface="Calibri"/>
              </a:rPr>
              <a:t> COMPOSIZIONE DEL RISULTATO DI AMMINISTRAZIONE</a:t>
            </a:r>
            <a:endParaRPr lang="it-IT" dirty="0">
              <a:solidFill>
                <a:srgbClr val="002060"/>
              </a:solidFill>
              <a:cs typeface="Calibri"/>
            </a:endParaRPr>
          </a:p>
        </p:txBody>
      </p:sp>
      <p:graphicFrame>
        <p:nvGraphicFramePr>
          <p:cNvPr id="3" name="Tabella 2">
            <a:extLst>
              <a:ext uri="{FF2B5EF4-FFF2-40B4-BE49-F238E27FC236}">
                <a16:creationId xmlns:a16="http://schemas.microsoft.com/office/drawing/2014/main" id="{ED7D4B25-4616-46FD-93CA-D43064FCD0D6}"/>
              </a:ext>
            </a:extLst>
          </p:cNvPr>
          <p:cNvGraphicFramePr>
            <a:graphicFrameLocks noGrp="1"/>
          </p:cNvGraphicFramePr>
          <p:nvPr>
            <p:extLst>
              <p:ext uri="{D42A27DB-BD31-4B8C-83A1-F6EECF244321}">
                <p14:modId xmlns:p14="http://schemas.microsoft.com/office/powerpoint/2010/main" val="1781335374"/>
              </p:ext>
            </p:extLst>
          </p:nvPr>
        </p:nvGraphicFramePr>
        <p:xfrm>
          <a:off x="533400" y="1295400"/>
          <a:ext cx="4952999" cy="4782440"/>
        </p:xfrm>
        <a:graphic>
          <a:graphicData uri="http://schemas.openxmlformats.org/drawingml/2006/table">
            <a:tbl>
              <a:tblPr/>
              <a:tblGrid>
                <a:gridCol w="2643031">
                  <a:extLst>
                    <a:ext uri="{9D8B030D-6E8A-4147-A177-3AD203B41FA5}">
                      <a16:colId xmlns:a16="http://schemas.microsoft.com/office/drawing/2014/main" val="2134731081"/>
                    </a:ext>
                  </a:extLst>
                </a:gridCol>
                <a:gridCol w="1149612">
                  <a:extLst>
                    <a:ext uri="{9D8B030D-6E8A-4147-A177-3AD203B41FA5}">
                      <a16:colId xmlns:a16="http://schemas.microsoft.com/office/drawing/2014/main" val="115966076"/>
                    </a:ext>
                  </a:extLst>
                </a:gridCol>
                <a:gridCol w="1160356">
                  <a:extLst>
                    <a:ext uri="{9D8B030D-6E8A-4147-A177-3AD203B41FA5}">
                      <a16:colId xmlns:a16="http://schemas.microsoft.com/office/drawing/2014/main" val="203155832"/>
                    </a:ext>
                  </a:extLst>
                </a:gridCol>
              </a:tblGrid>
              <a:tr h="409318">
                <a:tc gridSpan="2">
                  <a:txBody>
                    <a:bodyPr/>
                    <a:lstStyle/>
                    <a:p>
                      <a:pPr algn="ctr" fontAlgn="ctr"/>
                      <a:r>
                        <a:rPr lang="it-IT" sz="1100" b="1" i="0" u="none" strike="noStrike" dirty="0">
                          <a:solidFill>
                            <a:srgbClr val="000000"/>
                          </a:solidFill>
                          <a:effectLst/>
                          <a:latin typeface="Arial" panose="020B0604020202020204" pitchFamily="34" charset="0"/>
                        </a:rPr>
                        <a:t>Composizione del risultato di amministrazione al 31/12/2020</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r" fontAlgn="ctr"/>
                      <a:r>
                        <a:rPr lang="it-IT" sz="1100" b="1" i="0" u="none" strike="noStrike">
                          <a:solidFill>
                            <a:srgbClr val="000000"/>
                          </a:solidFill>
                          <a:effectLst/>
                          <a:latin typeface="Arial" panose="020B0604020202020204" pitchFamily="34" charset="0"/>
                        </a:rPr>
                        <a:t>48.772.552,56</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5188299"/>
                  </a:ext>
                </a:extLst>
              </a:tr>
              <a:tr h="165676">
                <a:tc gridSpan="3">
                  <a:txBody>
                    <a:bodyPr/>
                    <a:lstStyle/>
                    <a:p>
                      <a:pPr algn="l" fontAlgn="t"/>
                      <a:r>
                        <a:rPr lang="it-IT" sz="1100" b="1" i="0" u="none" strike="noStrike" dirty="0">
                          <a:solidFill>
                            <a:srgbClr val="000000"/>
                          </a:solidFill>
                          <a:effectLst/>
                          <a:latin typeface="Arial" panose="020B0604020202020204" pitchFamily="34" charset="0"/>
                        </a:rPr>
                        <a:t>Parte accantonata</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420915690"/>
                  </a:ext>
                </a:extLst>
              </a:tr>
              <a:tr h="165676">
                <a:tc gridSpan="2">
                  <a:txBody>
                    <a:bodyPr/>
                    <a:lstStyle/>
                    <a:p>
                      <a:pPr algn="l" fontAlgn="ctr"/>
                      <a:r>
                        <a:rPr lang="it-IT" sz="1100" b="0" i="0" u="none" strike="noStrike">
                          <a:solidFill>
                            <a:srgbClr val="000000"/>
                          </a:solidFill>
                          <a:effectLst/>
                          <a:latin typeface="Arial" panose="020B0604020202020204" pitchFamily="34" charset="0"/>
                        </a:rPr>
                        <a:t>Fondo crediti di dubbia esigibilità al 31/12/2020</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r" fontAlgn="t"/>
                      <a:r>
                        <a:rPr lang="it-IT" sz="1100" b="0" i="0" u="none" strike="noStrike">
                          <a:solidFill>
                            <a:srgbClr val="000000"/>
                          </a:solidFill>
                          <a:effectLst/>
                          <a:latin typeface="Arial" panose="020B0604020202020204" pitchFamily="34" charset="0"/>
                        </a:rPr>
                        <a:t>19.404.144,88</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5142815"/>
                  </a:ext>
                </a:extLst>
              </a:tr>
              <a:tr h="165676">
                <a:tc gridSpan="2">
                  <a:txBody>
                    <a:bodyPr/>
                    <a:lstStyle/>
                    <a:p>
                      <a:pPr algn="l" fontAlgn="ctr"/>
                      <a:r>
                        <a:rPr lang="it-IT" sz="1100" b="0" i="0" u="none" strike="noStrike" dirty="0">
                          <a:solidFill>
                            <a:srgbClr val="000000"/>
                          </a:solidFill>
                          <a:effectLst/>
                          <a:latin typeface="Arial" panose="020B0604020202020204" pitchFamily="34" charset="0"/>
                        </a:rPr>
                        <a:t>Accantonamento residui perenti al 31/12/2020</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r" fontAlgn="t"/>
                      <a:r>
                        <a:rPr lang="it-IT" sz="1100" b="0" i="0" u="none" strike="noStrike">
                          <a:solidFill>
                            <a:srgbClr val="000000"/>
                          </a:solidFill>
                          <a:effectLst/>
                          <a:latin typeface="Arial" panose="020B0604020202020204" pitchFamily="34" charset="0"/>
                        </a:rPr>
                        <a:t>0,00</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1162154"/>
                  </a:ext>
                </a:extLst>
              </a:tr>
              <a:tr h="321607">
                <a:tc gridSpan="2">
                  <a:txBody>
                    <a:bodyPr/>
                    <a:lstStyle/>
                    <a:p>
                      <a:pPr algn="l" fontAlgn="ctr"/>
                      <a:r>
                        <a:rPr lang="it-IT" sz="1100" b="0" i="0" u="none" strike="noStrike" dirty="0">
                          <a:solidFill>
                            <a:srgbClr val="000000"/>
                          </a:solidFill>
                          <a:effectLst/>
                          <a:latin typeface="Arial" panose="020B0604020202020204" pitchFamily="34" charset="0"/>
                        </a:rPr>
                        <a:t>Fondo anticipazioni liquidità DL 35 del 2013 e successive modifiche e rifinanziamenti</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r" fontAlgn="t"/>
                      <a:r>
                        <a:rPr lang="it-IT" sz="1100" b="0" i="0" u="none" strike="noStrike">
                          <a:solidFill>
                            <a:srgbClr val="000000"/>
                          </a:solidFill>
                          <a:effectLst/>
                          <a:latin typeface="Arial" panose="020B0604020202020204" pitchFamily="34" charset="0"/>
                        </a:rPr>
                        <a:t>0,00</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8573856"/>
                  </a:ext>
                </a:extLst>
              </a:tr>
              <a:tr h="165676">
                <a:tc gridSpan="2">
                  <a:txBody>
                    <a:bodyPr/>
                    <a:lstStyle/>
                    <a:p>
                      <a:pPr algn="l" fontAlgn="ctr"/>
                      <a:r>
                        <a:rPr lang="it-IT" sz="1100" b="0" i="0" u="none" strike="noStrike">
                          <a:solidFill>
                            <a:srgbClr val="000000"/>
                          </a:solidFill>
                          <a:effectLst/>
                          <a:latin typeface="Arial" panose="020B0604020202020204" pitchFamily="34" charset="0"/>
                        </a:rPr>
                        <a:t>Fondo perdite società partecipate</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r" fontAlgn="t"/>
                      <a:r>
                        <a:rPr lang="it-IT" sz="1100" b="0" i="0" u="none" strike="noStrike">
                          <a:solidFill>
                            <a:srgbClr val="000000"/>
                          </a:solidFill>
                          <a:effectLst/>
                          <a:latin typeface="Arial" panose="020B0604020202020204" pitchFamily="34" charset="0"/>
                        </a:rPr>
                        <a:t>0,00</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060796"/>
                  </a:ext>
                </a:extLst>
              </a:tr>
              <a:tr h="165676">
                <a:tc gridSpan="2">
                  <a:txBody>
                    <a:bodyPr/>
                    <a:lstStyle/>
                    <a:p>
                      <a:pPr algn="l" fontAlgn="ctr"/>
                      <a:r>
                        <a:rPr lang="it-IT" sz="1100" b="0" i="0" u="none" strike="noStrike" dirty="0">
                          <a:solidFill>
                            <a:srgbClr val="000000"/>
                          </a:solidFill>
                          <a:effectLst/>
                          <a:latin typeface="Arial" panose="020B0604020202020204" pitchFamily="34" charset="0"/>
                        </a:rPr>
                        <a:t>Fondo contenzioso</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r" fontAlgn="t"/>
                      <a:r>
                        <a:rPr lang="it-IT" sz="1100" b="0" i="0" u="none" strike="noStrike">
                          <a:solidFill>
                            <a:srgbClr val="000000"/>
                          </a:solidFill>
                          <a:effectLst/>
                          <a:latin typeface="Arial" panose="020B0604020202020204" pitchFamily="34" charset="0"/>
                        </a:rPr>
                        <a:t>1.000.000,00</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0248"/>
                  </a:ext>
                </a:extLst>
              </a:tr>
              <a:tr h="165676">
                <a:tc gridSpan="2">
                  <a:txBody>
                    <a:bodyPr/>
                    <a:lstStyle/>
                    <a:p>
                      <a:pPr algn="l" fontAlgn="ctr"/>
                      <a:r>
                        <a:rPr lang="it-IT" sz="1100" b="0" i="0" u="none" strike="noStrike">
                          <a:solidFill>
                            <a:srgbClr val="000000"/>
                          </a:solidFill>
                          <a:effectLst/>
                          <a:latin typeface="Arial" panose="020B0604020202020204" pitchFamily="34" charset="0"/>
                        </a:rPr>
                        <a:t>Altri accantonamenti</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r" fontAlgn="t"/>
                      <a:r>
                        <a:rPr lang="it-IT" sz="1100" b="0" i="0" u="none" strike="noStrike">
                          <a:solidFill>
                            <a:srgbClr val="000000"/>
                          </a:solidFill>
                          <a:effectLst/>
                          <a:latin typeface="Arial" panose="020B0604020202020204" pitchFamily="34" charset="0"/>
                        </a:rPr>
                        <a:t>10.847,00</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2859515"/>
                  </a:ext>
                </a:extLst>
              </a:tr>
              <a:tr h="370335">
                <a:tc>
                  <a:txBody>
                    <a:bodyPr/>
                    <a:lstStyle/>
                    <a:p>
                      <a:pPr algn="l" fontAlgn="ctr"/>
                      <a:r>
                        <a:rPr lang="it-IT" sz="1100" b="0" i="0" u="none" strike="noStrike">
                          <a:solidFill>
                            <a:srgbClr val="000000"/>
                          </a:solidFill>
                          <a:effectLst/>
                          <a:latin typeface="Arial" panose="020B0604020202020204" pitchFamily="34" charset="0"/>
                        </a:rPr>
                        <a:t> </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100" b="0" i="0" u="none" strike="noStrike" dirty="0">
                          <a:solidFill>
                            <a:srgbClr val="000000"/>
                          </a:solidFill>
                          <a:effectLst/>
                          <a:latin typeface="Arial" panose="020B0604020202020204" pitchFamily="34" charset="0"/>
                        </a:rPr>
                        <a:t>Totale parte accantonata (B)</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1" i="0" u="none" strike="noStrike">
                          <a:solidFill>
                            <a:srgbClr val="000000"/>
                          </a:solidFill>
                          <a:effectLst/>
                          <a:latin typeface="Arial" panose="020B0604020202020204" pitchFamily="34" charset="0"/>
                        </a:rPr>
                        <a:t>20.414.991,88</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847395"/>
                  </a:ext>
                </a:extLst>
              </a:tr>
              <a:tr h="165676">
                <a:tc gridSpan="2">
                  <a:txBody>
                    <a:bodyPr/>
                    <a:lstStyle/>
                    <a:p>
                      <a:pPr algn="l" fontAlgn="t"/>
                      <a:r>
                        <a:rPr lang="it-IT" sz="1100" b="0" i="0" u="none" strike="noStrike" dirty="0">
                          <a:solidFill>
                            <a:srgbClr val="000000"/>
                          </a:solidFill>
                          <a:effectLst/>
                          <a:latin typeface="Arial" panose="020B0604020202020204" pitchFamily="34" charset="0"/>
                        </a:rPr>
                        <a:t>Parte vincolata</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r" fontAlgn="t"/>
                      <a:r>
                        <a:rPr lang="it-IT" sz="1100" b="0" i="0" u="none" strike="noStrike">
                          <a:solidFill>
                            <a:srgbClr val="000000"/>
                          </a:solidFill>
                          <a:effectLst/>
                          <a:latin typeface="Arial" panose="020B0604020202020204" pitchFamily="34" charset="0"/>
                        </a:rPr>
                        <a:t> </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0318047"/>
                  </a:ext>
                </a:extLst>
              </a:tr>
              <a:tr h="165676">
                <a:tc gridSpan="2">
                  <a:txBody>
                    <a:bodyPr/>
                    <a:lstStyle/>
                    <a:p>
                      <a:pPr algn="l" fontAlgn="t"/>
                      <a:r>
                        <a:rPr lang="it-IT" sz="1100" b="0" i="0" u="none" strike="noStrike">
                          <a:solidFill>
                            <a:srgbClr val="000000"/>
                          </a:solidFill>
                          <a:effectLst/>
                          <a:latin typeface="Arial" panose="020B0604020202020204" pitchFamily="34" charset="0"/>
                        </a:rPr>
                        <a:t>Vincoli derivanti da leggi e dai principi contabili</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r" fontAlgn="t"/>
                      <a:r>
                        <a:rPr lang="it-IT" sz="1100" b="0" i="0" u="none" strike="noStrike">
                          <a:solidFill>
                            <a:srgbClr val="000000"/>
                          </a:solidFill>
                          <a:effectLst/>
                          <a:latin typeface="Arial" panose="020B0604020202020204" pitchFamily="34" charset="0"/>
                        </a:rPr>
                        <a:t>6.343.012,18</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2692124"/>
                  </a:ext>
                </a:extLst>
              </a:tr>
              <a:tr h="165676">
                <a:tc gridSpan="2">
                  <a:txBody>
                    <a:bodyPr/>
                    <a:lstStyle/>
                    <a:p>
                      <a:pPr algn="l" fontAlgn="t"/>
                      <a:r>
                        <a:rPr lang="it-IT" sz="1100" b="0" i="0" u="none" strike="noStrike" dirty="0">
                          <a:solidFill>
                            <a:srgbClr val="000000"/>
                          </a:solidFill>
                          <a:effectLst/>
                          <a:latin typeface="Arial" panose="020B0604020202020204" pitchFamily="34" charset="0"/>
                        </a:rPr>
                        <a:t>Vincoli derivanti da trasferimenti</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r" fontAlgn="t"/>
                      <a:r>
                        <a:rPr lang="it-IT" sz="1100" b="0" i="0" u="none" strike="noStrike">
                          <a:solidFill>
                            <a:srgbClr val="000000"/>
                          </a:solidFill>
                          <a:effectLst/>
                          <a:latin typeface="Arial" panose="020B0604020202020204" pitchFamily="34" charset="0"/>
                        </a:rPr>
                        <a:t>4.045.978,40</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2253152"/>
                  </a:ext>
                </a:extLst>
              </a:tr>
              <a:tr h="165676">
                <a:tc gridSpan="2">
                  <a:txBody>
                    <a:bodyPr/>
                    <a:lstStyle/>
                    <a:p>
                      <a:pPr algn="l" fontAlgn="t"/>
                      <a:r>
                        <a:rPr lang="it-IT" sz="1100" b="0" i="0" u="none" strike="noStrike">
                          <a:solidFill>
                            <a:srgbClr val="000000"/>
                          </a:solidFill>
                          <a:effectLst/>
                          <a:latin typeface="Arial" panose="020B0604020202020204" pitchFamily="34" charset="0"/>
                        </a:rPr>
                        <a:t>Vincoli derivanti dalla contrazione di mutui</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r" fontAlgn="t"/>
                      <a:r>
                        <a:rPr lang="it-IT" sz="1100" b="0" i="0" u="none" strike="noStrike">
                          <a:solidFill>
                            <a:srgbClr val="000000"/>
                          </a:solidFill>
                          <a:effectLst/>
                          <a:latin typeface="Arial" panose="020B0604020202020204" pitchFamily="34" charset="0"/>
                        </a:rPr>
                        <a:t>314,15</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3147224"/>
                  </a:ext>
                </a:extLst>
              </a:tr>
              <a:tr h="165676">
                <a:tc gridSpan="2">
                  <a:txBody>
                    <a:bodyPr/>
                    <a:lstStyle/>
                    <a:p>
                      <a:pPr algn="l" fontAlgn="t"/>
                      <a:r>
                        <a:rPr lang="it-IT" sz="1100" b="0" i="0" u="none" strike="noStrike">
                          <a:solidFill>
                            <a:srgbClr val="000000"/>
                          </a:solidFill>
                          <a:effectLst/>
                          <a:latin typeface="Arial" panose="020B0604020202020204" pitchFamily="34" charset="0"/>
                        </a:rPr>
                        <a:t>Vincoli formalmente attribuiti all'ente</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r" fontAlgn="t"/>
                      <a:r>
                        <a:rPr lang="it-IT" sz="1100" b="0" i="0" u="none" strike="noStrike">
                          <a:solidFill>
                            <a:srgbClr val="000000"/>
                          </a:solidFill>
                          <a:effectLst/>
                          <a:latin typeface="Arial" panose="020B0604020202020204" pitchFamily="34" charset="0"/>
                        </a:rPr>
                        <a:t>15.779.463,75</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4183289"/>
                  </a:ext>
                </a:extLst>
              </a:tr>
              <a:tr h="165676">
                <a:tc gridSpan="2">
                  <a:txBody>
                    <a:bodyPr/>
                    <a:lstStyle/>
                    <a:p>
                      <a:pPr algn="l" fontAlgn="t"/>
                      <a:r>
                        <a:rPr lang="it-IT" sz="1100" b="0" i="0" u="none" strike="noStrike" dirty="0">
                          <a:solidFill>
                            <a:srgbClr val="000000"/>
                          </a:solidFill>
                          <a:effectLst/>
                          <a:latin typeface="Arial" panose="020B0604020202020204" pitchFamily="34" charset="0"/>
                        </a:rPr>
                        <a:t>Altri vincoli</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r" fontAlgn="ctr"/>
                      <a:r>
                        <a:rPr lang="it-IT" sz="1100" b="0" i="0" u="none" strike="noStrike">
                          <a:solidFill>
                            <a:srgbClr val="000000"/>
                          </a:solidFill>
                          <a:effectLst/>
                          <a:latin typeface="Arial" panose="020B0604020202020204" pitchFamily="34" charset="0"/>
                        </a:rPr>
                        <a:t>0,00</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0716747"/>
                  </a:ext>
                </a:extLst>
              </a:tr>
              <a:tr h="321607">
                <a:tc>
                  <a:txBody>
                    <a:bodyPr/>
                    <a:lstStyle/>
                    <a:p>
                      <a:pPr algn="l" fontAlgn="ctr"/>
                      <a:r>
                        <a:rPr lang="it-IT" sz="1100" b="0" i="0" u="none" strike="noStrike">
                          <a:solidFill>
                            <a:srgbClr val="000000"/>
                          </a:solidFill>
                          <a:effectLst/>
                          <a:latin typeface="Arial" panose="020B0604020202020204" pitchFamily="34" charset="0"/>
                        </a:rPr>
                        <a:t> </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100" b="0" i="0" u="none" strike="noStrike">
                          <a:solidFill>
                            <a:srgbClr val="000000"/>
                          </a:solidFill>
                          <a:effectLst/>
                          <a:latin typeface="Arial" panose="020B0604020202020204" pitchFamily="34" charset="0"/>
                        </a:rPr>
                        <a:t>Totale parte vincolata (C)</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1" i="0" u="none" strike="noStrike">
                          <a:solidFill>
                            <a:srgbClr val="000000"/>
                          </a:solidFill>
                          <a:effectLst/>
                          <a:latin typeface="Arial" panose="020B0604020202020204" pitchFamily="34" charset="0"/>
                        </a:rPr>
                        <a:t>26.168.768,48</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699729"/>
                  </a:ext>
                </a:extLst>
              </a:tr>
              <a:tr h="165676">
                <a:tc gridSpan="2">
                  <a:txBody>
                    <a:bodyPr/>
                    <a:lstStyle/>
                    <a:p>
                      <a:pPr algn="l" fontAlgn="ctr"/>
                      <a:r>
                        <a:rPr lang="it-IT" sz="1100" b="0" i="0" u="none" strike="noStrike" dirty="0">
                          <a:solidFill>
                            <a:srgbClr val="000000"/>
                          </a:solidFill>
                          <a:effectLst/>
                          <a:latin typeface="Arial" panose="020B0604020202020204" pitchFamily="34" charset="0"/>
                        </a:rPr>
                        <a:t>Parte destinata agli investimenti</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r" fontAlgn="ctr"/>
                      <a:r>
                        <a:rPr lang="it-IT" sz="1100" b="0" i="0" u="none" strike="noStrike">
                          <a:solidFill>
                            <a:srgbClr val="000000"/>
                          </a:solidFill>
                          <a:effectLst/>
                          <a:latin typeface="Arial" panose="020B0604020202020204" pitchFamily="34" charset="0"/>
                        </a:rPr>
                        <a:t> </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9538724"/>
                  </a:ext>
                </a:extLst>
              </a:tr>
              <a:tr h="477537">
                <a:tc>
                  <a:txBody>
                    <a:bodyPr/>
                    <a:lstStyle/>
                    <a:p>
                      <a:pPr algn="l" fontAlgn="ctr"/>
                      <a:r>
                        <a:rPr lang="it-IT" sz="1100" b="0" i="0" u="none" strike="noStrike">
                          <a:solidFill>
                            <a:srgbClr val="000000"/>
                          </a:solidFill>
                          <a:effectLst/>
                          <a:latin typeface="Arial" panose="020B0604020202020204" pitchFamily="34" charset="0"/>
                        </a:rPr>
                        <a:t> </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100" b="0" i="0" u="none" strike="noStrike">
                          <a:solidFill>
                            <a:srgbClr val="000000"/>
                          </a:solidFill>
                          <a:effectLst/>
                          <a:latin typeface="Arial" panose="020B0604020202020204" pitchFamily="34" charset="0"/>
                        </a:rPr>
                        <a:t>Totale parte destinata agli investimenti (D)</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1" i="0" u="none" strike="noStrike" dirty="0">
                          <a:solidFill>
                            <a:srgbClr val="000000"/>
                          </a:solidFill>
                          <a:effectLst/>
                          <a:latin typeface="Arial" panose="020B0604020202020204" pitchFamily="34" charset="0"/>
                        </a:rPr>
                        <a:t>955.496,44</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1964685"/>
                  </a:ext>
                </a:extLst>
              </a:tr>
              <a:tr h="477537">
                <a:tc>
                  <a:txBody>
                    <a:bodyPr/>
                    <a:lstStyle/>
                    <a:p>
                      <a:pPr algn="l" fontAlgn="ctr"/>
                      <a:r>
                        <a:rPr lang="it-IT" sz="1100" b="0" i="0" u="none" strike="noStrike">
                          <a:solidFill>
                            <a:srgbClr val="000000"/>
                          </a:solidFill>
                          <a:effectLst/>
                          <a:latin typeface="Arial" panose="020B0604020202020204" pitchFamily="34" charset="0"/>
                        </a:rPr>
                        <a:t> </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100" b="0" i="0" u="none" strike="noStrike">
                          <a:solidFill>
                            <a:srgbClr val="000000"/>
                          </a:solidFill>
                          <a:effectLst/>
                          <a:latin typeface="Arial" panose="020B0604020202020204" pitchFamily="34" charset="0"/>
                        </a:rPr>
                        <a:t>Totale parte disponibile (E=A-B-C-D)</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1" i="0" u="none" strike="noStrike" dirty="0">
                          <a:solidFill>
                            <a:srgbClr val="000000"/>
                          </a:solidFill>
                          <a:effectLst/>
                          <a:latin typeface="Arial" panose="020B0604020202020204" pitchFamily="34" charset="0"/>
                        </a:rPr>
                        <a:t>1.233.295,76</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410528"/>
                  </a:ext>
                </a:extLst>
              </a:tr>
            </a:tbl>
          </a:graphicData>
        </a:graphic>
      </p:graphicFrame>
    </p:spTree>
  </p:cSld>
  <p:clrMapOvr>
    <a:masterClrMapping/>
  </p:clrMapOvr>
</p:sld>
</file>

<file path=ppt/theme/theme1.xml><?xml version="1.0" encoding="utf-8"?>
<a:theme xmlns:a="http://schemas.openxmlformats.org/drawingml/2006/main" name="Retrospettivo">
  <a:themeElements>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2401</TotalTime>
  <Words>5505</Words>
  <Application>Microsoft Office PowerPoint</Application>
  <PresentationFormat>Presentazione su schermo (4:3)</PresentationFormat>
  <Paragraphs>1272</Paragraphs>
  <Slides>29</Slides>
  <Notes>14</Notes>
  <HiddenSlides>0</HiddenSlides>
  <MMClips>0</MMClips>
  <ScaleCrop>false</ScaleCrop>
  <HeadingPairs>
    <vt:vector size="6" baseType="variant">
      <vt:variant>
        <vt:lpstr>Caratteri utilizzati</vt:lpstr>
      </vt:variant>
      <vt:variant>
        <vt:i4>3</vt:i4>
      </vt:variant>
      <vt:variant>
        <vt:lpstr>Tema</vt:lpstr>
      </vt:variant>
      <vt:variant>
        <vt:i4>2</vt:i4>
      </vt:variant>
      <vt:variant>
        <vt:lpstr>Titoli diapositive</vt:lpstr>
      </vt:variant>
      <vt:variant>
        <vt:i4>29</vt:i4>
      </vt:variant>
    </vt:vector>
  </HeadingPairs>
  <TitlesOfParts>
    <vt:vector size="34" baseType="lpstr">
      <vt:lpstr>Arial</vt:lpstr>
      <vt:lpstr>Calibri</vt:lpstr>
      <vt:lpstr>Calibri Light</vt:lpstr>
      <vt:lpstr>Retrospettivo</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ANDAMENTO DELLE RISORSE FINANZIARIE  E DELLE SPESE NEL TRIENNIO 2018-2020</vt:lpstr>
      <vt:lpstr>Presentazione standard di PowerPoint</vt:lpstr>
      <vt:lpstr>ENTRATE IN CONTO TITOLI IV – V-VI</vt:lpstr>
      <vt:lpstr>ENTRATE IN CONTO CAPITALE - Oneri di Urbanizzazione</vt:lpstr>
      <vt:lpstr>Presentazione standard di PowerPoint</vt:lpstr>
      <vt:lpstr>SPESA CORRENTE PER MACROAGGREGATI 2018-2019-2020</vt:lpstr>
      <vt:lpstr>SPESA CORRENTE – Classificazione per macroaggregati macroaggregati</vt:lpstr>
      <vt:lpstr>SPESA PER IL PERSONALE</vt:lpstr>
      <vt:lpstr>ANDAMENTO SPESA DEL PERSONALE BIENNIO 2019-2020</vt:lpstr>
      <vt:lpstr>ANDAMENTO SPESA IN CONTO CAPITALE</vt:lpstr>
      <vt:lpstr>Presentazione standard di PowerPoint</vt:lpstr>
      <vt:lpstr>RICORSO, SOSTENIBILITA’ E ANDAMENTO DELL’INDEBITAMENTO</vt:lpstr>
      <vt:lpstr>ANDAMENTO DELL’ INDEBITAMENTO A MEDIO-LUNGO TERMINE</vt:lpstr>
      <vt:lpstr> I SERVIZI A DOMANDA INDIVIDUALE </vt:lpstr>
      <vt:lpstr>Presentazione standard di PowerPoint</vt:lpstr>
      <vt:lpstr>Presentazione standard di PowerPoint</vt:lpstr>
      <vt:lpstr>Attività dello Stato Patrimoniale: Le immobilizzazioni</vt:lpstr>
      <vt:lpstr>Passività dello Stato Patrimoniale: Patrimonio netto</vt:lpstr>
      <vt:lpstr>Passività dello Stato Patrimoniale: i debiti</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Rendiconto di gestione 2016 semplificato per il cittadino</dc:title>
  <dc:creator>Comune di Prato</dc:creator>
  <cp:lastModifiedBy>Anna Canzonieri</cp:lastModifiedBy>
  <cp:revision>369</cp:revision>
  <cp:lastPrinted>2020-06-16T09:22:11Z</cp:lastPrinted>
  <dcterms:created xsi:type="dcterms:W3CDTF">2018-04-10T09:12:07Z</dcterms:created>
  <dcterms:modified xsi:type="dcterms:W3CDTF">2021-05-25T13:00:02Z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2017-06-05T00:00:00Z</vt:filetime>
  </property>
  <property fmtid="{D5CDD505-2E9C-101B-9397-08002B2CF9AE}" pid="3" name="Creator">
    <vt:lpwstr>Microsoft® PowerPoint® 2013</vt:lpwstr>
  </property>
  <property fmtid="{D5CDD505-2E9C-101B-9397-08002B2CF9AE}" pid="4" name="LastSaved">
    <vt:filetime>2018-04-10T00:00:00Z</vt:filetime>
  </property>
</Properties>
</file>