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7" r:id="rId1"/>
    <p:sldMasterId id="2147483648" r:id="rId2"/>
  </p:sldMasterIdLst>
  <p:notesMasterIdLst>
    <p:notesMasterId r:id="rId32"/>
  </p:notesMasterIdLst>
  <p:handoutMasterIdLst>
    <p:handoutMasterId r:id="rId33"/>
  </p:handoutMasterIdLst>
  <p:sldIdLst>
    <p:sldId id="303" r:id="rId3"/>
    <p:sldId id="257" r:id="rId4"/>
    <p:sldId id="304" r:id="rId5"/>
    <p:sldId id="261" r:id="rId6"/>
    <p:sldId id="306" r:id="rId7"/>
    <p:sldId id="259" r:id="rId8"/>
    <p:sldId id="310" r:id="rId9"/>
    <p:sldId id="308" r:id="rId10"/>
    <p:sldId id="262" r:id="rId11"/>
    <p:sldId id="307" r:id="rId12"/>
    <p:sldId id="265" r:id="rId13"/>
    <p:sldId id="272" r:id="rId14"/>
    <p:sldId id="273" r:id="rId15"/>
    <p:sldId id="275" r:id="rId16"/>
    <p:sldId id="277" r:id="rId17"/>
    <p:sldId id="278" r:id="rId18"/>
    <p:sldId id="279" r:id="rId19"/>
    <p:sldId id="296" r:id="rId20"/>
    <p:sldId id="283" r:id="rId21"/>
    <p:sldId id="299" r:id="rId22"/>
    <p:sldId id="286" r:id="rId23"/>
    <p:sldId id="288" r:id="rId24"/>
    <p:sldId id="289" r:id="rId25"/>
    <p:sldId id="292" r:id="rId26"/>
    <p:sldId id="293" r:id="rId27"/>
    <p:sldId id="311" r:id="rId28"/>
    <p:sldId id="312" r:id="rId29"/>
    <p:sldId id="313" r:id="rId30"/>
    <p:sldId id="301" r:id="rId31"/>
  </p:sldIdLst>
  <p:sldSz cx="9144000" cy="6858000" type="screen4x3"/>
  <p:notesSz cx="9925050"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834" autoAdjust="0"/>
  </p:normalViewPr>
  <p:slideViewPr>
    <p:cSldViewPr>
      <p:cViewPr varScale="1">
        <p:scale>
          <a:sx n="63" d="100"/>
          <a:sy n="63" d="100"/>
        </p:scale>
        <p:origin x="159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it-IT" dirty="0"/>
              <a:t>Entrate</a:t>
            </a:r>
            <a:r>
              <a:rPr lang="it-IT" baseline="0" dirty="0"/>
              <a:t> Correnti</a:t>
            </a:r>
            <a:endParaRPr lang="it-IT" dirty="0"/>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it-IT"/>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rgbClr val="94A088">
                  <a:lumMod val="60000"/>
                  <a:lumOff val="40000"/>
                </a:srgbClr>
              </a:solidFill>
              <a:ln>
                <a:noFill/>
              </a:ln>
              <a:effectLst/>
              <a:sp3d/>
            </c:spPr>
            <c:extLst>
              <c:ext xmlns:c16="http://schemas.microsoft.com/office/drawing/2014/chart" uri="{C3380CC4-5D6E-409C-BE32-E72D297353CC}">
                <c16:uniqueId val="{00000001-2C68-4401-8108-72742CDC7F9A}"/>
              </c:ext>
            </c:extLst>
          </c:dPt>
          <c:dPt>
            <c:idx val="1"/>
            <c:bubble3D val="0"/>
            <c:spPr>
              <a:solidFill>
                <a:srgbClr val="E48312">
                  <a:lumMod val="40000"/>
                  <a:lumOff val="60000"/>
                </a:srgbClr>
              </a:solidFill>
              <a:ln>
                <a:noFill/>
              </a:ln>
              <a:effectLst/>
              <a:sp3d/>
            </c:spPr>
            <c:extLst>
              <c:ext xmlns:c16="http://schemas.microsoft.com/office/drawing/2014/chart" uri="{C3380CC4-5D6E-409C-BE32-E72D297353CC}">
                <c16:uniqueId val="{00000003-2C68-4401-8108-72742CDC7F9A}"/>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c:ext xmlns:c16="http://schemas.microsoft.com/office/drawing/2014/chart" uri="{C3380CC4-5D6E-409C-BE32-E72D297353CC}">
                <c16:uniqueId val="{00000005-2C68-4401-8108-72742CDC7F9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it-IT"/>
              </a:p>
            </c:txPr>
            <c:dLblPos val="outEnd"/>
            <c:showLegendKey val="0"/>
            <c:showVal val="1"/>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Foglio1!$A$3:$A$5</c:f>
              <c:strCache>
                <c:ptCount val="3"/>
                <c:pt idx="0">
                  <c:v>Entrate titolo I</c:v>
                </c:pt>
                <c:pt idx="1">
                  <c:v>Entrate titolo II</c:v>
                </c:pt>
                <c:pt idx="2">
                  <c:v>Entrate titolo III</c:v>
                </c:pt>
              </c:strCache>
            </c:strRef>
          </c:cat>
          <c:val>
            <c:numRef>
              <c:f>Foglio1!$B$3:$B$5</c:f>
              <c:numCache>
                <c:formatCode>#,##0.00</c:formatCode>
                <c:ptCount val="3"/>
                <c:pt idx="0">
                  <c:v>42092326.859999999</c:v>
                </c:pt>
                <c:pt idx="1">
                  <c:v>4323577.6100000003</c:v>
                </c:pt>
                <c:pt idx="2">
                  <c:v>15190037.699999999</c:v>
                </c:pt>
              </c:numCache>
            </c:numRef>
          </c:val>
          <c:extLst>
            <c:ext xmlns:c16="http://schemas.microsoft.com/office/drawing/2014/chart" uri="{C3380CC4-5D6E-409C-BE32-E72D297353CC}">
              <c16:uniqueId val="{00000006-2C68-4401-8108-72742CDC7F9A}"/>
            </c:ext>
          </c:extLst>
        </c:ser>
        <c:dLbls>
          <c:dLblPos val="outEnd"/>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6"/>
          <c:dPt>
            <c:idx val="0"/>
            <c:bubble3D val="0"/>
            <c:spPr>
              <a:gradFill rotWithShape="1">
                <a:gsLst>
                  <a:gs pos="0">
                    <a:schemeClr val="accent1">
                      <a:tint val="65000"/>
                      <a:shade val="92000"/>
                      <a:satMod val="130000"/>
                    </a:schemeClr>
                  </a:gs>
                  <a:gs pos="45000">
                    <a:schemeClr val="accent1">
                      <a:tint val="60000"/>
                      <a:shade val="99000"/>
                      <a:satMod val="120000"/>
                    </a:schemeClr>
                  </a:gs>
                  <a:gs pos="100000">
                    <a:schemeClr val="accent1">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01-9BB1-49A4-AC27-C14BEA874128}"/>
              </c:ext>
            </c:extLst>
          </c:dPt>
          <c:dPt>
            <c:idx val="1"/>
            <c:bubble3D val="0"/>
            <c:spPr>
              <a:gradFill rotWithShape="1">
                <a:gsLst>
                  <a:gs pos="0">
                    <a:schemeClr val="accent2">
                      <a:tint val="65000"/>
                      <a:shade val="92000"/>
                      <a:satMod val="130000"/>
                    </a:schemeClr>
                  </a:gs>
                  <a:gs pos="45000">
                    <a:schemeClr val="accent2">
                      <a:tint val="60000"/>
                      <a:shade val="99000"/>
                      <a:satMod val="120000"/>
                    </a:schemeClr>
                  </a:gs>
                  <a:gs pos="100000">
                    <a:schemeClr val="accent2">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03-9BB1-49A4-AC27-C14BEA874128}"/>
              </c:ext>
            </c:extLst>
          </c:dPt>
          <c:dPt>
            <c:idx val="2"/>
            <c:bubble3D val="0"/>
            <c:spPr>
              <a:gradFill rotWithShape="1">
                <a:gsLst>
                  <a:gs pos="0">
                    <a:schemeClr val="accent3">
                      <a:tint val="65000"/>
                      <a:shade val="92000"/>
                      <a:satMod val="130000"/>
                    </a:schemeClr>
                  </a:gs>
                  <a:gs pos="45000">
                    <a:schemeClr val="accent3">
                      <a:tint val="60000"/>
                      <a:shade val="99000"/>
                      <a:satMod val="120000"/>
                    </a:schemeClr>
                  </a:gs>
                  <a:gs pos="100000">
                    <a:schemeClr val="accent3">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05-9BB1-49A4-AC27-C14BEA874128}"/>
              </c:ext>
            </c:extLst>
          </c:dPt>
          <c:dPt>
            <c:idx val="3"/>
            <c:bubble3D val="0"/>
            <c:spPr>
              <a:gradFill rotWithShape="1">
                <a:gsLst>
                  <a:gs pos="0">
                    <a:schemeClr val="accent4">
                      <a:tint val="65000"/>
                      <a:shade val="92000"/>
                      <a:satMod val="130000"/>
                    </a:schemeClr>
                  </a:gs>
                  <a:gs pos="45000">
                    <a:schemeClr val="accent4">
                      <a:tint val="60000"/>
                      <a:shade val="99000"/>
                      <a:satMod val="120000"/>
                    </a:schemeClr>
                  </a:gs>
                  <a:gs pos="100000">
                    <a:schemeClr val="accent4">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07-9BB1-49A4-AC27-C14BEA874128}"/>
              </c:ext>
            </c:extLst>
          </c:dPt>
          <c:dPt>
            <c:idx val="4"/>
            <c:bubble3D val="0"/>
            <c:spPr>
              <a:gradFill rotWithShape="1">
                <a:gsLst>
                  <a:gs pos="0">
                    <a:schemeClr val="accent5">
                      <a:tint val="65000"/>
                      <a:shade val="92000"/>
                      <a:satMod val="130000"/>
                    </a:schemeClr>
                  </a:gs>
                  <a:gs pos="45000">
                    <a:schemeClr val="accent5">
                      <a:tint val="60000"/>
                      <a:shade val="99000"/>
                      <a:satMod val="120000"/>
                    </a:schemeClr>
                  </a:gs>
                  <a:gs pos="100000">
                    <a:schemeClr val="accent5">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09-9BB1-49A4-AC27-C14BEA874128}"/>
              </c:ext>
            </c:extLst>
          </c:dPt>
          <c:dPt>
            <c:idx val="5"/>
            <c:bubble3D val="0"/>
            <c:spPr>
              <a:gradFill rotWithShape="1">
                <a:gsLst>
                  <a:gs pos="0">
                    <a:schemeClr val="accent6">
                      <a:tint val="65000"/>
                      <a:shade val="92000"/>
                      <a:satMod val="130000"/>
                    </a:schemeClr>
                  </a:gs>
                  <a:gs pos="45000">
                    <a:schemeClr val="accent6">
                      <a:tint val="60000"/>
                      <a:shade val="99000"/>
                      <a:satMod val="120000"/>
                    </a:schemeClr>
                  </a:gs>
                  <a:gs pos="100000">
                    <a:schemeClr val="accent6">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0B-9BB1-49A4-AC27-C14BEA874128}"/>
              </c:ext>
            </c:extLst>
          </c:dPt>
          <c:dPt>
            <c:idx val="6"/>
            <c:bubble3D val="0"/>
            <c:spPr>
              <a:gradFill rotWithShape="1">
                <a:gsLst>
                  <a:gs pos="0">
                    <a:schemeClr val="accent1">
                      <a:lumMod val="60000"/>
                      <a:tint val="65000"/>
                      <a:shade val="92000"/>
                      <a:satMod val="130000"/>
                    </a:schemeClr>
                  </a:gs>
                  <a:gs pos="45000">
                    <a:schemeClr val="accent1">
                      <a:lumMod val="60000"/>
                      <a:tint val="60000"/>
                      <a:shade val="99000"/>
                      <a:satMod val="120000"/>
                    </a:schemeClr>
                  </a:gs>
                  <a:gs pos="100000">
                    <a:schemeClr val="accent1">
                      <a:lumMod val="60000"/>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0D-9BB1-49A4-AC27-C14BEA874128}"/>
              </c:ext>
            </c:extLst>
          </c:dPt>
          <c:dPt>
            <c:idx val="7"/>
            <c:bubble3D val="0"/>
            <c:spPr>
              <a:gradFill rotWithShape="1">
                <a:gsLst>
                  <a:gs pos="0">
                    <a:schemeClr val="accent2">
                      <a:lumMod val="60000"/>
                      <a:tint val="65000"/>
                      <a:shade val="92000"/>
                      <a:satMod val="130000"/>
                    </a:schemeClr>
                  </a:gs>
                  <a:gs pos="45000">
                    <a:schemeClr val="accent2">
                      <a:lumMod val="60000"/>
                      <a:tint val="60000"/>
                      <a:shade val="99000"/>
                      <a:satMod val="120000"/>
                    </a:schemeClr>
                  </a:gs>
                  <a:gs pos="100000">
                    <a:schemeClr val="accent2">
                      <a:lumMod val="60000"/>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0F-9BB1-49A4-AC27-C14BEA874128}"/>
              </c:ext>
            </c:extLst>
          </c:dPt>
          <c:dPt>
            <c:idx val="8"/>
            <c:bubble3D val="0"/>
            <c:spPr>
              <a:gradFill rotWithShape="1">
                <a:gsLst>
                  <a:gs pos="0">
                    <a:schemeClr val="accent3">
                      <a:lumMod val="60000"/>
                      <a:tint val="65000"/>
                      <a:shade val="92000"/>
                      <a:satMod val="130000"/>
                    </a:schemeClr>
                  </a:gs>
                  <a:gs pos="45000">
                    <a:schemeClr val="accent3">
                      <a:lumMod val="60000"/>
                      <a:tint val="60000"/>
                      <a:shade val="99000"/>
                      <a:satMod val="120000"/>
                    </a:schemeClr>
                  </a:gs>
                  <a:gs pos="100000">
                    <a:schemeClr val="accent3">
                      <a:lumMod val="60000"/>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11-9BB1-49A4-AC27-C14BEA874128}"/>
              </c:ext>
            </c:extLst>
          </c:dPt>
          <c:dPt>
            <c:idx val="9"/>
            <c:bubble3D val="0"/>
            <c:spPr>
              <a:gradFill rotWithShape="1">
                <a:gsLst>
                  <a:gs pos="0">
                    <a:schemeClr val="accent4">
                      <a:lumMod val="60000"/>
                      <a:tint val="65000"/>
                      <a:shade val="92000"/>
                      <a:satMod val="130000"/>
                    </a:schemeClr>
                  </a:gs>
                  <a:gs pos="45000">
                    <a:schemeClr val="accent4">
                      <a:lumMod val="60000"/>
                      <a:tint val="60000"/>
                      <a:shade val="99000"/>
                      <a:satMod val="120000"/>
                    </a:schemeClr>
                  </a:gs>
                  <a:gs pos="100000">
                    <a:schemeClr val="accent4">
                      <a:lumMod val="60000"/>
                      <a:tint val="55000"/>
                      <a:satMod val="140000"/>
                    </a:schemeClr>
                  </a:gs>
                </a:gsLst>
                <a:path path="circle">
                  <a:fillToRect l="100000" t="100000" r="100000" b="100000"/>
                </a:path>
              </a:gradFill>
              <a:ln>
                <a:noFill/>
              </a:ln>
              <a:effectLst/>
              <a:sp3d/>
            </c:spPr>
            <c:extLst>
              <c:ext xmlns:c16="http://schemas.microsoft.com/office/drawing/2014/chart" uri="{C3380CC4-5D6E-409C-BE32-E72D297353CC}">
                <c16:uniqueId val="{00000013-9BB1-49A4-AC27-C14BEA874128}"/>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it-IT"/>
              </a:p>
            </c:txPr>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Foglio1!$B$3:$B$9</c:f>
              <c:strCache>
                <c:ptCount val="7"/>
                <c:pt idx="0">
                  <c:v>redditi da lavoro dipendente</c:v>
                </c:pt>
                <c:pt idx="1">
                  <c:v>imposte e tasse a carico ente</c:v>
                </c:pt>
                <c:pt idx="2">
                  <c:v>acquisto beni e servizi</c:v>
                </c:pt>
                <c:pt idx="3">
                  <c:v>trasferimenti correnti</c:v>
                </c:pt>
                <c:pt idx="4">
                  <c:v>interessi passivi</c:v>
                </c:pt>
                <c:pt idx="5">
                  <c:v>rimborsi e poste correttive delle entrate</c:v>
                </c:pt>
                <c:pt idx="6">
                  <c:v>altre spese correnti</c:v>
                </c:pt>
              </c:strCache>
            </c:strRef>
          </c:cat>
          <c:val>
            <c:numRef>
              <c:f>Foglio1!$C$3:$C$9</c:f>
              <c:numCache>
                <c:formatCode>#,##0.00</c:formatCode>
                <c:ptCount val="7"/>
                <c:pt idx="0">
                  <c:v>18277465.440000001</c:v>
                </c:pt>
                <c:pt idx="1">
                  <c:v>1031279.28</c:v>
                </c:pt>
                <c:pt idx="2">
                  <c:v>32508093.440000001</c:v>
                </c:pt>
                <c:pt idx="3">
                  <c:v>4470376.3600000003</c:v>
                </c:pt>
                <c:pt idx="4">
                  <c:v>5624.81</c:v>
                </c:pt>
                <c:pt idx="5">
                  <c:v>222297.24</c:v>
                </c:pt>
                <c:pt idx="6">
                  <c:v>2506107.1800000002</c:v>
                </c:pt>
              </c:numCache>
            </c:numRef>
          </c:val>
          <c:extLst>
            <c:ext xmlns:c16="http://schemas.microsoft.com/office/drawing/2014/chart" uri="{C3380CC4-5D6E-409C-BE32-E72D297353CC}">
              <c16:uniqueId val="{00000014-9BB1-49A4-AC27-C14BEA874128}"/>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28575" cap="rnd">
              <a:solidFill>
                <a:schemeClr val="accent1"/>
              </a:solidFill>
              <a:round/>
            </a:ln>
            <a:effectLst/>
          </c:spPr>
          <c:marker>
            <c:symbol val="none"/>
          </c:marker>
          <c:cat>
            <c:strRef>
              <c:f>Foglio1!$B$1:$D$2</c:f>
              <c:strCache>
                <c:ptCount val="3"/>
                <c:pt idx="0">
                  <c:v>Media 2011/2013</c:v>
                </c:pt>
                <c:pt idx="1">
                  <c:v>Rendiconto 2018</c:v>
                </c:pt>
                <c:pt idx="2">
                  <c:v>Rendiconto 2019</c:v>
                </c:pt>
              </c:strCache>
            </c:strRef>
          </c:cat>
          <c:val>
            <c:numRef>
              <c:f>Foglio1!$B$3:$D$3</c:f>
            </c:numRef>
          </c:val>
          <c:smooth val="0"/>
          <c:extLst>
            <c:ext xmlns:c16="http://schemas.microsoft.com/office/drawing/2014/chart" uri="{C3380CC4-5D6E-409C-BE32-E72D297353CC}">
              <c16:uniqueId val="{00000000-7B53-4B05-8150-A447FE4C0DFC}"/>
            </c:ext>
          </c:extLst>
        </c:ser>
        <c:ser>
          <c:idx val="1"/>
          <c:order val="1"/>
          <c:spPr>
            <a:ln w="28575" cap="rnd">
              <a:solidFill>
                <a:schemeClr val="accent2"/>
              </a:solidFill>
              <a:round/>
            </a:ln>
            <a:effectLst/>
          </c:spPr>
          <c:marker>
            <c:symbol val="none"/>
          </c:marker>
          <c:cat>
            <c:strRef>
              <c:f>Foglio1!$B$1:$D$2</c:f>
              <c:strCache>
                <c:ptCount val="3"/>
                <c:pt idx="0">
                  <c:v>Media 2011/2013</c:v>
                </c:pt>
                <c:pt idx="1">
                  <c:v>Rendiconto 2018</c:v>
                </c:pt>
                <c:pt idx="2">
                  <c:v>Rendiconto 2019</c:v>
                </c:pt>
              </c:strCache>
            </c:strRef>
          </c:cat>
          <c:val>
            <c:numRef>
              <c:f>Foglio1!$B$4:$D$4</c:f>
            </c:numRef>
          </c:val>
          <c:smooth val="0"/>
          <c:extLst>
            <c:ext xmlns:c16="http://schemas.microsoft.com/office/drawing/2014/chart" uri="{C3380CC4-5D6E-409C-BE32-E72D297353CC}">
              <c16:uniqueId val="{00000001-7B53-4B05-8150-A447FE4C0DFC}"/>
            </c:ext>
          </c:extLst>
        </c:ser>
        <c:ser>
          <c:idx val="2"/>
          <c:order val="2"/>
          <c:spPr>
            <a:ln w="28575" cap="rnd">
              <a:solidFill>
                <a:schemeClr val="accent3"/>
              </a:solidFill>
              <a:round/>
            </a:ln>
            <a:effectLst/>
          </c:spPr>
          <c:marker>
            <c:symbol val="none"/>
          </c:marker>
          <c:cat>
            <c:strRef>
              <c:f>Foglio1!$B$1:$D$2</c:f>
              <c:strCache>
                <c:ptCount val="3"/>
                <c:pt idx="0">
                  <c:v>Media 2011/2013</c:v>
                </c:pt>
                <c:pt idx="1">
                  <c:v>Rendiconto 2018</c:v>
                </c:pt>
                <c:pt idx="2">
                  <c:v>Rendiconto 2019</c:v>
                </c:pt>
              </c:strCache>
            </c:strRef>
          </c:cat>
          <c:val>
            <c:numRef>
              <c:f>Foglio1!$B$5:$D$5</c:f>
            </c:numRef>
          </c:val>
          <c:smooth val="0"/>
          <c:extLst>
            <c:ext xmlns:c16="http://schemas.microsoft.com/office/drawing/2014/chart" uri="{C3380CC4-5D6E-409C-BE32-E72D297353CC}">
              <c16:uniqueId val="{00000002-7B53-4B05-8150-A447FE4C0DFC}"/>
            </c:ext>
          </c:extLst>
        </c:ser>
        <c:ser>
          <c:idx val="3"/>
          <c:order val="3"/>
          <c:spPr>
            <a:ln w="28575" cap="rnd">
              <a:solidFill>
                <a:schemeClr val="accent4"/>
              </a:solidFill>
              <a:round/>
            </a:ln>
            <a:effectLst/>
          </c:spPr>
          <c:marker>
            <c:symbol val="none"/>
          </c:marker>
          <c:cat>
            <c:strRef>
              <c:f>Foglio1!$B$1:$D$2</c:f>
              <c:strCache>
                <c:ptCount val="3"/>
                <c:pt idx="0">
                  <c:v>Media 2011/2013</c:v>
                </c:pt>
                <c:pt idx="1">
                  <c:v>Rendiconto 2018</c:v>
                </c:pt>
                <c:pt idx="2">
                  <c:v>Rendiconto 2019</c:v>
                </c:pt>
              </c:strCache>
            </c:strRef>
          </c:cat>
          <c:val>
            <c:numRef>
              <c:f>Foglio1!$B$6:$D$6</c:f>
            </c:numRef>
          </c:val>
          <c:smooth val="0"/>
          <c:extLst>
            <c:ext xmlns:c16="http://schemas.microsoft.com/office/drawing/2014/chart" uri="{C3380CC4-5D6E-409C-BE32-E72D297353CC}">
              <c16:uniqueId val="{00000003-7B53-4B05-8150-A447FE4C0DFC}"/>
            </c:ext>
          </c:extLst>
        </c:ser>
        <c:ser>
          <c:idx val="4"/>
          <c:order val="4"/>
          <c:spPr>
            <a:ln w="28575" cap="rnd">
              <a:solidFill>
                <a:schemeClr val="accent5"/>
              </a:solidFill>
              <a:round/>
            </a:ln>
            <a:effectLst/>
          </c:spPr>
          <c:marker>
            <c:symbol val="none"/>
          </c:marker>
          <c:cat>
            <c:strRef>
              <c:f>Foglio1!$B$1:$D$2</c:f>
              <c:strCache>
                <c:ptCount val="3"/>
                <c:pt idx="0">
                  <c:v>Media 2011/2013</c:v>
                </c:pt>
                <c:pt idx="1">
                  <c:v>Rendiconto 2018</c:v>
                </c:pt>
                <c:pt idx="2">
                  <c:v>Rendiconto 2019</c:v>
                </c:pt>
              </c:strCache>
            </c:strRef>
          </c:cat>
          <c:val>
            <c:numRef>
              <c:f>Foglio1!$B$7:$D$7</c:f>
            </c:numRef>
          </c:val>
          <c:smooth val="0"/>
          <c:extLst>
            <c:ext xmlns:c16="http://schemas.microsoft.com/office/drawing/2014/chart" uri="{C3380CC4-5D6E-409C-BE32-E72D297353CC}">
              <c16:uniqueId val="{00000004-7B53-4B05-8150-A447FE4C0DFC}"/>
            </c:ext>
          </c:extLst>
        </c:ser>
        <c:ser>
          <c:idx val="5"/>
          <c:order val="5"/>
          <c:spPr>
            <a:ln w="28575" cap="rnd">
              <a:solidFill>
                <a:schemeClr val="accent6"/>
              </a:solidFill>
              <a:round/>
            </a:ln>
            <a:effectLst/>
          </c:spPr>
          <c:marker>
            <c:symbol val="none"/>
          </c:marker>
          <c:cat>
            <c:strRef>
              <c:f>Foglio1!$B$1:$D$2</c:f>
              <c:strCache>
                <c:ptCount val="3"/>
                <c:pt idx="0">
                  <c:v>Media 2011/2013</c:v>
                </c:pt>
                <c:pt idx="1">
                  <c:v>Rendiconto 2018</c:v>
                </c:pt>
                <c:pt idx="2">
                  <c:v>Rendiconto 2019</c:v>
                </c:pt>
              </c:strCache>
            </c:strRef>
          </c:cat>
          <c:val>
            <c:numRef>
              <c:f>Foglio1!$B$8:$D$8</c:f>
            </c:numRef>
          </c:val>
          <c:smooth val="0"/>
          <c:extLst>
            <c:ext xmlns:c16="http://schemas.microsoft.com/office/drawing/2014/chart" uri="{C3380CC4-5D6E-409C-BE32-E72D297353CC}">
              <c16:uniqueId val="{00000005-7B53-4B05-8150-A447FE4C0DFC}"/>
            </c:ext>
          </c:extLst>
        </c:ser>
        <c:ser>
          <c:idx val="6"/>
          <c:order val="6"/>
          <c:spPr>
            <a:ln w="28575" cap="rnd">
              <a:solidFill>
                <a:schemeClr val="accent1">
                  <a:lumMod val="60000"/>
                </a:schemeClr>
              </a:solidFill>
              <a:round/>
            </a:ln>
            <a:effectLst/>
          </c:spPr>
          <c:marker>
            <c:symbol val="none"/>
          </c:marker>
          <c:cat>
            <c:strRef>
              <c:f>Foglio1!$B$1:$D$2</c:f>
              <c:strCache>
                <c:ptCount val="3"/>
                <c:pt idx="0">
                  <c:v>Media 2011/2013</c:v>
                </c:pt>
                <c:pt idx="1">
                  <c:v>Rendiconto 2018</c:v>
                </c:pt>
                <c:pt idx="2">
                  <c:v>Rendiconto 2019</c:v>
                </c:pt>
              </c:strCache>
            </c:strRef>
          </c:cat>
          <c:val>
            <c:numRef>
              <c:f>Foglio1!$B$9:$D$9</c:f>
            </c:numRef>
          </c:val>
          <c:smooth val="0"/>
          <c:extLst>
            <c:ext xmlns:c16="http://schemas.microsoft.com/office/drawing/2014/chart" uri="{C3380CC4-5D6E-409C-BE32-E72D297353CC}">
              <c16:uniqueId val="{00000006-7B53-4B05-8150-A447FE4C0DFC}"/>
            </c:ext>
          </c:extLst>
        </c:ser>
        <c:ser>
          <c:idx val="7"/>
          <c:order val="7"/>
          <c:spPr>
            <a:ln w="28575" cap="rnd">
              <a:solidFill>
                <a:schemeClr val="accent2">
                  <a:lumMod val="60000"/>
                </a:schemeClr>
              </a:solidFill>
              <a:round/>
            </a:ln>
            <a:effectLst/>
          </c:spPr>
          <c:marker>
            <c:symbol val="none"/>
          </c:marker>
          <c:cat>
            <c:strRef>
              <c:f>Foglio1!$B$1:$D$2</c:f>
              <c:strCache>
                <c:ptCount val="3"/>
                <c:pt idx="0">
                  <c:v>Media 2011/2013</c:v>
                </c:pt>
                <c:pt idx="1">
                  <c:v>Rendiconto 2018</c:v>
                </c:pt>
                <c:pt idx="2">
                  <c:v>Rendiconto 2019</c:v>
                </c:pt>
              </c:strCache>
            </c:strRef>
          </c:cat>
          <c:val>
            <c:numRef>
              <c:f>Foglio1!$B$10:$D$10</c:f>
            </c:numRef>
          </c:val>
          <c:smooth val="0"/>
          <c:extLst>
            <c:ext xmlns:c16="http://schemas.microsoft.com/office/drawing/2014/chart" uri="{C3380CC4-5D6E-409C-BE32-E72D297353CC}">
              <c16:uniqueId val="{00000007-7B53-4B05-8150-A447FE4C0DFC}"/>
            </c:ext>
          </c:extLst>
        </c:ser>
        <c:ser>
          <c:idx val="8"/>
          <c:order val="8"/>
          <c:spPr>
            <a:ln w="28575" cap="rnd">
              <a:solidFill>
                <a:schemeClr val="accent3">
                  <a:lumMod val="60000"/>
                </a:schemeClr>
              </a:solidFill>
              <a:round/>
            </a:ln>
            <a:effectLst/>
          </c:spPr>
          <c:marker>
            <c:symbol val="none"/>
          </c:marker>
          <c:cat>
            <c:strRef>
              <c:f>Foglio1!$B$1:$D$2</c:f>
              <c:strCache>
                <c:ptCount val="3"/>
                <c:pt idx="0">
                  <c:v>Media 2011/2013</c:v>
                </c:pt>
                <c:pt idx="1">
                  <c:v>Rendiconto 2018</c:v>
                </c:pt>
                <c:pt idx="2">
                  <c:v>Rendiconto 2019</c:v>
                </c:pt>
              </c:strCache>
            </c:strRef>
          </c:cat>
          <c:val>
            <c:numRef>
              <c:f>Foglio1!$B$11:$D$11</c:f>
            </c:numRef>
          </c:val>
          <c:smooth val="0"/>
          <c:extLst>
            <c:ext xmlns:c16="http://schemas.microsoft.com/office/drawing/2014/chart" uri="{C3380CC4-5D6E-409C-BE32-E72D297353CC}">
              <c16:uniqueId val="{00000008-7B53-4B05-8150-A447FE4C0DFC}"/>
            </c:ext>
          </c:extLst>
        </c:ser>
        <c:ser>
          <c:idx val="9"/>
          <c:order val="9"/>
          <c:spPr>
            <a:ln w="28575" cap="rnd">
              <a:solidFill>
                <a:schemeClr val="accent4">
                  <a:lumMod val="60000"/>
                </a:schemeClr>
              </a:solidFill>
              <a:round/>
            </a:ln>
            <a:effectLst/>
          </c:spPr>
          <c:marker>
            <c:symbol val="none"/>
          </c:marker>
          <c:cat>
            <c:strRef>
              <c:f>Foglio1!$B$1:$D$2</c:f>
              <c:strCache>
                <c:ptCount val="3"/>
                <c:pt idx="0">
                  <c:v>Media 2011/2013</c:v>
                </c:pt>
                <c:pt idx="1">
                  <c:v>Rendiconto 2018</c:v>
                </c:pt>
                <c:pt idx="2">
                  <c:v>Rendiconto 2019</c:v>
                </c:pt>
              </c:strCache>
            </c:strRef>
          </c:cat>
          <c:val>
            <c:numRef>
              <c:f>Foglio1!$B$12:$D$12</c:f>
            </c:numRef>
          </c:val>
          <c:smooth val="0"/>
          <c:extLst>
            <c:ext xmlns:c16="http://schemas.microsoft.com/office/drawing/2014/chart" uri="{C3380CC4-5D6E-409C-BE32-E72D297353CC}">
              <c16:uniqueId val="{00000009-7B53-4B05-8150-A447FE4C0DFC}"/>
            </c:ext>
          </c:extLst>
        </c:ser>
        <c:ser>
          <c:idx val="10"/>
          <c:order val="10"/>
          <c:spPr>
            <a:ln w="28575" cap="rnd">
              <a:solidFill>
                <a:schemeClr val="accent5">
                  <a:lumMod val="60000"/>
                </a:schemeClr>
              </a:solidFill>
              <a:round/>
            </a:ln>
            <a:effectLst/>
          </c:spPr>
          <c:marker>
            <c:symbol val="none"/>
          </c:marker>
          <c:cat>
            <c:strRef>
              <c:f>Foglio1!$B$1:$D$2</c:f>
              <c:strCache>
                <c:ptCount val="3"/>
                <c:pt idx="0">
                  <c:v>Media 2011/2013</c:v>
                </c:pt>
                <c:pt idx="1">
                  <c:v>Rendiconto 2018</c:v>
                </c:pt>
                <c:pt idx="2">
                  <c:v>Rendiconto 2019</c:v>
                </c:pt>
              </c:strCache>
            </c:strRef>
          </c:cat>
          <c:val>
            <c:numRef>
              <c:f>Foglio1!$B$13:$D$13</c:f>
              <c:numCache>
                <c:formatCode>General</c:formatCode>
                <c:ptCount val="3"/>
              </c:numCache>
            </c:numRef>
          </c:val>
          <c:smooth val="0"/>
          <c:extLst>
            <c:ext xmlns:c16="http://schemas.microsoft.com/office/drawing/2014/chart" uri="{C3380CC4-5D6E-409C-BE32-E72D297353CC}">
              <c16:uniqueId val="{0000000A-7B53-4B05-8150-A447FE4C0DFC}"/>
            </c:ext>
          </c:extLst>
        </c:ser>
        <c:ser>
          <c:idx val="11"/>
          <c:order val="11"/>
          <c:spPr>
            <a:ln w="28575" cap="rnd">
              <a:solidFill>
                <a:schemeClr val="accent6">
                  <a:lumMod val="60000"/>
                </a:schemeClr>
              </a:solidFill>
              <a:round/>
            </a:ln>
            <a:effectLst/>
          </c:spPr>
          <c:marker>
            <c:symbol val="none"/>
          </c:marke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Foglio1!$B$1:$D$2</c:f>
              <c:strCache>
                <c:ptCount val="3"/>
                <c:pt idx="0">
                  <c:v>Media 2011/2013</c:v>
                </c:pt>
                <c:pt idx="1">
                  <c:v>Rendiconto 2018</c:v>
                </c:pt>
                <c:pt idx="2">
                  <c:v>Rendiconto 2019</c:v>
                </c:pt>
              </c:strCache>
            </c:strRef>
          </c:cat>
          <c:val>
            <c:numRef>
              <c:f>Foglio1!$B$15:$D$15</c:f>
              <c:numCache>
                <c:formatCode>#,##0.00</c:formatCode>
                <c:ptCount val="3"/>
                <c:pt idx="0">
                  <c:v>19848659.5</c:v>
                </c:pt>
                <c:pt idx="1">
                  <c:v>18775944.460000001</c:v>
                </c:pt>
                <c:pt idx="2">
                  <c:v>18498775.829999998</c:v>
                </c:pt>
              </c:numCache>
            </c:numRef>
          </c:val>
          <c:smooth val="0"/>
          <c:extLst>
            <c:ext xmlns:c16="http://schemas.microsoft.com/office/drawing/2014/chart" uri="{C3380CC4-5D6E-409C-BE32-E72D297353CC}">
              <c16:uniqueId val="{0000000B-7B53-4B05-8150-A447FE4C0DFC}"/>
            </c:ext>
          </c:extLst>
        </c:ser>
        <c:dLbls>
          <c:showLegendKey val="0"/>
          <c:showVal val="0"/>
          <c:showCatName val="0"/>
          <c:showSerName val="0"/>
          <c:showPercent val="0"/>
          <c:showBubbleSize val="0"/>
        </c:dLbls>
        <c:smooth val="0"/>
        <c:axId val="545948752"/>
        <c:axId val="545949408"/>
      </c:lineChart>
      <c:catAx>
        <c:axId val="54594875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crossAx val="545949408"/>
        <c:crosses val="autoZero"/>
        <c:auto val="0"/>
        <c:lblAlgn val="ctr"/>
        <c:lblOffset val="100"/>
        <c:noMultiLvlLbl val="0"/>
      </c:catAx>
      <c:valAx>
        <c:axId val="5459494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crossAx val="545948752"/>
        <c:crosses val="autoZero"/>
        <c:crossBetween val="between"/>
      </c:valAx>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2">
              <a:lumMod val="60000"/>
              <a:lumOff val="40000"/>
            </a:schemeClr>
          </a:solidFill>
        </a:ln>
        <a:effectLst/>
      </c:spPr>
    </c:plotArea>
    <c:plotVisOnly val="1"/>
    <c:dispBlanksAs val="gap"/>
    <c:showDLblsOverMax val="0"/>
  </c:chart>
  <c:spPr>
    <a:solidFill>
      <a:schemeClr val="bg1"/>
    </a:solidFill>
    <a:ln w="9525" cap="flat" cmpd="sng" algn="ctr">
      <a:solidFill>
        <a:schemeClr val="tx2">
          <a:lumMod val="60000"/>
          <a:lumOff val="40000"/>
        </a:schemeClr>
      </a:solidFill>
      <a:round/>
    </a:ln>
    <a:effectLst/>
  </c:spPr>
  <c:txPr>
    <a:bodyPr/>
    <a:lstStyle/>
    <a:p>
      <a:pPr>
        <a:defRPr sz="1100"/>
      </a:pPr>
      <a:endParaRPr lang="it-IT"/>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a:t>Investimenti</a:t>
            </a:r>
            <a:r>
              <a:rPr lang="it-IT" baseline="0"/>
              <a:t> 2019 per fonte di finanziamento</a:t>
            </a:r>
            <a:endParaRPr lang="it-IT"/>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5.3914260717410324E-2"/>
          <c:y val="0.1115277777777778"/>
          <c:w val="0.84910651793525804"/>
          <c:h val="0.21336067366579178"/>
        </c:manualLayout>
      </c:layout>
      <c:barChart>
        <c:barDir val="bar"/>
        <c:grouping val="clustered"/>
        <c:varyColors val="0"/>
        <c:ser>
          <c:idx val="0"/>
          <c:order val="0"/>
          <c:tx>
            <c:strRef>
              <c:f>'SPESA C CAPITALE'!$G$1</c:f>
              <c:strCache>
                <c:ptCount val="1"/>
                <c:pt idx="0">
                  <c:v>ALIENAZIONI (FF21)</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val>
            <c:numRef>
              <c:f>'SPESA C CAPITALE'!$G$2:$G$35</c:f>
              <c:numCache>
                <c:formatCode>#,##0.00</c:formatCode>
                <c:ptCount val="1"/>
                <c:pt idx="0">
                  <c:v>511316.22000000003</c:v>
                </c:pt>
              </c:numCache>
            </c:numRef>
          </c:val>
          <c:extLst>
            <c:ext xmlns:c16="http://schemas.microsoft.com/office/drawing/2014/chart" uri="{C3380CC4-5D6E-409C-BE32-E72D297353CC}">
              <c16:uniqueId val="{00000001-301B-4EDB-9DE7-5658C38627FA}"/>
            </c:ext>
          </c:extLst>
        </c:ser>
        <c:ser>
          <c:idx val="1"/>
          <c:order val="1"/>
          <c:tx>
            <c:strRef>
              <c:f>'SPESA C CAPITALE'!$H$1</c:f>
              <c:strCache>
                <c:ptCount val="1"/>
                <c:pt idx="0">
                  <c:v>TRASFERIMENTI DA ALTRI SOGGETTI (FF37)</c:v>
                </c:pt>
              </c:strCache>
            </c:strRef>
          </c:tx>
          <c:spPr>
            <a:solidFill>
              <a:schemeClr val="accent2"/>
            </a:solidFill>
            <a:ln>
              <a:noFill/>
            </a:ln>
            <a:effectLst/>
          </c:spPr>
          <c:invertIfNegative val="0"/>
          <c:val>
            <c:numRef>
              <c:f>'SPESA C CAPITALE'!$H$2:$H$35</c:f>
              <c:numCache>
                <c:formatCode>#,##0.00</c:formatCode>
                <c:ptCount val="1"/>
                <c:pt idx="0">
                  <c:v>53715.05</c:v>
                </c:pt>
              </c:numCache>
            </c:numRef>
          </c:val>
          <c:extLst>
            <c:ext xmlns:c16="http://schemas.microsoft.com/office/drawing/2014/chart" uri="{C3380CC4-5D6E-409C-BE32-E72D297353CC}">
              <c16:uniqueId val="{00000002-301B-4EDB-9DE7-5658C38627FA}"/>
            </c:ext>
          </c:extLst>
        </c:ser>
        <c:ser>
          <c:idx val="2"/>
          <c:order val="2"/>
          <c:tx>
            <c:strRef>
              <c:f>'SPESA C CAPITALE'!$I$1</c:f>
              <c:strCache>
                <c:ptCount val="1"/>
                <c:pt idx="0">
                  <c:v>DIRITTI DI SUPERFICIE (FF16)</c:v>
                </c:pt>
              </c:strCache>
            </c:strRef>
          </c:tx>
          <c:spPr>
            <a:solidFill>
              <a:schemeClr val="accent3"/>
            </a:solidFill>
            <a:ln>
              <a:noFill/>
            </a:ln>
            <a:effectLst/>
          </c:spPr>
          <c:invertIfNegative val="0"/>
          <c:val>
            <c:numRef>
              <c:f>'SPESA C CAPITALE'!$I$2:$I$35</c:f>
              <c:numCache>
                <c:formatCode>#,##0.00</c:formatCode>
                <c:ptCount val="1"/>
                <c:pt idx="0">
                  <c:v>11230.11</c:v>
                </c:pt>
              </c:numCache>
            </c:numRef>
          </c:val>
          <c:extLst>
            <c:ext xmlns:c16="http://schemas.microsoft.com/office/drawing/2014/chart" uri="{C3380CC4-5D6E-409C-BE32-E72D297353CC}">
              <c16:uniqueId val="{00000003-301B-4EDB-9DE7-5658C38627FA}"/>
            </c:ext>
          </c:extLst>
        </c:ser>
        <c:ser>
          <c:idx val="3"/>
          <c:order val="3"/>
          <c:tx>
            <c:strRef>
              <c:f>'SPESA C CAPITALE'!$J$1</c:f>
              <c:strCache>
                <c:ptCount val="1"/>
                <c:pt idx="0">
                  <c:v>SANZIONI CODICE DELLA STRADA (FF24)</c:v>
                </c:pt>
              </c:strCache>
            </c:strRef>
          </c:tx>
          <c:spPr>
            <a:solidFill>
              <a:schemeClr val="accent4"/>
            </a:solidFill>
            <a:ln>
              <a:noFill/>
            </a:ln>
            <a:effectLst/>
          </c:spPr>
          <c:invertIfNegative val="0"/>
          <c:val>
            <c:numRef>
              <c:f>'SPESA C CAPITALE'!$J$2:$J$35</c:f>
              <c:numCache>
                <c:formatCode>#,##0.00</c:formatCode>
                <c:ptCount val="1"/>
                <c:pt idx="0">
                  <c:v>49822.64</c:v>
                </c:pt>
              </c:numCache>
            </c:numRef>
          </c:val>
          <c:extLst>
            <c:ext xmlns:c16="http://schemas.microsoft.com/office/drawing/2014/chart" uri="{C3380CC4-5D6E-409C-BE32-E72D297353CC}">
              <c16:uniqueId val="{00000004-301B-4EDB-9DE7-5658C38627FA}"/>
            </c:ext>
          </c:extLst>
        </c:ser>
        <c:ser>
          <c:idx val="4"/>
          <c:order val="4"/>
          <c:tx>
            <c:strRef>
              <c:f>'SPESA C CAPITALE'!$K$1</c:f>
              <c:strCache>
                <c:ptCount val="1"/>
                <c:pt idx="0">
                  <c:v>AVANZO DESTINATO PER  INVESTIMENTI (FF01)</c:v>
                </c:pt>
              </c:strCache>
            </c:strRef>
          </c:tx>
          <c:spPr>
            <a:solidFill>
              <a:schemeClr val="accent5"/>
            </a:solidFill>
            <a:ln>
              <a:noFill/>
            </a:ln>
            <a:effectLst/>
          </c:spPr>
          <c:invertIfNegative val="0"/>
          <c:val>
            <c:numRef>
              <c:f>'SPESA C CAPITALE'!$K$2:$K$35</c:f>
              <c:numCache>
                <c:formatCode>#,##0.00</c:formatCode>
                <c:ptCount val="1"/>
                <c:pt idx="0">
                  <c:v>293128.3</c:v>
                </c:pt>
              </c:numCache>
            </c:numRef>
          </c:val>
          <c:extLst>
            <c:ext xmlns:c16="http://schemas.microsoft.com/office/drawing/2014/chart" uri="{C3380CC4-5D6E-409C-BE32-E72D297353CC}">
              <c16:uniqueId val="{00000005-301B-4EDB-9DE7-5658C38627FA}"/>
            </c:ext>
          </c:extLst>
        </c:ser>
        <c:ser>
          <c:idx val="5"/>
          <c:order val="5"/>
          <c:tx>
            <c:strRef>
              <c:f>'SPESA C CAPITALE'!$L$1</c:f>
              <c:strCache>
                <c:ptCount val="1"/>
                <c:pt idx="0">
                  <c:v>AVANZO VINCOLATO PER INVESTIMENTI (FF02)</c:v>
                </c:pt>
              </c:strCache>
            </c:strRef>
          </c:tx>
          <c:spPr>
            <a:solidFill>
              <a:schemeClr val="accent6"/>
            </a:solidFill>
            <a:ln>
              <a:noFill/>
            </a:ln>
            <a:effectLst/>
          </c:spPr>
          <c:invertIfNegative val="0"/>
          <c:val>
            <c:numRef>
              <c:f>'SPESA C CAPITALE'!$L$2:$L$35</c:f>
              <c:numCache>
                <c:formatCode>#,##0.00</c:formatCode>
                <c:ptCount val="1"/>
                <c:pt idx="0">
                  <c:v>260094.19999999998</c:v>
                </c:pt>
              </c:numCache>
            </c:numRef>
          </c:val>
          <c:extLst>
            <c:ext xmlns:c16="http://schemas.microsoft.com/office/drawing/2014/chart" uri="{C3380CC4-5D6E-409C-BE32-E72D297353CC}">
              <c16:uniqueId val="{00000006-301B-4EDB-9DE7-5658C38627FA}"/>
            </c:ext>
          </c:extLst>
        </c:ser>
        <c:ser>
          <c:idx val="6"/>
          <c:order val="6"/>
          <c:tx>
            <c:strRef>
              <c:f>'SPESA C CAPITALE'!$M$1</c:f>
              <c:strCache>
                <c:ptCount val="1"/>
                <c:pt idx="0">
                  <c:v>TRASFERIMENTO STATO CAPITALE (FF18)</c:v>
                </c:pt>
              </c:strCache>
            </c:strRef>
          </c:tx>
          <c:spPr>
            <a:solidFill>
              <a:schemeClr val="accent1">
                <a:lumMod val="60000"/>
              </a:schemeClr>
            </a:solidFill>
            <a:ln>
              <a:noFill/>
            </a:ln>
            <a:effectLst/>
          </c:spPr>
          <c:invertIfNegative val="0"/>
          <c:val>
            <c:numRef>
              <c:f>'SPESA C CAPITALE'!$M$2:$M$35</c:f>
              <c:numCache>
                <c:formatCode>#,##0.00</c:formatCode>
                <c:ptCount val="1"/>
                <c:pt idx="0">
                  <c:v>108766.03</c:v>
                </c:pt>
              </c:numCache>
            </c:numRef>
          </c:val>
          <c:extLst>
            <c:ext xmlns:c16="http://schemas.microsoft.com/office/drawing/2014/chart" uri="{C3380CC4-5D6E-409C-BE32-E72D297353CC}">
              <c16:uniqueId val="{00000007-301B-4EDB-9DE7-5658C38627FA}"/>
            </c:ext>
          </c:extLst>
        </c:ser>
        <c:ser>
          <c:idx val="7"/>
          <c:order val="7"/>
          <c:tx>
            <c:strRef>
              <c:f>'SPESA C CAPITALE'!$N$1</c:f>
              <c:strCache>
                <c:ptCount val="1"/>
                <c:pt idx="0">
                  <c:v>TRASFERIMENTO REGIONE CAPITALE (FF19)</c:v>
                </c:pt>
              </c:strCache>
            </c:strRef>
          </c:tx>
          <c:spPr>
            <a:solidFill>
              <a:schemeClr val="accent2">
                <a:lumMod val="60000"/>
              </a:schemeClr>
            </a:solidFill>
            <a:ln>
              <a:noFill/>
            </a:ln>
            <a:effectLst/>
          </c:spPr>
          <c:invertIfNegative val="0"/>
          <c:val>
            <c:numRef>
              <c:f>'SPESA C CAPITALE'!$N$2:$N$35</c:f>
              <c:numCache>
                <c:formatCode>#,##0.00</c:formatCode>
                <c:ptCount val="1"/>
                <c:pt idx="0">
                  <c:v>60279.83</c:v>
                </c:pt>
              </c:numCache>
            </c:numRef>
          </c:val>
          <c:extLst>
            <c:ext xmlns:c16="http://schemas.microsoft.com/office/drawing/2014/chart" uri="{C3380CC4-5D6E-409C-BE32-E72D297353CC}">
              <c16:uniqueId val="{00000008-301B-4EDB-9DE7-5658C38627FA}"/>
            </c:ext>
          </c:extLst>
        </c:ser>
        <c:ser>
          <c:idx val="8"/>
          <c:order val="8"/>
          <c:tx>
            <c:strRef>
              <c:f>'SPESA C CAPITALE'!$O$1</c:f>
              <c:strCache>
                <c:ptCount val="1"/>
                <c:pt idx="0">
                  <c:v>PROVENTI CIMITERIALI (FF34)</c:v>
                </c:pt>
              </c:strCache>
            </c:strRef>
          </c:tx>
          <c:spPr>
            <a:solidFill>
              <a:schemeClr val="accent3">
                <a:lumMod val="60000"/>
              </a:schemeClr>
            </a:solidFill>
            <a:ln>
              <a:noFill/>
            </a:ln>
            <a:effectLst/>
          </c:spPr>
          <c:invertIfNegative val="0"/>
          <c:val>
            <c:numRef>
              <c:f>'SPESA C CAPITALE'!$O$2:$O$35</c:f>
              <c:numCache>
                <c:formatCode>#,##0.00</c:formatCode>
                <c:ptCount val="1"/>
                <c:pt idx="0">
                  <c:v>10170.16</c:v>
                </c:pt>
              </c:numCache>
            </c:numRef>
          </c:val>
          <c:extLst>
            <c:ext xmlns:c16="http://schemas.microsoft.com/office/drawing/2014/chart" uri="{C3380CC4-5D6E-409C-BE32-E72D297353CC}">
              <c16:uniqueId val="{00000009-301B-4EDB-9DE7-5658C38627FA}"/>
            </c:ext>
          </c:extLst>
        </c:ser>
        <c:ser>
          <c:idx val="9"/>
          <c:order val="9"/>
          <c:tx>
            <c:strRef>
              <c:f>'SPESA C CAPITALE'!$P$1</c:f>
              <c:strCache>
                <c:ptCount val="1"/>
                <c:pt idx="0">
                  <c:v>AVANZO ECONOMICO DI PARTE CORRENTE (FF45)</c:v>
                </c:pt>
              </c:strCache>
            </c:strRef>
          </c:tx>
          <c:spPr>
            <a:solidFill>
              <a:schemeClr val="accent4">
                <a:lumMod val="60000"/>
              </a:schemeClr>
            </a:solidFill>
            <a:ln>
              <a:noFill/>
            </a:ln>
            <a:effectLst/>
          </c:spPr>
          <c:invertIfNegative val="0"/>
          <c:val>
            <c:numRef>
              <c:f>'SPESA C CAPITALE'!$P$2:$P$35</c:f>
              <c:numCache>
                <c:formatCode>#,##0.00</c:formatCode>
                <c:ptCount val="1"/>
                <c:pt idx="0">
                  <c:v>865926.88</c:v>
                </c:pt>
              </c:numCache>
            </c:numRef>
          </c:val>
          <c:extLst>
            <c:ext xmlns:c16="http://schemas.microsoft.com/office/drawing/2014/chart" uri="{C3380CC4-5D6E-409C-BE32-E72D297353CC}">
              <c16:uniqueId val="{0000000A-301B-4EDB-9DE7-5658C38627FA}"/>
            </c:ext>
          </c:extLst>
        </c:ser>
        <c:ser>
          <c:idx val="10"/>
          <c:order val="10"/>
          <c:tx>
            <c:strRef>
              <c:f>'SPESA C CAPITALE'!$Q$1</c:f>
              <c:strCache>
                <c:ptCount val="1"/>
                <c:pt idx="0">
                  <c:v>AVANZO DA TRASFERIMENTI CAPITALE (FF58)</c:v>
                </c:pt>
              </c:strCache>
            </c:strRef>
          </c:tx>
          <c:spPr>
            <a:solidFill>
              <a:schemeClr val="accent5">
                <a:lumMod val="60000"/>
              </a:schemeClr>
            </a:solidFill>
            <a:ln>
              <a:noFill/>
            </a:ln>
            <a:effectLst/>
          </c:spPr>
          <c:invertIfNegative val="0"/>
          <c:val>
            <c:numRef>
              <c:f>'SPESA C CAPITALE'!$Q$2:$Q$35</c:f>
              <c:numCache>
                <c:formatCode>#,##0.00</c:formatCode>
                <c:ptCount val="1"/>
                <c:pt idx="0">
                  <c:v>21669.64</c:v>
                </c:pt>
              </c:numCache>
            </c:numRef>
          </c:val>
          <c:extLst>
            <c:ext xmlns:c16="http://schemas.microsoft.com/office/drawing/2014/chart" uri="{C3380CC4-5D6E-409C-BE32-E72D297353CC}">
              <c16:uniqueId val="{0000000B-301B-4EDB-9DE7-5658C38627FA}"/>
            </c:ext>
          </c:extLst>
        </c:ser>
        <c:dLbls>
          <c:showLegendKey val="0"/>
          <c:showVal val="0"/>
          <c:showCatName val="0"/>
          <c:showSerName val="0"/>
          <c:showPercent val="0"/>
          <c:showBubbleSize val="0"/>
        </c:dLbls>
        <c:gapWidth val="182"/>
        <c:axId val="414383119"/>
        <c:axId val="473844191"/>
      </c:barChart>
      <c:catAx>
        <c:axId val="414383119"/>
        <c:scaling>
          <c:orientation val="minMax"/>
        </c:scaling>
        <c:delete val="1"/>
        <c:axPos val="l"/>
        <c:majorTickMark val="none"/>
        <c:minorTickMark val="none"/>
        <c:tickLblPos val="nextTo"/>
        <c:crossAx val="473844191"/>
        <c:crosses val="autoZero"/>
        <c:auto val="1"/>
        <c:lblAlgn val="ctr"/>
        <c:lblOffset val="100"/>
        <c:noMultiLvlLbl val="0"/>
      </c:catAx>
      <c:valAx>
        <c:axId val="473844191"/>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4143831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lineChart>
        <c:grouping val="standard"/>
        <c:varyColors val="0"/>
        <c:ser>
          <c:idx val="0"/>
          <c:order val="0"/>
          <c:tx>
            <c:strRef>
              <c:f>indebitamento!$B$11</c:f>
              <c:strCache>
                <c:ptCount val="1"/>
                <c:pt idx="0">
                  <c:v>Debito medio per abitante</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numRef>
              <c:f>indebitamento!$C$3:$E$3</c:f>
              <c:numCache>
                <c:formatCode>General</c:formatCode>
                <c:ptCount val="3"/>
                <c:pt idx="0">
                  <c:v>2017</c:v>
                </c:pt>
                <c:pt idx="1">
                  <c:v>2018</c:v>
                </c:pt>
                <c:pt idx="2">
                  <c:v>2019</c:v>
                </c:pt>
              </c:numCache>
            </c:numRef>
          </c:cat>
          <c:val>
            <c:numRef>
              <c:f>indebitamento!$C$11:$E$11</c:f>
              <c:numCache>
                <c:formatCode>#,##0.00_ ;\-#,##0.00\ </c:formatCode>
                <c:ptCount val="3"/>
                <c:pt idx="0">
                  <c:v>8.9080615640598992</c:v>
                </c:pt>
                <c:pt idx="1">
                  <c:v>7.2525263937766251</c:v>
                </c:pt>
                <c:pt idx="2">
                  <c:v>5.4670333672750049</c:v>
                </c:pt>
              </c:numCache>
            </c:numRef>
          </c:val>
          <c:smooth val="0"/>
          <c:extLst>
            <c:ext xmlns:c16="http://schemas.microsoft.com/office/drawing/2014/chart" uri="{C3380CC4-5D6E-409C-BE32-E72D297353CC}">
              <c16:uniqueId val="{00000001-3B36-402A-AE51-AE9EC319524E}"/>
            </c:ext>
          </c:extLst>
        </c:ser>
        <c:dLbls>
          <c:dLblPos val="t"/>
          <c:showLegendKey val="0"/>
          <c:showVal val="1"/>
          <c:showCatName val="0"/>
          <c:showSerName val="0"/>
          <c:showPercent val="0"/>
          <c:showBubbleSize val="0"/>
        </c:dLbls>
        <c:smooth val="0"/>
        <c:axId val="403261752"/>
        <c:axId val="403267000"/>
      </c:lineChart>
      <c:catAx>
        <c:axId val="403261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403267000"/>
        <c:crosses val="autoZero"/>
        <c:auto val="1"/>
        <c:lblAlgn val="ctr"/>
        <c:lblOffset val="100"/>
        <c:noMultiLvlLbl val="0"/>
      </c:catAx>
      <c:valAx>
        <c:axId val="403267000"/>
        <c:scaling>
          <c:orientation val="minMax"/>
        </c:scaling>
        <c:delete val="0"/>
        <c:axPos val="l"/>
        <c:majorGridlines>
          <c:spPr>
            <a:ln w="9525" cap="flat" cmpd="sng" algn="ctr">
              <a:solidFill>
                <a:schemeClr val="tx1">
                  <a:lumMod val="15000"/>
                  <a:lumOff val="85000"/>
                </a:schemeClr>
              </a:solidFill>
              <a:round/>
            </a:ln>
            <a:effectLst/>
          </c:spPr>
        </c:majorGridlines>
        <c:numFmt formatCode="#,##0.00_ ;\-#,##0.0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403261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65">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8B4B450E-66D0-4203-AE75-D58899445823}"/>
              </a:ext>
            </a:extLst>
          </p:cNvPr>
          <p:cNvSpPr>
            <a:spLocks noGrp="1"/>
          </p:cNvSpPr>
          <p:nvPr>
            <p:ph type="hdr" sz="quarter"/>
          </p:nvPr>
        </p:nvSpPr>
        <p:spPr>
          <a:xfrm>
            <a:off x="0" y="1"/>
            <a:ext cx="4301437" cy="341313"/>
          </a:xfrm>
          <a:prstGeom prst="rect">
            <a:avLst/>
          </a:prstGeom>
        </p:spPr>
        <p:txBody>
          <a:bodyPr vert="horz" lIns="91440" tIns="45720" rIns="91440" bIns="45720" rtlCol="0"/>
          <a:lstStyle>
            <a:lvl1pPr algn="l">
              <a:defRPr sz="1200"/>
            </a:lvl1pPr>
          </a:lstStyle>
          <a:p>
            <a:endParaRPr lang="it-IT" dirty="0"/>
          </a:p>
        </p:txBody>
      </p:sp>
      <p:sp>
        <p:nvSpPr>
          <p:cNvPr id="3" name="Segnaposto data 2">
            <a:extLst>
              <a:ext uri="{FF2B5EF4-FFF2-40B4-BE49-F238E27FC236}">
                <a16:creationId xmlns:a16="http://schemas.microsoft.com/office/drawing/2014/main" id="{EB57BB8E-D323-46C6-8AFE-1F9C40E2F118}"/>
              </a:ext>
            </a:extLst>
          </p:cNvPr>
          <p:cNvSpPr>
            <a:spLocks noGrp="1"/>
          </p:cNvSpPr>
          <p:nvPr>
            <p:ph type="dt" sz="quarter" idx="1"/>
          </p:nvPr>
        </p:nvSpPr>
        <p:spPr>
          <a:xfrm>
            <a:off x="5622026" y="1"/>
            <a:ext cx="4301437" cy="341313"/>
          </a:xfrm>
          <a:prstGeom prst="rect">
            <a:avLst/>
          </a:prstGeom>
        </p:spPr>
        <p:txBody>
          <a:bodyPr vert="horz" lIns="91440" tIns="45720" rIns="91440" bIns="45720" rtlCol="0"/>
          <a:lstStyle>
            <a:lvl1pPr algn="r">
              <a:defRPr sz="1200"/>
            </a:lvl1pPr>
          </a:lstStyle>
          <a:p>
            <a:fld id="{88348C5D-BCB6-495E-A2B7-15B640055414}" type="datetimeFigureOut">
              <a:rPr lang="it-IT" smtClean="0"/>
              <a:t>16/06/2020</a:t>
            </a:fld>
            <a:endParaRPr lang="it-IT" dirty="0"/>
          </a:p>
        </p:txBody>
      </p:sp>
      <p:sp>
        <p:nvSpPr>
          <p:cNvPr id="4" name="Segnaposto piè di pagina 3">
            <a:extLst>
              <a:ext uri="{FF2B5EF4-FFF2-40B4-BE49-F238E27FC236}">
                <a16:creationId xmlns:a16="http://schemas.microsoft.com/office/drawing/2014/main" id="{C37ACC06-797A-41E1-89E6-431091C3B752}"/>
              </a:ext>
            </a:extLst>
          </p:cNvPr>
          <p:cNvSpPr>
            <a:spLocks noGrp="1"/>
          </p:cNvSpPr>
          <p:nvPr>
            <p:ph type="ftr" sz="quarter" idx="2"/>
          </p:nvPr>
        </p:nvSpPr>
        <p:spPr>
          <a:xfrm>
            <a:off x="0" y="6456363"/>
            <a:ext cx="4301437" cy="341312"/>
          </a:xfrm>
          <a:prstGeom prst="rect">
            <a:avLst/>
          </a:prstGeom>
        </p:spPr>
        <p:txBody>
          <a:bodyPr vert="horz" lIns="91440" tIns="45720" rIns="91440" bIns="45720" rtlCol="0" anchor="b"/>
          <a:lstStyle>
            <a:lvl1pPr algn="l">
              <a:defRPr sz="1200"/>
            </a:lvl1pPr>
          </a:lstStyle>
          <a:p>
            <a:endParaRPr lang="it-IT" dirty="0"/>
          </a:p>
        </p:txBody>
      </p:sp>
      <p:sp>
        <p:nvSpPr>
          <p:cNvPr id="5" name="Segnaposto numero diapositiva 4">
            <a:extLst>
              <a:ext uri="{FF2B5EF4-FFF2-40B4-BE49-F238E27FC236}">
                <a16:creationId xmlns:a16="http://schemas.microsoft.com/office/drawing/2014/main" id="{C68A28FA-8EBD-4163-9D37-A4EC02002215}"/>
              </a:ext>
            </a:extLst>
          </p:cNvPr>
          <p:cNvSpPr>
            <a:spLocks noGrp="1"/>
          </p:cNvSpPr>
          <p:nvPr>
            <p:ph type="sldNum" sz="quarter" idx="3"/>
          </p:nvPr>
        </p:nvSpPr>
        <p:spPr>
          <a:xfrm>
            <a:off x="5622026" y="6456363"/>
            <a:ext cx="4301437" cy="341312"/>
          </a:xfrm>
          <a:prstGeom prst="rect">
            <a:avLst/>
          </a:prstGeom>
        </p:spPr>
        <p:txBody>
          <a:bodyPr vert="horz" lIns="91440" tIns="45720" rIns="91440" bIns="45720" rtlCol="0" anchor="b"/>
          <a:lstStyle>
            <a:lvl1pPr algn="r">
              <a:defRPr sz="1200"/>
            </a:lvl1pPr>
          </a:lstStyle>
          <a:p>
            <a:fld id="{84C8DF11-ACDB-4BA8-BCCE-B8FF31A172A8}" type="slidenum">
              <a:rPr lang="it-IT" smtClean="0"/>
              <a:t>‹N›</a:t>
            </a:fld>
            <a:endParaRPr lang="it-IT" dirty="0"/>
          </a:p>
        </p:txBody>
      </p:sp>
    </p:spTree>
    <p:extLst>
      <p:ext uri="{BB962C8B-B14F-4D97-AF65-F5344CB8AC3E}">
        <p14:creationId xmlns:p14="http://schemas.microsoft.com/office/powerpoint/2010/main" val="285184275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00855" cy="34145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5622473" y="0"/>
            <a:ext cx="4300855" cy="341458"/>
          </a:xfrm>
          <a:prstGeom prst="rect">
            <a:avLst/>
          </a:prstGeom>
        </p:spPr>
        <p:txBody>
          <a:bodyPr vert="horz" lIns="91440" tIns="45720" rIns="91440" bIns="45720" rtlCol="0"/>
          <a:lstStyle>
            <a:lvl1pPr algn="r">
              <a:defRPr sz="1200"/>
            </a:lvl1pPr>
          </a:lstStyle>
          <a:p>
            <a:fld id="{5FFC10E4-C10C-47E7-A39C-A6C805821191}" type="datetimeFigureOut">
              <a:rPr lang="it-IT" smtClean="0"/>
              <a:t>16/06/2020</a:t>
            </a:fld>
            <a:endParaRPr lang="it-IT" dirty="0"/>
          </a:p>
        </p:txBody>
      </p:sp>
      <p:sp>
        <p:nvSpPr>
          <p:cNvPr id="4" name="Segnaposto immagine diapositiva 3"/>
          <p:cNvSpPr>
            <a:spLocks noGrp="1" noRot="1" noChangeAspect="1"/>
          </p:cNvSpPr>
          <p:nvPr>
            <p:ph type="sldImg" idx="2"/>
          </p:nvPr>
        </p:nvSpPr>
        <p:spPr>
          <a:xfrm>
            <a:off x="3433763" y="849313"/>
            <a:ext cx="3057525" cy="2293937"/>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992505" y="3271382"/>
            <a:ext cx="7940040" cy="2676584"/>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456220"/>
            <a:ext cx="4300855" cy="34145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5622473" y="6456220"/>
            <a:ext cx="4300855" cy="341457"/>
          </a:xfrm>
          <a:prstGeom prst="rect">
            <a:avLst/>
          </a:prstGeom>
        </p:spPr>
        <p:txBody>
          <a:bodyPr vert="horz" lIns="91440" tIns="45720" rIns="91440" bIns="45720" rtlCol="0" anchor="b"/>
          <a:lstStyle>
            <a:lvl1pPr algn="r">
              <a:defRPr sz="1200"/>
            </a:lvl1pPr>
          </a:lstStyle>
          <a:p>
            <a:fld id="{7C7636C5-F566-45D6-999A-E829BCA138AF}" type="slidenum">
              <a:rPr lang="it-IT" smtClean="0"/>
              <a:t>‹N›</a:t>
            </a:fld>
            <a:endParaRPr lang="it-IT" dirty="0"/>
          </a:p>
        </p:txBody>
      </p:sp>
    </p:spTree>
    <p:extLst>
      <p:ext uri="{BB962C8B-B14F-4D97-AF65-F5344CB8AC3E}">
        <p14:creationId xmlns:p14="http://schemas.microsoft.com/office/powerpoint/2010/main" val="131536044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endParaRPr lang="it-IT" dirty="0"/>
          </a:p>
        </p:txBody>
      </p:sp>
      <p:sp>
        <p:nvSpPr>
          <p:cNvPr id="5" name="Segnaposto numero diapositiva 4"/>
          <p:cNvSpPr>
            <a:spLocks noGrp="1"/>
          </p:cNvSpPr>
          <p:nvPr>
            <p:ph type="sldNum" sz="quarter" idx="5"/>
          </p:nvPr>
        </p:nvSpPr>
        <p:spPr/>
        <p:txBody>
          <a:bodyPr/>
          <a:lstStyle/>
          <a:p>
            <a:fld id="{7C7636C5-F566-45D6-999A-E829BCA138AF}" type="slidenum">
              <a:rPr lang="it-IT" smtClean="0"/>
              <a:t>4</a:t>
            </a:fld>
            <a:endParaRPr lang="it-IT" dirty="0"/>
          </a:p>
        </p:txBody>
      </p:sp>
    </p:spTree>
    <p:extLst>
      <p:ext uri="{BB962C8B-B14F-4D97-AF65-F5344CB8AC3E}">
        <p14:creationId xmlns:p14="http://schemas.microsoft.com/office/powerpoint/2010/main" val="2725521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endParaRPr lang="it-IT" dirty="0"/>
          </a:p>
        </p:txBody>
      </p:sp>
      <p:sp>
        <p:nvSpPr>
          <p:cNvPr id="5" name="Segnaposto numero diapositiva 4"/>
          <p:cNvSpPr>
            <a:spLocks noGrp="1"/>
          </p:cNvSpPr>
          <p:nvPr>
            <p:ph type="sldNum" sz="quarter" idx="5"/>
          </p:nvPr>
        </p:nvSpPr>
        <p:spPr/>
        <p:txBody>
          <a:bodyPr/>
          <a:lstStyle/>
          <a:p>
            <a:fld id="{7C7636C5-F566-45D6-999A-E829BCA138AF}" type="slidenum">
              <a:rPr lang="it-IT" smtClean="0"/>
              <a:t>5</a:t>
            </a:fld>
            <a:endParaRPr lang="it-IT" dirty="0"/>
          </a:p>
        </p:txBody>
      </p:sp>
    </p:spTree>
    <p:extLst>
      <p:ext uri="{BB962C8B-B14F-4D97-AF65-F5344CB8AC3E}">
        <p14:creationId xmlns:p14="http://schemas.microsoft.com/office/powerpoint/2010/main" val="3189940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endParaRPr lang="it-IT" dirty="0"/>
          </a:p>
        </p:txBody>
      </p:sp>
      <p:sp>
        <p:nvSpPr>
          <p:cNvPr id="5" name="Segnaposto numero diapositiva 4"/>
          <p:cNvSpPr>
            <a:spLocks noGrp="1"/>
          </p:cNvSpPr>
          <p:nvPr>
            <p:ph type="sldNum" sz="quarter" idx="11"/>
          </p:nvPr>
        </p:nvSpPr>
        <p:spPr/>
        <p:txBody>
          <a:bodyPr/>
          <a:lstStyle/>
          <a:p>
            <a:fld id="{7C7636C5-F566-45D6-999A-E829BCA138AF}" type="slidenum">
              <a:rPr lang="it-IT" smtClean="0"/>
              <a:t>6</a:t>
            </a:fld>
            <a:endParaRPr lang="it-IT" dirty="0"/>
          </a:p>
        </p:txBody>
      </p:sp>
    </p:spTree>
    <p:extLst>
      <p:ext uri="{BB962C8B-B14F-4D97-AF65-F5344CB8AC3E}">
        <p14:creationId xmlns:p14="http://schemas.microsoft.com/office/powerpoint/2010/main" val="111549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endParaRPr lang="it-IT" dirty="0"/>
          </a:p>
        </p:txBody>
      </p:sp>
      <p:sp>
        <p:nvSpPr>
          <p:cNvPr id="5" name="Segnaposto numero diapositiva 4"/>
          <p:cNvSpPr>
            <a:spLocks noGrp="1"/>
          </p:cNvSpPr>
          <p:nvPr>
            <p:ph type="sldNum" sz="quarter" idx="5"/>
          </p:nvPr>
        </p:nvSpPr>
        <p:spPr/>
        <p:txBody>
          <a:bodyPr/>
          <a:lstStyle/>
          <a:p>
            <a:fld id="{7C7636C5-F566-45D6-999A-E829BCA138AF}" type="slidenum">
              <a:rPr lang="it-IT" smtClean="0"/>
              <a:t>8</a:t>
            </a:fld>
            <a:endParaRPr lang="it-IT" dirty="0"/>
          </a:p>
        </p:txBody>
      </p:sp>
    </p:spTree>
    <p:extLst>
      <p:ext uri="{BB962C8B-B14F-4D97-AF65-F5344CB8AC3E}">
        <p14:creationId xmlns:p14="http://schemas.microsoft.com/office/powerpoint/2010/main" val="131217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C7636C5-F566-45D6-999A-E829BCA138AF}" type="slidenum">
              <a:rPr lang="it-IT" smtClean="0"/>
              <a:t>15</a:t>
            </a:fld>
            <a:endParaRPr lang="it-IT" dirty="0"/>
          </a:p>
        </p:txBody>
      </p:sp>
      <p:sp>
        <p:nvSpPr>
          <p:cNvPr id="5" name="Segnaposto intestazione 4">
            <a:extLst>
              <a:ext uri="{FF2B5EF4-FFF2-40B4-BE49-F238E27FC236}">
                <a16:creationId xmlns:a16="http://schemas.microsoft.com/office/drawing/2014/main" id="{EF58115E-1215-4632-86C4-6A2879C805B2}"/>
              </a:ext>
            </a:extLst>
          </p:cNvPr>
          <p:cNvSpPr>
            <a:spLocks noGrp="1"/>
          </p:cNvSpPr>
          <p:nvPr>
            <p:ph type="hdr" sz="quarter" idx="11"/>
          </p:nvPr>
        </p:nvSpPr>
        <p:spPr/>
        <p:txBody>
          <a:bodyPr/>
          <a:lstStyle/>
          <a:p>
            <a:endParaRPr lang="it-IT" dirty="0"/>
          </a:p>
        </p:txBody>
      </p:sp>
    </p:spTree>
    <p:extLst>
      <p:ext uri="{BB962C8B-B14F-4D97-AF65-F5344CB8AC3E}">
        <p14:creationId xmlns:p14="http://schemas.microsoft.com/office/powerpoint/2010/main" val="3318477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fld id="{EE15E8C3-6C61-4649-9FE2-C77A035EA96C}" type="datetime1">
              <a:rPr lang="en-US" smtClean="0"/>
              <a:t>6/16/2020</a:t>
            </a:fld>
            <a:endParaRPr lang="it-IT" dirty="0"/>
          </a:p>
        </p:txBody>
      </p:sp>
      <p:sp>
        <p:nvSpPr>
          <p:cNvPr id="5" name="Footer Placeholder 4"/>
          <p:cNvSpPr>
            <a:spLocks noGrp="1"/>
          </p:cNvSpPr>
          <p:nvPr>
            <p:ph type="ftr" sz="quarter" idx="11"/>
          </p:nvPr>
        </p:nvSpPr>
        <p:spPr/>
        <p:txBody>
          <a:bodyPr/>
          <a:lstStyle/>
          <a:p>
            <a:pPr>
              <a:defRPr/>
            </a:pPr>
            <a:r>
              <a:rPr lang="it-IT"/>
              <a:t>Rendiconto semplificato per il Cittadino Esercizio 2019</a:t>
            </a:r>
            <a:endParaRPr lang="it-IT" dirty="0"/>
          </a:p>
        </p:txBody>
      </p:sp>
      <p:sp>
        <p:nvSpPr>
          <p:cNvPr id="6" name="Slide Number Placeholder 5"/>
          <p:cNvSpPr>
            <a:spLocks noGrp="1"/>
          </p:cNvSpPr>
          <p:nvPr>
            <p:ph type="sldNum" sz="quarter" idx="12"/>
          </p:nvPr>
        </p:nvSpPr>
        <p:spPr/>
        <p:txBody>
          <a:bodyPr/>
          <a:lstStyle/>
          <a:p>
            <a:pPr>
              <a:defRPr/>
            </a:pPr>
            <a:fld id="{5873485A-76E6-4CC0-8BAE-52C4DA060697}" type="slidenum">
              <a:rPr lang="it-IT" altLang="it-IT" smtClean="0"/>
              <a:pPr>
                <a:defRPr/>
              </a:pPr>
              <a:t>‹N›</a:t>
            </a:fld>
            <a:endParaRPr lang="it-IT" altLang="it-IT"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3546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BF12301-6034-4400-819C-9319F0B9D8CD}" type="datetime1">
              <a:rPr lang="en-US" smtClean="0"/>
              <a:t>6/16/2020</a:t>
            </a:fld>
            <a:endParaRPr lang="en-US" dirty="0"/>
          </a:p>
        </p:txBody>
      </p:sp>
      <p:sp>
        <p:nvSpPr>
          <p:cNvPr id="5" name="Footer Placeholder 4"/>
          <p:cNvSpPr>
            <a:spLocks noGrp="1"/>
          </p:cNvSpPr>
          <p:nvPr>
            <p:ph type="ftr" sz="quarter" idx="11"/>
          </p:nvPr>
        </p:nvSpPr>
        <p:spPr/>
        <p:txBody>
          <a:bodyPr/>
          <a:lstStyle/>
          <a:p>
            <a:r>
              <a:rPr lang="it-IT"/>
              <a:t>Rendiconto semplificato per il Cittadino Esercizio 2019</a:t>
            </a:r>
            <a:endParaRPr lang="it-IT" dirty="0"/>
          </a:p>
        </p:txBody>
      </p:sp>
      <p:sp>
        <p:nvSpPr>
          <p:cNvPr id="6" name="Slide Number Placeholder 5"/>
          <p:cNvSpPr>
            <a:spLocks noGrp="1"/>
          </p:cNvSpPr>
          <p:nvPr>
            <p:ph type="sldNum" sz="quarter" idx="12"/>
          </p:nvPr>
        </p:nvSpPr>
        <p:spPr/>
        <p:txBody>
          <a:bodyPr/>
          <a:lstStyle/>
          <a:p>
            <a:fld id="{B6F15528-21DE-4FAA-801E-634DDDAF4B2B}" type="slidenum">
              <a:rPr lang="it-IT" smtClean="0"/>
              <a:t>‹N›</a:t>
            </a:fld>
            <a:endParaRPr lang="it-IT" dirty="0"/>
          </a:p>
        </p:txBody>
      </p:sp>
    </p:spTree>
    <p:extLst>
      <p:ext uri="{BB962C8B-B14F-4D97-AF65-F5344CB8AC3E}">
        <p14:creationId xmlns:p14="http://schemas.microsoft.com/office/powerpoint/2010/main" val="4135846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1CFB647-36AB-441A-9AE1-07C805D27D32}" type="datetime1">
              <a:rPr lang="en-US" smtClean="0"/>
              <a:t>6/16/2020</a:t>
            </a:fld>
            <a:endParaRPr lang="en-US" dirty="0"/>
          </a:p>
        </p:txBody>
      </p:sp>
      <p:sp>
        <p:nvSpPr>
          <p:cNvPr id="5" name="Footer Placeholder 4"/>
          <p:cNvSpPr>
            <a:spLocks noGrp="1"/>
          </p:cNvSpPr>
          <p:nvPr>
            <p:ph type="ftr" sz="quarter" idx="11"/>
          </p:nvPr>
        </p:nvSpPr>
        <p:spPr/>
        <p:txBody>
          <a:bodyPr/>
          <a:lstStyle/>
          <a:p>
            <a:r>
              <a:rPr lang="it-IT"/>
              <a:t>Rendiconto semplificato per il Cittadino Esercizio 2019</a:t>
            </a:r>
            <a:endParaRPr lang="it-IT" dirty="0"/>
          </a:p>
        </p:txBody>
      </p:sp>
      <p:sp>
        <p:nvSpPr>
          <p:cNvPr id="6" name="Slide Number Placeholder 5"/>
          <p:cNvSpPr>
            <a:spLocks noGrp="1"/>
          </p:cNvSpPr>
          <p:nvPr>
            <p:ph type="sldNum" sz="quarter" idx="12"/>
          </p:nvPr>
        </p:nvSpPr>
        <p:spPr/>
        <p:txBody>
          <a:bodyPr/>
          <a:lstStyle/>
          <a:p>
            <a:fld id="{B6F15528-21DE-4FAA-801E-634DDDAF4B2B}" type="slidenum">
              <a:rPr lang="it-IT" smtClean="0"/>
              <a:t>‹N›</a:t>
            </a:fld>
            <a:endParaRPr lang="it-IT" dirty="0"/>
          </a:p>
        </p:txBody>
      </p:sp>
    </p:spTree>
    <p:extLst>
      <p:ext uri="{BB962C8B-B14F-4D97-AF65-F5344CB8AC3E}">
        <p14:creationId xmlns:p14="http://schemas.microsoft.com/office/powerpoint/2010/main" val="213268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it-IT"/>
              <a:t>Rendiconto semplificato per il Cittadino Esercizio 2019</a:t>
            </a:r>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30663B6-3E5B-478F-8892-4439875609F4}" type="datetime1">
              <a:rPr lang="en-US" smtClean="0"/>
              <a:t>6/16/2020</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dirty="0"/>
          </a:p>
        </p:txBody>
      </p:sp>
    </p:spTree>
    <p:extLst>
      <p:ext uri="{BB962C8B-B14F-4D97-AF65-F5344CB8AC3E}">
        <p14:creationId xmlns:p14="http://schemas.microsoft.com/office/powerpoint/2010/main" val="1187245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it-IT"/>
              <a:t>Rendiconto semplificato per il Cittadino Esercizio 2019</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77AB5280-DA34-4BBB-B7C9-B3974D00E71C}" type="datetime1">
              <a:rPr lang="en-US" smtClean="0"/>
              <a:t>6/16/2020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6A8B3B1-B402-4AB4-AF86-4F7C489E662B}" type="datetime1">
              <a:rPr lang="en-US" smtClean="0"/>
              <a:t>6/16/2020</a:t>
            </a:fld>
            <a:endParaRPr lang="en-US" dirty="0"/>
          </a:p>
        </p:txBody>
      </p:sp>
      <p:sp>
        <p:nvSpPr>
          <p:cNvPr id="5" name="Footer Placeholder 4"/>
          <p:cNvSpPr>
            <a:spLocks noGrp="1"/>
          </p:cNvSpPr>
          <p:nvPr>
            <p:ph type="ftr" sz="quarter" idx="11"/>
          </p:nvPr>
        </p:nvSpPr>
        <p:spPr/>
        <p:txBody>
          <a:bodyPr/>
          <a:lstStyle/>
          <a:p>
            <a:r>
              <a:rPr lang="it-IT"/>
              <a:t>Rendiconto semplificato per il Cittadino Esercizio 2019</a:t>
            </a:r>
            <a:endParaRPr lang="it-IT" dirty="0"/>
          </a:p>
        </p:txBody>
      </p:sp>
      <p:sp>
        <p:nvSpPr>
          <p:cNvPr id="6" name="Slide Number Placeholder 5"/>
          <p:cNvSpPr>
            <a:spLocks noGrp="1"/>
          </p:cNvSpPr>
          <p:nvPr>
            <p:ph type="sldNum" sz="quarter" idx="12"/>
          </p:nvPr>
        </p:nvSpPr>
        <p:spPr/>
        <p:txBody>
          <a:bodyPr/>
          <a:lstStyle/>
          <a:p>
            <a:fld id="{B6F15528-21DE-4FAA-801E-634DDDAF4B2B}" type="slidenum">
              <a:rPr lang="it-IT" smtClean="0"/>
              <a:t>‹N›</a:t>
            </a:fld>
            <a:endParaRPr lang="it-IT" dirty="0"/>
          </a:p>
        </p:txBody>
      </p:sp>
    </p:spTree>
    <p:extLst>
      <p:ext uri="{BB962C8B-B14F-4D97-AF65-F5344CB8AC3E}">
        <p14:creationId xmlns:p14="http://schemas.microsoft.com/office/powerpoint/2010/main" val="3701463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EC7487B0-7D56-4C88-AEEE-F302E4AE72FA}" type="datetime1">
              <a:rPr lang="en-US" smtClean="0"/>
              <a:t>6/16/2020</a:t>
            </a:fld>
            <a:endParaRPr lang="en-US" dirty="0"/>
          </a:p>
        </p:txBody>
      </p:sp>
      <p:sp>
        <p:nvSpPr>
          <p:cNvPr id="5" name="Footer Placeholder 4"/>
          <p:cNvSpPr>
            <a:spLocks noGrp="1"/>
          </p:cNvSpPr>
          <p:nvPr>
            <p:ph type="ftr" sz="quarter" idx="11"/>
          </p:nvPr>
        </p:nvSpPr>
        <p:spPr/>
        <p:txBody>
          <a:bodyPr/>
          <a:lstStyle/>
          <a:p>
            <a:r>
              <a:rPr lang="it-IT"/>
              <a:t>Rendiconto semplificato per il Cittadino Esercizio 2019</a:t>
            </a:r>
            <a:endParaRPr lang="it-IT" dirty="0"/>
          </a:p>
        </p:txBody>
      </p:sp>
      <p:sp>
        <p:nvSpPr>
          <p:cNvPr id="6" name="Slide Number Placeholder 5"/>
          <p:cNvSpPr>
            <a:spLocks noGrp="1"/>
          </p:cNvSpPr>
          <p:nvPr>
            <p:ph type="sldNum" sz="quarter" idx="12"/>
          </p:nvPr>
        </p:nvSpPr>
        <p:spPr/>
        <p:txBody>
          <a:bodyPr/>
          <a:lstStyle/>
          <a:p>
            <a:fld id="{B6F15528-21DE-4FAA-801E-634DDDAF4B2B}" type="slidenum">
              <a:rPr lang="it-IT" smtClean="0"/>
              <a:t>‹N›</a:t>
            </a:fld>
            <a:endParaRPr lang="it-IT"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491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F43D09A5-C439-4D86-9AB3-E4518D375D6E}" type="datetime1">
              <a:rPr lang="en-US" smtClean="0"/>
              <a:t>6/16/2020</a:t>
            </a:fld>
            <a:endParaRPr lang="en-US" dirty="0"/>
          </a:p>
        </p:txBody>
      </p:sp>
      <p:sp>
        <p:nvSpPr>
          <p:cNvPr id="6" name="Footer Placeholder 5"/>
          <p:cNvSpPr>
            <a:spLocks noGrp="1"/>
          </p:cNvSpPr>
          <p:nvPr>
            <p:ph type="ftr" sz="quarter" idx="11"/>
          </p:nvPr>
        </p:nvSpPr>
        <p:spPr/>
        <p:txBody>
          <a:bodyPr/>
          <a:lstStyle/>
          <a:p>
            <a:r>
              <a:rPr lang="it-IT"/>
              <a:t>Rendiconto semplificato per il Cittadino Esercizio 2019</a:t>
            </a:r>
            <a:endParaRPr lang="it-IT" dirty="0"/>
          </a:p>
        </p:txBody>
      </p:sp>
      <p:sp>
        <p:nvSpPr>
          <p:cNvPr id="7" name="Slide Number Placeholder 6"/>
          <p:cNvSpPr>
            <a:spLocks noGrp="1"/>
          </p:cNvSpPr>
          <p:nvPr>
            <p:ph type="sldNum" sz="quarter" idx="12"/>
          </p:nvPr>
        </p:nvSpPr>
        <p:spPr/>
        <p:txBody>
          <a:bodyPr/>
          <a:lstStyle/>
          <a:p>
            <a:fld id="{B6F15528-21DE-4FAA-801E-634DDDAF4B2B}" type="slidenum">
              <a:rPr lang="it-IT" smtClean="0"/>
              <a:t>‹N›</a:t>
            </a:fld>
            <a:endParaRPr lang="it-IT" dirty="0"/>
          </a:p>
        </p:txBody>
      </p:sp>
    </p:spTree>
    <p:extLst>
      <p:ext uri="{BB962C8B-B14F-4D97-AF65-F5344CB8AC3E}">
        <p14:creationId xmlns:p14="http://schemas.microsoft.com/office/powerpoint/2010/main" val="3011328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822960" y="2582334"/>
            <a:ext cx="3703320" cy="32867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63440" y="2582334"/>
            <a:ext cx="3703320" cy="32867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63E43D2-C84D-4428-9EAB-EC659503B63C}" type="datetime1">
              <a:rPr lang="en-US" smtClean="0"/>
              <a:t>6/16/2020</a:t>
            </a:fld>
            <a:endParaRPr lang="en-US" dirty="0"/>
          </a:p>
        </p:txBody>
      </p:sp>
      <p:sp>
        <p:nvSpPr>
          <p:cNvPr id="8" name="Footer Placeholder 7"/>
          <p:cNvSpPr>
            <a:spLocks noGrp="1"/>
          </p:cNvSpPr>
          <p:nvPr>
            <p:ph type="ftr" sz="quarter" idx="11"/>
          </p:nvPr>
        </p:nvSpPr>
        <p:spPr/>
        <p:txBody>
          <a:bodyPr/>
          <a:lstStyle/>
          <a:p>
            <a:r>
              <a:rPr lang="it-IT"/>
              <a:t>Rendiconto semplificato per il Cittadino Esercizio 2019</a:t>
            </a:r>
            <a:endParaRPr lang="it-IT" dirty="0"/>
          </a:p>
        </p:txBody>
      </p:sp>
      <p:sp>
        <p:nvSpPr>
          <p:cNvPr id="9" name="Slide Number Placeholder 8"/>
          <p:cNvSpPr>
            <a:spLocks noGrp="1"/>
          </p:cNvSpPr>
          <p:nvPr>
            <p:ph type="sldNum" sz="quarter" idx="12"/>
          </p:nvPr>
        </p:nvSpPr>
        <p:spPr/>
        <p:txBody>
          <a:bodyPr/>
          <a:lstStyle/>
          <a:p>
            <a:fld id="{B6F15528-21DE-4FAA-801E-634DDDAF4B2B}" type="slidenum">
              <a:rPr lang="it-IT" smtClean="0"/>
              <a:t>‹N›</a:t>
            </a:fld>
            <a:endParaRPr lang="it-IT" dirty="0"/>
          </a:p>
        </p:txBody>
      </p:sp>
    </p:spTree>
    <p:extLst>
      <p:ext uri="{BB962C8B-B14F-4D97-AF65-F5344CB8AC3E}">
        <p14:creationId xmlns:p14="http://schemas.microsoft.com/office/powerpoint/2010/main" val="650948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1F35D3B6-0C78-4AFE-A6BF-3F4855BBBCEA}" type="datetime1">
              <a:rPr lang="en-US" smtClean="0"/>
              <a:t>6/16/2020</a:t>
            </a:fld>
            <a:endParaRPr lang="en-US" dirty="0"/>
          </a:p>
        </p:txBody>
      </p:sp>
      <p:sp>
        <p:nvSpPr>
          <p:cNvPr id="4" name="Footer Placeholder 3"/>
          <p:cNvSpPr>
            <a:spLocks noGrp="1"/>
          </p:cNvSpPr>
          <p:nvPr>
            <p:ph type="ftr" sz="quarter" idx="11"/>
          </p:nvPr>
        </p:nvSpPr>
        <p:spPr/>
        <p:txBody>
          <a:bodyPr/>
          <a:lstStyle/>
          <a:p>
            <a:r>
              <a:rPr lang="it-IT"/>
              <a:t>Rendiconto semplificato per il Cittadino Esercizio 2019</a:t>
            </a:r>
            <a:endParaRPr lang="it-IT" dirty="0"/>
          </a:p>
        </p:txBody>
      </p:sp>
      <p:sp>
        <p:nvSpPr>
          <p:cNvPr id="5" name="Slide Number Placeholder 4"/>
          <p:cNvSpPr>
            <a:spLocks noGrp="1"/>
          </p:cNvSpPr>
          <p:nvPr>
            <p:ph type="sldNum" sz="quarter" idx="12"/>
          </p:nvPr>
        </p:nvSpPr>
        <p:spPr/>
        <p:txBody>
          <a:bodyPr/>
          <a:lstStyle/>
          <a:p>
            <a:fld id="{B6F15528-21DE-4FAA-801E-634DDDAF4B2B}" type="slidenum">
              <a:rPr lang="it-IT" smtClean="0"/>
              <a:t>‹N›</a:t>
            </a:fld>
            <a:endParaRPr lang="it-IT" dirty="0"/>
          </a:p>
        </p:txBody>
      </p:sp>
    </p:spTree>
    <p:extLst>
      <p:ext uri="{BB962C8B-B14F-4D97-AF65-F5344CB8AC3E}">
        <p14:creationId xmlns:p14="http://schemas.microsoft.com/office/powerpoint/2010/main" val="1648703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7A55F68-5A18-48B2-8D0E-5FE99D234ED2}" type="datetime1">
              <a:rPr lang="en-US" smtClean="0"/>
              <a:t>6/16/2020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it-IT"/>
              <a:t>Rendiconto semplificato per il Cittadino Esercizio 2019</a:t>
            </a:r>
            <a:endParaRPr lang="it-IT" dirty="0"/>
          </a:p>
        </p:txBody>
      </p:sp>
      <p:sp>
        <p:nvSpPr>
          <p:cNvPr id="9" name="Slide Number Placeholder 8"/>
          <p:cNvSpPr>
            <a:spLocks noGrp="1"/>
          </p:cNvSpPr>
          <p:nvPr>
            <p:ph type="sldNum" sz="quarter" idx="12"/>
          </p:nvPr>
        </p:nvSpPr>
        <p:spPr/>
        <p:txBody>
          <a:bodyPr/>
          <a:lstStyle/>
          <a:p>
            <a:fld id="{B6F15528-21DE-4FAA-801E-634DDDAF4B2B}" type="slidenum">
              <a:rPr lang="it-IT" smtClean="0"/>
              <a:t>‹N›</a:t>
            </a:fld>
            <a:endParaRPr lang="it-IT" dirty="0"/>
          </a:p>
        </p:txBody>
      </p:sp>
    </p:spTree>
    <p:extLst>
      <p:ext uri="{BB962C8B-B14F-4D97-AF65-F5344CB8AC3E}">
        <p14:creationId xmlns:p14="http://schemas.microsoft.com/office/powerpoint/2010/main" val="2830640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1E75077-31D8-4B0C-B8A3-01611A148C8B}" type="datetime1">
              <a:rPr lang="en-US" smtClean="0"/>
              <a:t>6/16/2020</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it-IT"/>
              <a:t>Rendiconto semplificato per il Cittadino Esercizio 2019</a:t>
            </a:r>
            <a:endParaRPr lang="it-IT"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F15528-21DE-4FAA-801E-634DDDAF4B2B}" type="slidenum">
              <a:rPr lang="it-IT" smtClean="0"/>
              <a:t>‹N›</a:t>
            </a:fld>
            <a:endParaRPr lang="it-IT" dirty="0"/>
          </a:p>
        </p:txBody>
      </p:sp>
    </p:spTree>
    <p:extLst>
      <p:ext uri="{BB962C8B-B14F-4D97-AF65-F5344CB8AC3E}">
        <p14:creationId xmlns:p14="http://schemas.microsoft.com/office/powerpoint/2010/main" val="1449977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0819155-DD9D-4623-BCA7-A6DC6892119A}" type="datetime1">
              <a:rPr lang="en-US" smtClean="0"/>
              <a:t>6/16/2020</a:t>
            </a:fld>
            <a:endParaRPr lang="en-US" dirty="0"/>
          </a:p>
        </p:txBody>
      </p:sp>
      <p:sp>
        <p:nvSpPr>
          <p:cNvPr id="6" name="Footer Placeholder 5"/>
          <p:cNvSpPr>
            <a:spLocks noGrp="1"/>
          </p:cNvSpPr>
          <p:nvPr>
            <p:ph type="ftr" sz="quarter" idx="11"/>
          </p:nvPr>
        </p:nvSpPr>
        <p:spPr/>
        <p:txBody>
          <a:bodyPr/>
          <a:lstStyle/>
          <a:p>
            <a:r>
              <a:rPr lang="it-IT"/>
              <a:t>Rendiconto semplificato per il Cittadino Esercizio 2019</a:t>
            </a:r>
            <a:endParaRPr lang="it-IT" dirty="0"/>
          </a:p>
        </p:txBody>
      </p:sp>
      <p:sp>
        <p:nvSpPr>
          <p:cNvPr id="7" name="Slide Number Placeholder 6"/>
          <p:cNvSpPr>
            <a:spLocks noGrp="1"/>
          </p:cNvSpPr>
          <p:nvPr>
            <p:ph type="sldNum" sz="quarter" idx="12"/>
          </p:nvPr>
        </p:nvSpPr>
        <p:spPr/>
        <p:txBody>
          <a:bodyPr/>
          <a:lstStyle/>
          <a:p>
            <a:fld id="{B6F15528-21DE-4FAA-801E-634DDDAF4B2B}" type="slidenum">
              <a:rPr lang="it-IT" smtClean="0"/>
              <a:t>‹N›</a:t>
            </a:fld>
            <a:endParaRPr lang="it-IT" dirty="0"/>
          </a:p>
        </p:txBody>
      </p:sp>
    </p:spTree>
    <p:extLst>
      <p:ext uri="{BB962C8B-B14F-4D97-AF65-F5344CB8AC3E}">
        <p14:creationId xmlns:p14="http://schemas.microsoft.com/office/powerpoint/2010/main" val="3624517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73D63D3-CB55-426A-817E-9A06AB2230AA}" type="datetime1">
              <a:rPr lang="en-US" smtClean="0"/>
              <a:t>6/16/2020</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it-IT"/>
              <a:t>Rendiconto semplificato per il Cittadino Esercizio 2019</a:t>
            </a:r>
            <a:endParaRPr lang="it-IT"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F15528-21DE-4FAA-801E-634DDDAF4B2B}" type="slidenum">
              <a:rPr lang="it-IT" smtClean="0"/>
              <a:t>‹N›</a:t>
            </a:fld>
            <a:endParaRPr lang="it-IT"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874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57200" y="274320"/>
            <a:ext cx="8229600" cy="1097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r>
              <a:rPr lang="it-IT"/>
              <a:t>Rendiconto semplificato per il Cittadino Esercizio 2019</a:t>
            </a:r>
            <a:endParaRPr/>
          </a:p>
        </p:txBody>
      </p:sp>
      <p:sp>
        <p:nvSpPr>
          <p:cNvPr id="5" name="Holder 5"/>
          <p:cNvSpPr>
            <a:spLocks noGrp="1"/>
          </p:cNvSpPr>
          <p:nvPr>
            <p:ph type="dt" sz="half" idx="6"/>
          </p:nvPr>
        </p:nvSpPr>
        <p:spPr>
          <a:xfrm>
            <a:off x="457200" y="6377940"/>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E71FEA-A545-4B4D-A800-D8C2561402CF}" type="datetime1">
              <a:rPr lang="en-US" smtClean="0"/>
              <a:t>6/16/2020</a:t>
            </a:fld>
            <a:endParaRPr lang="en-US"/>
          </a:p>
        </p:txBody>
      </p:sp>
      <p:sp>
        <p:nvSpPr>
          <p:cNvPr id="6" name="Holder 6"/>
          <p:cNvSpPr>
            <a:spLocks noGrp="1"/>
          </p:cNvSpPr>
          <p:nvPr>
            <p:ph type="sldNum" sz="quarter" idx="7"/>
          </p:nvPr>
        </p:nvSpPr>
        <p:spPr>
          <a:xfrm>
            <a:off x="6583680" y="6377940"/>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5" r:id="rId1"/>
  </p:sldLayoutIdLst>
  <p:hf sldNum="0"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architoscana.org/Normativa/ns_nazionale/anno_80-84/D.M.31-12-83.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Tabella 5">
            <a:extLst>
              <a:ext uri="{FF2B5EF4-FFF2-40B4-BE49-F238E27FC236}">
                <a16:creationId xmlns:a16="http://schemas.microsoft.com/office/drawing/2014/main" id="{37274509-0F85-4CD9-8E64-C96C8D0536D7}"/>
              </a:ext>
            </a:extLst>
          </p:cNvPr>
          <p:cNvGraphicFramePr>
            <a:graphicFrameLocks noGrp="1"/>
          </p:cNvGraphicFramePr>
          <p:nvPr>
            <p:extLst>
              <p:ext uri="{D42A27DB-BD31-4B8C-83A1-F6EECF244321}">
                <p14:modId xmlns:p14="http://schemas.microsoft.com/office/powerpoint/2010/main" val="2631715177"/>
              </p:ext>
            </p:extLst>
          </p:nvPr>
        </p:nvGraphicFramePr>
        <p:xfrm>
          <a:off x="1676400" y="4038600"/>
          <a:ext cx="6019799" cy="2042198"/>
        </p:xfrm>
        <a:graphic>
          <a:graphicData uri="http://schemas.openxmlformats.org/drawingml/2006/table">
            <a:tbl>
              <a:tblPr firstRow="1" bandRow="1">
                <a:tableStyleId>{5C22544A-7EE6-4342-B048-85BDC9FD1C3A}</a:tableStyleId>
              </a:tblPr>
              <a:tblGrid>
                <a:gridCol w="6019799">
                  <a:extLst>
                    <a:ext uri="{9D8B030D-6E8A-4147-A177-3AD203B41FA5}">
                      <a16:colId xmlns:a16="http://schemas.microsoft.com/office/drawing/2014/main" val="1821439750"/>
                    </a:ext>
                  </a:extLst>
                </a:gridCol>
              </a:tblGrid>
              <a:tr h="1969098">
                <a:tc>
                  <a:txBody>
                    <a:bodyPr/>
                    <a:lstStyle/>
                    <a:p>
                      <a:pPr algn="ctr"/>
                      <a:endParaRPr lang="it-IT" sz="3200" b="0" dirty="0">
                        <a:solidFill>
                          <a:srgbClr val="002060"/>
                        </a:solidFill>
                        <a:latin typeface="Arial" panose="020B0604020202020204" pitchFamily="34" charset="0"/>
                        <a:cs typeface="Arial" panose="020B0604020202020204" pitchFamily="34" charset="0"/>
                      </a:endParaRPr>
                    </a:p>
                    <a:p>
                      <a:pPr algn="ctr"/>
                      <a:r>
                        <a:rPr lang="it-IT" sz="3200" b="0" dirty="0">
                          <a:solidFill>
                            <a:srgbClr val="002060"/>
                          </a:solidFill>
                          <a:latin typeface="Arial" panose="020B0604020202020204" pitchFamily="34" charset="0"/>
                          <a:cs typeface="Arial" panose="020B0604020202020204" pitchFamily="34" charset="0"/>
                        </a:rPr>
                        <a:t>RENDICONTO SEMPLIFICATO PER IL CITTADINO</a:t>
                      </a:r>
                    </a:p>
                    <a:p>
                      <a:pPr algn="ctr"/>
                      <a:r>
                        <a:rPr lang="it-IT" sz="3200" b="0" dirty="0">
                          <a:solidFill>
                            <a:srgbClr val="002060"/>
                          </a:solidFill>
                          <a:latin typeface="Arial" panose="020B0604020202020204" pitchFamily="34" charset="0"/>
                          <a:cs typeface="Arial" panose="020B0604020202020204" pitchFamily="34" charset="0"/>
                        </a:rPr>
                        <a:t>ESERCIZIO 2019</a:t>
                      </a:r>
                    </a:p>
                  </a:txBody>
                  <a:tcPr marL="91449" marR="91449" marT="45739" marB="45739">
                    <a:noFill/>
                  </a:tcPr>
                </a:tc>
                <a:extLst>
                  <a:ext uri="{0D108BD9-81ED-4DB2-BD59-A6C34878D82A}">
                    <a16:rowId xmlns:a16="http://schemas.microsoft.com/office/drawing/2014/main" val="3009942435"/>
                  </a:ext>
                </a:extLst>
              </a:tr>
            </a:tbl>
          </a:graphicData>
        </a:graphic>
      </p:graphicFrame>
      <p:pic>
        <p:nvPicPr>
          <p:cNvPr id="3" name="Immagine 2">
            <a:extLst>
              <a:ext uri="{FF2B5EF4-FFF2-40B4-BE49-F238E27FC236}">
                <a16:creationId xmlns:a16="http://schemas.microsoft.com/office/drawing/2014/main" id="{DB0E99C5-3E6F-40A4-9402-E0265A4CCE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762000"/>
            <a:ext cx="6477000" cy="2996210"/>
          </a:xfrm>
          <a:prstGeom prst="rect">
            <a:avLst/>
          </a:prstGeom>
        </p:spPr>
      </p:pic>
    </p:spTree>
    <p:extLst>
      <p:ext uri="{BB962C8B-B14F-4D97-AF65-F5344CB8AC3E}">
        <p14:creationId xmlns:p14="http://schemas.microsoft.com/office/powerpoint/2010/main" val="157411060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7D9EB6-2DB6-4D37-A9AE-BD6C2B1D5B65}"/>
              </a:ext>
            </a:extLst>
          </p:cNvPr>
          <p:cNvSpPr>
            <a:spLocks noGrp="1"/>
          </p:cNvSpPr>
          <p:nvPr>
            <p:ph type="title"/>
          </p:nvPr>
        </p:nvSpPr>
        <p:spPr>
          <a:xfrm>
            <a:off x="822960" y="286605"/>
            <a:ext cx="7543800" cy="322996"/>
          </a:xfrm>
        </p:spPr>
        <p:txBody>
          <a:bodyPr>
            <a:normAutofit/>
          </a:bodyPr>
          <a:lstStyle/>
          <a:p>
            <a:pPr algn="ctr"/>
            <a:r>
              <a:rPr lang="it-IT" sz="1600" dirty="0">
                <a:solidFill>
                  <a:srgbClr val="002060"/>
                </a:solidFill>
              </a:rPr>
              <a:t>ANDAMENTO DELLE RISORSE FINANZIARIE  E DELLE SPESE NEL TRIENNIO 2017-2019</a:t>
            </a:r>
          </a:p>
        </p:txBody>
      </p:sp>
      <p:sp>
        <p:nvSpPr>
          <p:cNvPr id="3" name="Segnaposto piè di pagina 2">
            <a:extLst>
              <a:ext uri="{FF2B5EF4-FFF2-40B4-BE49-F238E27FC236}">
                <a16:creationId xmlns:a16="http://schemas.microsoft.com/office/drawing/2014/main" id="{96BC464F-A0E2-4211-9E8C-18D59D9250C7}"/>
              </a:ext>
            </a:extLst>
          </p:cNvPr>
          <p:cNvSpPr>
            <a:spLocks noGrp="1"/>
          </p:cNvSpPr>
          <p:nvPr>
            <p:ph type="ftr" sz="quarter" idx="5"/>
          </p:nvPr>
        </p:nvSpPr>
        <p:spPr/>
        <p:txBody>
          <a:bodyPr/>
          <a:lstStyle/>
          <a:p>
            <a:r>
              <a:rPr lang="it-IT" b="1">
                <a:solidFill>
                  <a:srgbClr val="002060"/>
                </a:solidFill>
              </a:rPr>
              <a:t>Rendiconto semplificato per il Cittadino Esercizio 2019</a:t>
            </a:r>
            <a:endParaRPr lang="it-IT" b="1" dirty="0">
              <a:solidFill>
                <a:srgbClr val="002060"/>
              </a:solidFill>
            </a:endParaRPr>
          </a:p>
        </p:txBody>
      </p:sp>
      <p:graphicFrame>
        <p:nvGraphicFramePr>
          <p:cNvPr id="6" name="Tabella 5">
            <a:extLst>
              <a:ext uri="{FF2B5EF4-FFF2-40B4-BE49-F238E27FC236}">
                <a16:creationId xmlns:a16="http://schemas.microsoft.com/office/drawing/2014/main" id="{BE164CDD-719A-42E9-8EA0-9F8D92D784AE}"/>
              </a:ext>
            </a:extLst>
          </p:cNvPr>
          <p:cNvGraphicFramePr>
            <a:graphicFrameLocks noGrp="1"/>
          </p:cNvGraphicFramePr>
          <p:nvPr>
            <p:extLst>
              <p:ext uri="{D42A27DB-BD31-4B8C-83A1-F6EECF244321}">
                <p14:modId xmlns:p14="http://schemas.microsoft.com/office/powerpoint/2010/main" val="1086620785"/>
              </p:ext>
            </p:extLst>
          </p:nvPr>
        </p:nvGraphicFramePr>
        <p:xfrm>
          <a:off x="304800" y="914400"/>
          <a:ext cx="8686800" cy="5099445"/>
        </p:xfrm>
        <a:graphic>
          <a:graphicData uri="http://schemas.openxmlformats.org/drawingml/2006/table">
            <a:tbl>
              <a:tblPr/>
              <a:tblGrid>
                <a:gridCol w="1930400">
                  <a:extLst>
                    <a:ext uri="{9D8B030D-6E8A-4147-A177-3AD203B41FA5}">
                      <a16:colId xmlns:a16="http://schemas.microsoft.com/office/drawing/2014/main" val="4181480394"/>
                    </a:ext>
                  </a:extLst>
                </a:gridCol>
                <a:gridCol w="913950">
                  <a:extLst>
                    <a:ext uri="{9D8B030D-6E8A-4147-A177-3AD203B41FA5}">
                      <a16:colId xmlns:a16="http://schemas.microsoft.com/office/drawing/2014/main" val="3928909852"/>
                    </a:ext>
                  </a:extLst>
                </a:gridCol>
                <a:gridCol w="999366">
                  <a:extLst>
                    <a:ext uri="{9D8B030D-6E8A-4147-A177-3AD203B41FA5}">
                      <a16:colId xmlns:a16="http://schemas.microsoft.com/office/drawing/2014/main" val="1206432030"/>
                    </a:ext>
                  </a:extLst>
                </a:gridCol>
                <a:gridCol w="922492">
                  <a:extLst>
                    <a:ext uri="{9D8B030D-6E8A-4147-A177-3AD203B41FA5}">
                      <a16:colId xmlns:a16="http://schemas.microsoft.com/office/drawing/2014/main" val="2931537634"/>
                    </a:ext>
                  </a:extLst>
                </a:gridCol>
                <a:gridCol w="76874">
                  <a:extLst>
                    <a:ext uri="{9D8B030D-6E8A-4147-A177-3AD203B41FA5}">
                      <a16:colId xmlns:a16="http://schemas.microsoft.com/office/drawing/2014/main" val="2308230463"/>
                    </a:ext>
                  </a:extLst>
                </a:gridCol>
                <a:gridCol w="1100518">
                  <a:extLst>
                    <a:ext uri="{9D8B030D-6E8A-4147-A177-3AD203B41FA5}">
                      <a16:colId xmlns:a16="http://schemas.microsoft.com/office/drawing/2014/main" val="2720689288"/>
                    </a:ext>
                  </a:extLst>
                </a:gridCol>
                <a:gridCol w="914400">
                  <a:extLst>
                    <a:ext uri="{9D8B030D-6E8A-4147-A177-3AD203B41FA5}">
                      <a16:colId xmlns:a16="http://schemas.microsoft.com/office/drawing/2014/main" val="1080197089"/>
                    </a:ext>
                  </a:extLst>
                </a:gridCol>
                <a:gridCol w="914400">
                  <a:extLst>
                    <a:ext uri="{9D8B030D-6E8A-4147-A177-3AD203B41FA5}">
                      <a16:colId xmlns:a16="http://schemas.microsoft.com/office/drawing/2014/main" val="196872090"/>
                    </a:ext>
                  </a:extLst>
                </a:gridCol>
                <a:gridCol w="914400">
                  <a:extLst>
                    <a:ext uri="{9D8B030D-6E8A-4147-A177-3AD203B41FA5}">
                      <a16:colId xmlns:a16="http://schemas.microsoft.com/office/drawing/2014/main" val="2947019314"/>
                    </a:ext>
                  </a:extLst>
                </a:gridCol>
              </a:tblGrid>
              <a:tr h="317501">
                <a:tc>
                  <a:txBody>
                    <a:bodyPr/>
                    <a:lstStyle/>
                    <a:p>
                      <a:pPr algn="l" fontAlgn="b"/>
                      <a:r>
                        <a:rPr lang="it-IT" sz="1100" b="1" i="0" u="none" strike="noStrike" dirty="0">
                          <a:solidFill>
                            <a:srgbClr val="000080"/>
                          </a:solidFill>
                          <a:effectLst/>
                          <a:latin typeface="+mn-lt"/>
                        </a:rPr>
                        <a:t>ENTRATE PER TITOLI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100" b="1" i="0" u="none" strike="noStrike" dirty="0">
                          <a:solidFill>
                            <a:srgbClr val="000080"/>
                          </a:solidFill>
                          <a:effectLst/>
                          <a:latin typeface="+mn-lt"/>
                        </a:rPr>
                        <a:t>2017</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100" b="1" i="0" u="none" strike="noStrike" dirty="0">
                          <a:solidFill>
                            <a:srgbClr val="000080"/>
                          </a:solidFill>
                          <a:effectLst/>
                          <a:latin typeface="+mn-lt"/>
                        </a:rPr>
                        <a:t>2018</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100" b="1" i="0" u="none" strike="noStrike" dirty="0">
                          <a:solidFill>
                            <a:srgbClr val="000080"/>
                          </a:solidFill>
                          <a:effectLst/>
                          <a:latin typeface="+mn-lt"/>
                        </a:rPr>
                        <a:t>2019</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endParaRPr lang="it-IT" sz="1100" b="0" i="0" u="none" strike="noStrike">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100" b="1" i="0" u="none" strike="noStrike" dirty="0">
                          <a:solidFill>
                            <a:srgbClr val="000080"/>
                          </a:solidFill>
                          <a:effectLst/>
                          <a:latin typeface="+mn-lt"/>
                        </a:rPr>
                        <a:t>SPESE PER TITOLI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100" b="1" i="0" u="none" strike="noStrike" dirty="0">
                          <a:solidFill>
                            <a:srgbClr val="000080"/>
                          </a:solidFill>
                          <a:effectLst/>
                          <a:latin typeface="+mn-lt"/>
                        </a:rPr>
                        <a:t>2017</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100" b="1" i="0" u="none" strike="noStrike" dirty="0">
                          <a:solidFill>
                            <a:srgbClr val="000080"/>
                          </a:solidFill>
                          <a:effectLst/>
                          <a:latin typeface="+mn-lt"/>
                        </a:rPr>
                        <a:t>2018</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100" b="1" i="0" u="none" strike="noStrike" dirty="0">
                          <a:solidFill>
                            <a:srgbClr val="000080"/>
                          </a:solidFill>
                          <a:effectLst/>
                          <a:latin typeface="+mn-lt"/>
                        </a:rPr>
                        <a:t>2019</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969670578"/>
                  </a:ext>
                </a:extLst>
              </a:tr>
              <a:tr h="317501">
                <a:tc>
                  <a:txBody>
                    <a:bodyPr/>
                    <a:lstStyle/>
                    <a:p>
                      <a:pPr algn="l" fontAlgn="b"/>
                      <a:r>
                        <a:rPr lang="it-IT" sz="1100" b="1" i="0" u="none" strike="noStrike" dirty="0">
                          <a:solidFill>
                            <a:srgbClr val="000080"/>
                          </a:solidFill>
                          <a:effectLst/>
                          <a:latin typeface="+mn-lt"/>
                        </a:rPr>
                        <a:t>ACCERTAMENTI COMPETENZA</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dirty="0">
                          <a:solidFill>
                            <a:srgbClr val="000000"/>
                          </a:solidFill>
                          <a:effectLst/>
                          <a:latin typeface="+mn-lt"/>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dirty="0">
                          <a:solidFill>
                            <a:srgbClr val="000000"/>
                          </a:solidFill>
                          <a:effectLst/>
                          <a:latin typeface="+mn-lt"/>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dirty="0">
                          <a:solidFill>
                            <a:srgbClr val="000000"/>
                          </a:solidFill>
                          <a:effectLst/>
                          <a:latin typeface="+mn-lt"/>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it-IT" sz="1100" b="0" i="0" u="none" strike="noStrike">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100" b="1" i="0" u="none" strike="noStrike" dirty="0">
                          <a:solidFill>
                            <a:srgbClr val="000080"/>
                          </a:solidFill>
                          <a:effectLst/>
                          <a:latin typeface="+mn-lt"/>
                        </a:rPr>
                        <a:t>IMPEGNI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a:solidFill>
                            <a:srgbClr val="000000"/>
                          </a:solidFill>
                          <a:effectLst/>
                          <a:latin typeface="+mn-lt"/>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a:solidFill>
                            <a:srgbClr val="000000"/>
                          </a:solidFill>
                          <a:effectLst/>
                          <a:latin typeface="+mn-lt"/>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a:solidFill>
                            <a:srgbClr val="000000"/>
                          </a:solidFill>
                          <a:effectLst/>
                          <a:latin typeface="+mn-lt"/>
                        </a:rPr>
                        <a:t> </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79148559"/>
                  </a:ext>
                </a:extLst>
              </a:tr>
              <a:tr h="412749">
                <a:tc>
                  <a:txBody>
                    <a:bodyPr/>
                    <a:lstStyle/>
                    <a:p>
                      <a:pPr algn="l" fontAlgn="b"/>
                      <a:r>
                        <a:rPr lang="it-IT" sz="1100" b="0" i="0" u="none" strike="noStrike">
                          <a:solidFill>
                            <a:srgbClr val="000000"/>
                          </a:solidFill>
                          <a:effectLst/>
                          <a:latin typeface="+mn-lt"/>
                        </a:rPr>
                        <a:t>Totale TITOLO 1 (10000): Entrate correnti di natura tributaria, contributiva e perequativa</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40.373.692,23</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40.632.037,69</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42.092.326,86</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100" b="0" i="0" u="none" strike="noStrike" dirty="0">
                          <a:solidFill>
                            <a:srgbClr val="000000"/>
                          </a:solidFill>
                          <a:effectLst/>
                          <a:latin typeface="+mn-lt"/>
                        </a:rPr>
                        <a:t>Titolo 1 - Spese correnti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56.116.027,69</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58.940.423,63</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59.021.243,75</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8929754"/>
                  </a:ext>
                </a:extLst>
              </a:tr>
              <a:tr h="412749">
                <a:tc>
                  <a:txBody>
                    <a:bodyPr/>
                    <a:lstStyle/>
                    <a:p>
                      <a:pPr algn="l" fontAlgn="b"/>
                      <a:r>
                        <a:rPr lang="it-IT" sz="1100" b="0" i="0" u="none" strike="noStrike" dirty="0">
                          <a:solidFill>
                            <a:srgbClr val="000000"/>
                          </a:solidFill>
                          <a:effectLst/>
                          <a:latin typeface="+mn-lt"/>
                        </a:rPr>
                        <a:t>Totale TITOLO 2 (20000): Trasferimenti correnti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2.945.188,26</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4.160.360,09</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4.323.577,61</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100" b="0" i="0" u="none" strike="noStrike">
                          <a:solidFill>
                            <a:srgbClr val="000000"/>
                          </a:solidFill>
                          <a:effectLst/>
                          <a:latin typeface="+mn-lt"/>
                        </a:rPr>
                        <a:t>Titolo 2 - Spese in conto capitale</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2.092.010,47</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4.707.299,32</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4.966.158,92</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4896352"/>
                  </a:ext>
                </a:extLst>
              </a:tr>
              <a:tr h="603249">
                <a:tc>
                  <a:txBody>
                    <a:bodyPr/>
                    <a:lstStyle/>
                    <a:p>
                      <a:pPr algn="l" fontAlgn="b"/>
                      <a:r>
                        <a:rPr lang="it-IT" sz="1100" b="0" i="0" u="none" strike="noStrike">
                          <a:solidFill>
                            <a:srgbClr val="000000"/>
                          </a:solidFill>
                          <a:effectLst/>
                          <a:latin typeface="+mn-lt"/>
                        </a:rPr>
                        <a:t>Totale TITOLO 3 (30000): Entrate extratributarie</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mn-lt"/>
                        </a:rPr>
                        <a:t>16.116.903,50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17.194.629,85</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15.190.037,70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100" b="0" i="0" u="none" strike="noStrike">
                          <a:solidFill>
                            <a:srgbClr val="000000"/>
                          </a:solidFill>
                          <a:effectLst/>
                          <a:latin typeface="+mn-lt"/>
                        </a:rPr>
                        <a:t>Titolo 3 - Spese per incremento attività finanziarie</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2041437"/>
                  </a:ext>
                </a:extLst>
              </a:tr>
              <a:tr h="412749">
                <a:tc>
                  <a:txBody>
                    <a:bodyPr/>
                    <a:lstStyle/>
                    <a:p>
                      <a:pPr algn="l" fontAlgn="b"/>
                      <a:r>
                        <a:rPr lang="it-IT" sz="1100" b="0" i="0" u="none" strike="noStrike">
                          <a:solidFill>
                            <a:srgbClr val="000000"/>
                          </a:solidFill>
                          <a:effectLst/>
                          <a:latin typeface="+mn-lt"/>
                        </a:rPr>
                        <a:t>Totale TITOLO 4 (40000): Entrate in conto capitale</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mn-lt"/>
                        </a:rPr>
                        <a:t>5.132.109,90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5.855.113,94</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6.958.868,89</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100" b="0" i="0" u="none" strike="noStrike" dirty="0">
                          <a:solidFill>
                            <a:srgbClr val="000000"/>
                          </a:solidFill>
                          <a:effectLst/>
                          <a:latin typeface="+mn-lt"/>
                        </a:rPr>
                        <a:t>Titolo 4 - Rimborso di prestiti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563.756,20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126.382,41</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129.403,77</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8901591"/>
                  </a:ext>
                </a:extLst>
              </a:tr>
              <a:tr h="625132">
                <a:tc>
                  <a:txBody>
                    <a:bodyPr/>
                    <a:lstStyle/>
                    <a:p>
                      <a:pPr algn="l" fontAlgn="b"/>
                      <a:r>
                        <a:rPr lang="it-IT" sz="1100" b="0" i="0" u="none" strike="noStrike">
                          <a:solidFill>
                            <a:srgbClr val="000000"/>
                          </a:solidFill>
                          <a:effectLst/>
                          <a:latin typeface="+mn-lt"/>
                        </a:rPr>
                        <a:t>Totale TITOLO 5 (50000): Entrate da riduzione di attività finanziarie</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100" b="0" i="0" u="none" strike="noStrike" dirty="0">
                          <a:solidFill>
                            <a:srgbClr val="000000"/>
                          </a:solidFill>
                          <a:effectLst/>
                          <a:latin typeface="+mn-lt"/>
                        </a:rPr>
                        <a:t>Titolo 5 - Chiusura Anticipazioni ricevute da istituto tesoriere/cassiere</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0963481"/>
                  </a:ext>
                </a:extLst>
              </a:tr>
              <a:tr h="603249">
                <a:tc>
                  <a:txBody>
                    <a:bodyPr/>
                    <a:lstStyle/>
                    <a:p>
                      <a:pPr algn="l" fontAlgn="b"/>
                      <a:r>
                        <a:rPr lang="it-IT" sz="1100" b="0" i="0" u="none" strike="noStrike">
                          <a:solidFill>
                            <a:srgbClr val="000000"/>
                          </a:solidFill>
                          <a:effectLst/>
                          <a:latin typeface="+mn-lt"/>
                        </a:rPr>
                        <a:t>Totale TITOLO 6 (60000): Accensione prestiti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mn-lt"/>
                        </a:rPr>
                        <a:t>240.000,00</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100" b="0" i="0" u="none" strike="noStrike">
                          <a:solidFill>
                            <a:srgbClr val="000000"/>
                          </a:solidFill>
                          <a:effectLst/>
                          <a:latin typeface="+mn-lt"/>
                        </a:rPr>
                        <a:t>Titolo 7 - Spese per conto terzi e partite di giro</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7.979.173,53</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8.615.327,36</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8.243.419,68</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0171797"/>
                  </a:ext>
                </a:extLst>
              </a:tr>
              <a:tr h="412749">
                <a:tc>
                  <a:txBody>
                    <a:bodyPr/>
                    <a:lstStyle/>
                    <a:p>
                      <a:pPr algn="l" fontAlgn="b"/>
                      <a:r>
                        <a:rPr lang="it-IT" sz="1100" b="0" i="0" u="none" strike="noStrike">
                          <a:solidFill>
                            <a:srgbClr val="000000"/>
                          </a:solidFill>
                          <a:effectLst/>
                          <a:latin typeface="+mn-lt"/>
                        </a:rPr>
                        <a:t>Totale TITOLO 7 (70000): Anticipazioni da istituto tesoriere/cassiere</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t-IT" sz="1100" b="1" i="0" u="none" strike="noStrike">
                          <a:solidFill>
                            <a:srgbClr val="000080"/>
                          </a:solidFill>
                          <a:effectLst/>
                          <a:latin typeface="+mn-lt"/>
                        </a:rPr>
                        <a:t>TOTALE TITOLI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100" b="1" i="0" u="none" strike="noStrike">
                          <a:solidFill>
                            <a:srgbClr val="000080"/>
                          </a:solidFill>
                          <a:effectLst/>
                          <a:latin typeface="+mn-lt"/>
                        </a:rPr>
                        <a:t>66.750.967,89</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100" b="1" i="0" u="none" strike="noStrike" dirty="0">
                          <a:solidFill>
                            <a:srgbClr val="000080"/>
                          </a:solidFill>
                          <a:effectLst/>
                          <a:latin typeface="+mn-lt"/>
                        </a:rPr>
                        <a:t>72.389.432,72</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100" b="1" i="0" u="none" strike="noStrike" dirty="0">
                          <a:solidFill>
                            <a:srgbClr val="000080"/>
                          </a:solidFill>
                          <a:effectLst/>
                          <a:latin typeface="+mn-lt"/>
                        </a:rPr>
                        <a:t>72.360.226,12</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180885119"/>
                  </a:ext>
                </a:extLst>
              </a:tr>
              <a:tr h="412749">
                <a:tc>
                  <a:txBody>
                    <a:bodyPr/>
                    <a:lstStyle/>
                    <a:p>
                      <a:pPr algn="l" fontAlgn="b"/>
                      <a:r>
                        <a:rPr lang="it-IT" sz="1100" b="0" i="0" u="none" strike="noStrike">
                          <a:solidFill>
                            <a:srgbClr val="000000"/>
                          </a:solidFill>
                          <a:effectLst/>
                          <a:latin typeface="+mn-lt"/>
                        </a:rPr>
                        <a:t>Totale TITOLO 9 (90000): Entrate per conto terzi e partite di giro</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mn-lt"/>
                        </a:rPr>
                        <a:t>7.979.173,53</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8.615.327,36</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8.243.419,68</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100" b="0" i="0" u="none" strike="noStrike" dirty="0">
                        <a:solidFill>
                          <a:srgbClr val="000000"/>
                        </a:solidFill>
                        <a:effectLst/>
                        <a:latin typeface="+mn-lt"/>
                      </a:endParaRPr>
                    </a:p>
                  </a:txBody>
                  <a:tcPr marL="8599" marR="8599" marT="85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mn-lt"/>
                      </a:endParaRPr>
                    </a:p>
                  </a:txBody>
                  <a:tcPr marL="8599" marR="8599" marT="85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dirty="0">
                        <a:solidFill>
                          <a:srgbClr val="000000"/>
                        </a:solidFill>
                        <a:effectLst/>
                        <a:latin typeface="+mn-lt"/>
                      </a:endParaRPr>
                    </a:p>
                  </a:txBody>
                  <a:tcPr marL="8599" marR="8599" marT="85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mn-lt"/>
                      </a:endParaRPr>
                    </a:p>
                  </a:txBody>
                  <a:tcPr marL="8599" marR="8599" marT="859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41283651"/>
                  </a:ext>
                </a:extLst>
              </a:tr>
              <a:tr h="317501">
                <a:tc>
                  <a:txBody>
                    <a:bodyPr/>
                    <a:lstStyle/>
                    <a:p>
                      <a:pPr algn="l" fontAlgn="b"/>
                      <a:r>
                        <a:rPr lang="it-IT" sz="1100" b="1" i="0" u="none" strike="noStrike">
                          <a:solidFill>
                            <a:srgbClr val="000080"/>
                          </a:solidFill>
                          <a:effectLst/>
                          <a:latin typeface="+mn-lt"/>
                        </a:rPr>
                        <a:t>TOTALE TITOLI</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100" b="1" i="0" u="none" strike="noStrike">
                          <a:solidFill>
                            <a:srgbClr val="000080"/>
                          </a:solidFill>
                          <a:effectLst/>
                          <a:latin typeface="+mn-lt"/>
                        </a:rPr>
                        <a:t>72.787.067,42</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100" b="1" i="0" u="none" strike="noStrike">
                          <a:solidFill>
                            <a:srgbClr val="000080"/>
                          </a:solidFill>
                          <a:effectLst/>
                          <a:latin typeface="+mn-lt"/>
                        </a:rPr>
                        <a:t>76.457.468,93</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100" b="1" i="0" u="none" strike="noStrike" dirty="0">
                          <a:solidFill>
                            <a:srgbClr val="000080"/>
                          </a:solidFill>
                          <a:effectLst/>
                          <a:latin typeface="+mn-lt"/>
                        </a:rPr>
                        <a:t>76.808.230,74</a:t>
                      </a:r>
                    </a:p>
                  </a:txBody>
                  <a:tcPr marL="8599" marR="8599" marT="85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it-IT" sz="1100" b="0" i="0" u="none" strike="noStrike">
                        <a:solidFill>
                          <a:srgbClr val="000000"/>
                        </a:solidFill>
                        <a:effectLst/>
                        <a:latin typeface="+mn-lt"/>
                      </a:endParaRPr>
                    </a:p>
                  </a:txBody>
                  <a:tcPr marL="8599" marR="8599" marT="859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t-IT" sz="1100" b="0" i="0" u="none" strike="noStrike">
                        <a:solidFill>
                          <a:srgbClr val="000000"/>
                        </a:solidFill>
                        <a:effectLst/>
                        <a:latin typeface="+mn-lt"/>
                      </a:endParaRPr>
                    </a:p>
                  </a:txBody>
                  <a:tcPr marL="8599" marR="8599" marT="8599" marB="0" anchor="b">
                    <a:lnL>
                      <a:noFill/>
                    </a:lnL>
                    <a:lnR>
                      <a:noFill/>
                    </a:lnR>
                    <a:lnT>
                      <a:noFill/>
                    </a:lnT>
                    <a:lnB>
                      <a:noFill/>
                    </a:lnB>
                  </a:tcPr>
                </a:tc>
                <a:tc>
                  <a:txBody>
                    <a:bodyPr/>
                    <a:lstStyle/>
                    <a:p>
                      <a:pPr algn="l" fontAlgn="b"/>
                      <a:endParaRPr lang="it-IT" sz="1100" b="0" i="0" u="none" strike="noStrike">
                        <a:solidFill>
                          <a:srgbClr val="000000"/>
                        </a:solidFill>
                        <a:effectLst/>
                        <a:latin typeface="+mn-lt"/>
                      </a:endParaRPr>
                    </a:p>
                  </a:txBody>
                  <a:tcPr marL="8599" marR="8599" marT="8599" marB="0" anchor="b">
                    <a:lnL>
                      <a:noFill/>
                    </a:lnL>
                    <a:lnR>
                      <a:noFill/>
                    </a:lnR>
                    <a:lnT>
                      <a:noFill/>
                    </a:lnT>
                    <a:lnB>
                      <a:noFill/>
                    </a:lnB>
                  </a:tcPr>
                </a:tc>
                <a:tc>
                  <a:txBody>
                    <a:bodyPr/>
                    <a:lstStyle/>
                    <a:p>
                      <a:pPr algn="l" fontAlgn="b"/>
                      <a:endParaRPr lang="it-IT" sz="1100" b="0" i="0" u="none" strike="noStrike" dirty="0">
                        <a:solidFill>
                          <a:srgbClr val="000000"/>
                        </a:solidFill>
                        <a:effectLst/>
                        <a:latin typeface="+mn-lt"/>
                      </a:endParaRPr>
                    </a:p>
                  </a:txBody>
                  <a:tcPr marL="8599" marR="8599" marT="8599" marB="0" anchor="b">
                    <a:lnL>
                      <a:noFill/>
                    </a:lnL>
                    <a:lnR>
                      <a:noFill/>
                    </a:lnR>
                    <a:lnT>
                      <a:noFill/>
                    </a:lnT>
                    <a:lnB>
                      <a:noFill/>
                    </a:lnB>
                  </a:tcPr>
                </a:tc>
                <a:tc>
                  <a:txBody>
                    <a:bodyPr/>
                    <a:lstStyle/>
                    <a:p>
                      <a:pPr algn="l" fontAlgn="b"/>
                      <a:endParaRPr lang="it-IT" sz="1100" b="0" i="0" u="none" strike="noStrike" dirty="0">
                        <a:solidFill>
                          <a:srgbClr val="000000"/>
                        </a:solidFill>
                        <a:effectLst/>
                        <a:latin typeface="+mn-lt"/>
                      </a:endParaRPr>
                    </a:p>
                  </a:txBody>
                  <a:tcPr marL="8599" marR="8599" marT="8599" marB="0" anchor="b">
                    <a:lnL>
                      <a:noFill/>
                    </a:lnL>
                    <a:lnR>
                      <a:noFill/>
                    </a:lnR>
                    <a:lnT>
                      <a:noFill/>
                    </a:lnT>
                    <a:lnB>
                      <a:noFill/>
                    </a:lnB>
                  </a:tcPr>
                </a:tc>
                <a:extLst>
                  <a:ext uri="{0D108BD9-81ED-4DB2-BD59-A6C34878D82A}">
                    <a16:rowId xmlns:a16="http://schemas.microsoft.com/office/drawing/2014/main" val="523100160"/>
                  </a:ext>
                </a:extLst>
              </a:tr>
            </a:tbl>
          </a:graphicData>
        </a:graphic>
      </p:graphicFrame>
    </p:spTree>
    <p:extLst>
      <p:ext uri="{BB962C8B-B14F-4D97-AF65-F5344CB8AC3E}">
        <p14:creationId xmlns:p14="http://schemas.microsoft.com/office/powerpoint/2010/main" val="1949538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p:nvPr/>
        </p:nvSpPr>
        <p:spPr>
          <a:xfrm>
            <a:off x="533463" y="1225563"/>
            <a:ext cx="8228013" cy="1520929"/>
          </a:xfrm>
          <a:prstGeom prst="rect">
            <a:avLst/>
          </a:prstGeom>
        </p:spPr>
        <p:txBody>
          <a:bodyPr vert="horz" wrap="square" lIns="0" tIns="12700" rIns="0" bIns="0" rtlCol="0">
            <a:spAutoFit/>
          </a:bodyPr>
          <a:lstStyle/>
          <a:p>
            <a:pPr marL="12700" marR="370205" algn="just">
              <a:lnSpc>
                <a:spcPct val="100000"/>
              </a:lnSpc>
              <a:spcBef>
                <a:spcPts val="100"/>
              </a:spcBef>
            </a:pPr>
            <a:r>
              <a:rPr sz="1400" spc="-5" dirty="0">
                <a:solidFill>
                  <a:srgbClr val="242424"/>
                </a:solidFill>
                <a:cs typeface="Arial"/>
              </a:rPr>
              <a:t>Le </a:t>
            </a:r>
            <a:r>
              <a:rPr sz="1400" b="1" spc="-10" dirty="0">
                <a:solidFill>
                  <a:srgbClr val="242424"/>
                </a:solidFill>
                <a:cs typeface="Arial"/>
              </a:rPr>
              <a:t>ENTRATE CORRRENTI </a:t>
            </a:r>
            <a:r>
              <a:rPr sz="1400" dirty="0">
                <a:solidFill>
                  <a:srgbClr val="242424"/>
                </a:solidFill>
                <a:cs typeface="Arial"/>
              </a:rPr>
              <a:t>( TITOLO I + TITOLO II + TITOLO III) concorrono a formare </a:t>
            </a:r>
            <a:r>
              <a:rPr sz="1400" spc="-5" dirty="0">
                <a:solidFill>
                  <a:srgbClr val="242424"/>
                </a:solidFill>
                <a:cs typeface="Arial"/>
              </a:rPr>
              <a:t>le </a:t>
            </a:r>
            <a:r>
              <a:rPr sz="1400" dirty="0">
                <a:solidFill>
                  <a:srgbClr val="242424"/>
                </a:solidFill>
                <a:cs typeface="Arial"/>
              </a:rPr>
              <a:t>risorse che </a:t>
            </a:r>
            <a:r>
              <a:rPr sz="1400" spc="-5" dirty="0">
                <a:solidFill>
                  <a:srgbClr val="242424"/>
                </a:solidFill>
                <a:cs typeface="Arial"/>
              </a:rPr>
              <a:t>l’Ente</a:t>
            </a:r>
            <a:r>
              <a:rPr lang="it-IT" sz="1400" spc="-5" dirty="0">
                <a:solidFill>
                  <a:srgbClr val="242424"/>
                </a:solidFill>
                <a:cs typeface="Arial"/>
              </a:rPr>
              <a:t> </a:t>
            </a:r>
            <a:r>
              <a:rPr sz="1400" spc="-5" dirty="0">
                <a:solidFill>
                  <a:srgbClr val="242424"/>
                </a:solidFill>
                <a:cs typeface="Arial"/>
              </a:rPr>
              <a:t>impiega</a:t>
            </a:r>
            <a:r>
              <a:rPr lang="it-IT" sz="1400" spc="-5" dirty="0">
                <a:solidFill>
                  <a:srgbClr val="242424"/>
                </a:solidFill>
                <a:cs typeface="Arial"/>
              </a:rPr>
              <a:t> per</a:t>
            </a:r>
            <a:r>
              <a:rPr sz="1400" spc="-5" dirty="0">
                <a:solidFill>
                  <a:srgbClr val="242424"/>
                </a:solidFill>
                <a:cs typeface="Arial"/>
              </a:rPr>
              <a:t> </a:t>
            </a:r>
            <a:r>
              <a:rPr sz="1400" spc="-10" dirty="0">
                <a:solidFill>
                  <a:srgbClr val="242424"/>
                </a:solidFill>
                <a:cs typeface="Arial"/>
              </a:rPr>
              <a:t>la  </a:t>
            </a:r>
            <a:r>
              <a:rPr sz="1400" dirty="0">
                <a:solidFill>
                  <a:srgbClr val="242424"/>
                </a:solidFill>
                <a:cs typeface="Arial"/>
              </a:rPr>
              <a:t>copertura </a:t>
            </a:r>
            <a:r>
              <a:rPr sz="1400" spc="-5" dirty="0">
                <a:solidFill>
                  <a:srgbClr val="242424"/>
                </a:solidFill>
                <a:cs typeface="Arial"/>
              </a:rPr>
              <a:t>delle </a:t>
            </a:r>
            <a:r>
              <a:rPr sz="1400" dirty="0">
                <a:solidFill>
                  <a:srgbClr val="242424"/>
                </a:solidFill>
                <a:cs typeface="Arial"/>
              </a:rPr>
              <a:t>spese correnti </a:t>
            </a:r>
            <a:r>
              <a:rPr sz="1400" spc="-5" dirty="0">
                <a:solidFill>
                  <a:srgbClr val="242424"/>
                </a:solidFill>
                <a:cs typeface="Arial"/>
              </a:rPr>
              <a:t>cioè per coprire il </a:t>
            </a:r>
            <a:r>
              <a:rPr sz="1400" dirty="0">
                <a:solidFill>
                  <a:srgbClr val="242424"/>
                </a:solidFill>
                <a:cs typeface="Arial"/>
              </a:rPr>
              <a:t>costo </a:t>
            </a:r>
            <a:r>
              <a:rPr sz="1400" spc="-5" dirty="0">
                <a:solidFill>
                  <a:srgbClr val="242424"/>
                </a:solidFill>
                <a:cs typeface="Arial"/>
              </a:rPr>
              <a:t>dei servizi pubblici </a:t>
            </a:r>
            <a:r>
              <a:rPr sz="1400" dirty="0">
                <a:solidFill>
                  <a:srgbClr val="242424"/>
                </a:solidFill>
                <a:cs typeface="Arial"/>
              </a:rPr>
              <a:t>e </a:t>
            </a:r>
            <a:r>
              <a:rPr sz="1400" spc="-5" dirty="0">
                <a:solidFill>
                  <a:srgbClr val="242424"/>
                </a:solidFill>
                <a:cs typeface="Arial"/>
              </a:rPr>
              <a:t>finanziare le </a:t>
            </a:r>
            <a:r>
              <a:rPr sz="1400" dirty="0">
                <a:solidFill>
                  <a:srgbClr val="242424"/>
                </a:solidFill>
                <a:cs typeface="Arial"/>
              </a:rPr>
              <a:t>spese </a:t>
            </a:r>
            <a:r>
              <a:rPr sz="1400" spc="-5" dirty="0">
                <a:solidFill>
                  <a:srgbClr val="242424"/>
                </a:solidFill>
                <a:cs typeface="Arial"/>
              </a:rPr>
              <a:t>di </a:t>
            </a:r>
            <a:r>
              <a:rPr sz="1400" dirty="0">
                <a:solidFill>
                  <a:srgbClr val="242424"/>
                </a:solidFill>
                <a:cs typeface="Arial"/>
              </a:rPr>
              <a:t>funzionamento.</a:t>
            </a:r>
            <a:endParaRPr sz="1400" dirty="0">
              <a:cs typeface="Arial"/>
            </a:endParaRPr>
          </a:p>
          <a:p>
            <a:pPr marL="12700" marR="5080" algn="just">
              <a:lnSpc>
                <a:spcPct val="100000"/>
              </a:lnSpc>
            </a:pPr>
            <a:r>
              <a:rPr sz="1400" spc="-5" dirty="0">
                <a:solidFill>
                  <a:srgbClr val="242424"/>
                </a:solidFill>
                <a:cs typeface="Arial"/>
              </a:rPr>
              <a:t>Le entrare correnti sono classificate, </a:t>
            </a:r>
            <a:r>
              <a:rPr sz="1400" dirty="0">
                <a:solidFill>
                  <a:srgbClr val="242424"/>
                </a:solidFill>
                <a:cs typeface="Arial"/>
              </a:rPr>
              <a:t>a </a:t>
            </a:r>
            <a:r>
              <a:rPr sz="1400" spc="-5" dirty="0">
                <a:solidFill>
                  <a:srgbClr val="242424"/>
                </a:solidFill>
                <a:cs typeface="Arial"/>
              </a:rPr>
              <a:t>seconda della natura, in </a:t>
            </a:r>
            <a:r>
              <a:rPr sz="1400" b="1" spc="-5" dirty="0">
                <a:solidFill>
                  <a:srgbClr val="242424"/>
                </a:solidFill>
                <a:cs typeface="Arial"/>
              </a:rPr>
              <a:t>entrate correnti </a:t>
            </a:r>
            <a:r>
              <a:rPr sz="1400" b="1" spc="-10" dirty="0">
                <a:solidFill>
                  <a:srgbClr val="242424"/>
                </a:solidFill>
                <a:cs typeface="Arial"/>
              </a:rPr>
              <a:t>di </a:t>
            </a:r>
            <a:r>
              <a:rPr sz="1400" b="1" spc="-5" dirty="0">
                <a:solidFill>
                  <a:srgbClr val="242424"/>
                </a:solidFill>
                <a:cs typeface="Arial"/>
              </a:rPr>
              <a:t>natura tributaria, contributiva </a:t>
            </a:r>
            <a:r>
              <a:rPr sz="1400" b="1" dirty="0">
                <a:solidFill>
                  <a:srgbClr val="242424"/>
                </a:solidFill>
                <a:cs typeface="Arial"/>
              </a:rPr>
              <a:t>e  </a:t>
            </a:r>
            <a:r>
              <a:rPr sz="1400" b="1" spc="-5" dirty="0">
                <a:solidFill>
                  <a:srgbClr val="242424"/>
                </a:solidFill>
                <a:cs typeface="Arial"/>
              </a:rPr>
              <a:t>perequativa</a:t>
            </a:r>
            <a:r>
              <a:rPr sz="1400" spc="-5" dirty="0">
                <a:solidFill>
                  <a:srgbClr val="242424"/>
                </a:solidFill>
                <a:cs typeface="Arial"/>
              </a:rPr>
              <a:t>, </a:t>
            </a:r>
            <a:r>
              <a:rPr sz="1400" dirty="0">
                <a:solidFill>
                  <a:srgbClr val="242424"/>
                </a:solidFill>
                <a:cs typeface="Arial"/>
              </a:rPr>
              <a:t>( </a:t>
            </a:r>
            <a:r>
              <a:rPr sz="1400" spc="-5" dirty="0">
                <a:solidFill>
                  <a:srgbClr val="242424"/>
                </a:solidFill>
                <a:cs typeface="Arial"/>
              </a:rPr>
              <a:t>Titolo </a:t>
            </a:r>
            <a:r>
              <a:rPr sz="1400" dirty="0">
                <a:solidFill>
                  <a:srgbClr val="242424"/>
                </a:solidFill>
                <a:cs typeface="Arial"/>
              </a:rPr>
              <a:t>I) </a:t>
            </a:r>
            <a:r>
              <a:rPr sz="1400" b="1" spc="-5" dirty="0">
                <a:solidFill>
                  <a:srgbClr val="242424"/>
                </a:solidFill>
                <a:cs typeface="Arial"/>
              </a:rPr>
              <a:t>trasferimenti correnti </a:t>
            </a:r>
            <a:r>
              <a:rPr sz="1400" spc="-5" dirty="0">
                <a:solidFill>
                  <a:srgbClr val="242424"/>
                </a:solidFill>
                <a:cs typeface="Arial"/>
              </a:rPr>
              <a:t>(Titolo II </a:t>
            </a:r>
            <a:r>
              <a:rPr sz="1400" dirty="0">
                <a:solidFill>
                  <a:srgbClr val="242424"/>
                </a:solidFill>
                <a:cs typeface="Arial"/>
              </a:rPr>
              <a:t>- </a:t>
            </a:r>
            <a:r>
              <a:rPr sz="1400" spc="-5" dirty="0">
                <a:solidFill>
                  <a:srgbClr val="242424"/>
                </a:solidFill>
                <a:cs typeface="Arial"/>
              </a:rPr>
              <a:t>ad </a:t>
            </a:r>
            <a:r>
              <a:rPr sz="1400" spc="-10" dirty="0">
                <a:solidFill>
                  <a:srgbClr val="242424"/>
                </a:solidFill>
                <a:cs typeface="Arial"/>
              </a:rPr>
              <a:t>es. </a:t>
            </a:r>
            <a:r>
              <a:rPr sz="1400" spc="-5" dirty="0">
                <a:solidFill>
                  <a:srgbClr val="242424"/>
                </a:solidFill>
                <a:cs typeface="Arial"/>
              </a:rPr>
              <a:t>da amministrazioni pubbliche, da imprese, da Unione Europea  </a:t>
            </a:r>
            <a:r>
              <a:rPr sz="1400" dirty="0">
                <a:solidFill>
                  <a:srgbClr val="242424"/>
                </a:solidFill>
                <a:cs typeface="Arial"/>
              </a:rPr>
              <a:t>ecc…) </a:t>
            </a:r>
            <a:r>
              <a:rPr sz="1400" spc="-5" dirty="0">
                <a:solidFill>
                  <a:srgbClr val="242424"/>
                </a:solidFill>
                <a:cs typeface="Arial"/>
              </a:rPr>
              <a:t>ed </a:t>
            </a:r>
            <a:r>
              <a:rPr sz="1400" b="1" spc="-5" dirty="0">
                <a:solidFill>
                  <a:srgbClr val="242424"/>
                </a:solidFill>
                <a:cs typeface="Arial"/>
              </a:rPr>
              <a:t>entrate extratributarie </a:t>
            </a:r>
            <a:r>
              <a:rPr sz="1400" spc="-5" dirty="0">
                <a:solidFill>
                  <a:srgbClr val="242424"/>
                </a:solidFill>
                <a:cs typeface="Arial"/>
              </a:rPr>
              <a:t>(Titolo </a:t>
            </a:r>
            <a:r>
              <a:rPr sz="1400" spc="-10" dirty="0">
                <a:solidFill>
                  <a:srgbClr val="242424"/>
                </a:solidFill>
                <a:cs typeface="Arial"/>
              </a:rPr>
              <a:t>III </a:t>
            </a:r>
            <a:r>
              <a:rPr sz="1400" dirty="0">
                <a:solidFill>
                  <a:srgbClr val="242424"/>
                </a:solidFill>
                <a:cs typeface="Arial"/>
              </a:rPr>
              <a:t>- </a:t>
            </a:r>
            <a:r>
              <a:rPr sz="1400" spc="-10" dirty="0">
                <a:solidFill>
                  <a:srgbClr val="242424"/>
                </a:solidFill>
                <a:cs typeface="Arial"/>
              </a:rPr>
              <a:t>es. </a:t>
            </a:r>
            <a:r>
              <a:rPr sz="1400" spc="-5" dirty="0">
                <a:solidFill>
                  <a:srgbClr val="242424"/>
                </a:solidFill>
                <a:cs typeface="Arial"/>
              </a:rPr>
              <a:t>entrate da vendita di beni </a:t>
            </a:r>
            <a:r>
              <a:rPr sz="1400" dirty="0">
                <a:solidFill>
                  <a:srgbClr val="242424"/>
                </a:solidFill>
                <a:cs typeface="Arial"/>
              </a:rPr>
              <a:t>e </a:t>
            </a:r>
            <a:r>
              <a:rPr sz="1400" spc="-5" dirty="0">
                <a:solidFill>
                  <a:srgbClr val="242424"/>
                </a:solidFill>
                <a:cs typeface="Arial"/>
              </a:rPr>
              <a:t>servizi, proventi derivanti dall’attività di controllo </a:t>
            </a:r>
            <a:r>
              <a:rPr sz="1400" dirty="0">
                <a:solidFill>
                  <a:srgbClr val="242424"/>
                </a:solidFill>
                <a:cs typeface="Arial"/>
              </a:rPr>
              <a:t>e  </a:t>
            </a:r>
            <a:r>
              <a:rPr sz="1400" spc="-5" dirty="0">
                <a:solidFill>
                  <a:srgbClr val="242424"/>
                </a:solidFill>
                <a:cs typeface="Arial"/>
              </a:rPr>
              <a:t>repressione delle irregolarità</a:t>
            </a:r>
            <a:r>
              <a:rPr sz="1400" spc="-25" dirty="0">
                <a:solidFill>
                  <a:srgbClr val="242424"/>
                </a:solidFill>
                <a:cs typeface="Arial"/>
              </a:rPr>
              <a:t> </a:t>
            </a:r>
            <a:r>
              <a:rPr sz="1400" dirty="0">
                <a:solidFill>
                  <a:srgbClr val="242424"/>
                </a:solidFill>
                <a:cs typeface="Arial"/>
              </a:rPr>
              <a:t>ecc..)</a:t>
            </a:r>
            <a:endParaRPr sz="1400" dirty="0">
              <a:cs typeface="Arial"/>
            </a:endParaRPr>
          </a:p>
        </p:txBody>
      </p:sp>
      <p:sp>
        <p:nvSpPr>
          <p:cNvPr id="8" name="object 8"/>
          <p:cNvSpPr/>
          <p:nvPr/>
        </p:nvSpPr>
        <p:spPr>
          <a:xfrm>
            <a:off x="4850169" y="2739131"/>
            <a:ext cx="34290" cy="0"/>
          </a:xfrm>
          <a:custGeom>
            <a:avLst/>
            <a:gdLst/>
            <a:ahLst/>
            <a:cxnLst/>
            <a:rect l="l" t="t" r="r" b="b"/>
            <a:pathLst>
              <a:path w="34289">
                <a:moveTo>
                  <a:pt x="0" y="0"/>
                </a:moveTo>
                <a:lnTo>
                  <a:pt x="34119" y="0"/>
                </a:lnTo>
              </a:path>
            </a:pathLst>
          </a:custGeom>
          <a:ln w="9458">
            <a:solidFill>
              <a:srgbClr val="008000"/>
            </a:solidFill>
          </a:ln>
        </p:spPr>
        <p:txBody>
          <a:bodyPr wrap="square" lIns="0" tIns="0" rIns="0" bIns="0" rtlCol="0"/>
          <a:lstStyle/>
          <a:p>
            <a:endParaRPr dirty="0"/>
          </a:p>
        </p:txBody>
      </p:sp>
      <p:sp>
        <p:nvSpPr>
          <p:cNvPr id="9" name="object 9"/>
          <p:cNvSpPr/>
          <p:nvPr/>
        </p:nvSpPr>
        <p:spPr>
          <a:xfrm>
            <a:off x="6593663" y="2739131"/>
            <a:ext cx="34925" cy="0"/>
          </a:xfrm>
          <a:custGeom>
            <a:avLst/>
            <a:gdLst/>
            <a:ahLst/>
            <a:cxnLst/>
            <a:rect l="l" t="t" r="r" b="b"/>
            <a:pathLst>
              <a:path w="34925">
                <a:moveTo>
                  <a:pt x="0" y="0"/>
                </a:moveTo>
                <a:lnTo>
                  <a:pt x="34574" y="0"/>
                </a:lnTo>
              </a:path>
            </a:pathLst>
          </a:custGeom>
          <a:ln w="9458">
            <a:solidFill>
              <a:srgbClr val="008000"/>
            </a:solidFill>
          </a:ln>
        </p:spPr>
        <p:txBody>
          <a:bodyPr wrap="square" lIns="0" tIns="0" rIns="0" bIns="0" rtlCol="0"/>
          <a:lstStyle/>
          <a:p>
            <a:endParaRPr dirty="0"/>
          </a:p>
        </p:txBody>
      </p:sp>
      <p:graphicFrame>
        <p:nvGraphicFramePr>
          <p:cNvPr id="21" name="Grafico 20">
            <a:extLst>
              <a:ext uri="{FF2B5EF4-FFF2-40B4-BE49-F238E27FC236}">
                <a16:creationId xmlns:a16="http://schemas.microsoft.com/office/drawing/2014/main" id="{84CC2F00-639D-4E2C-88BF-1F9AECA07000}"/>
              </a:ext>
            </a:extLst>
          </p:cNvPr>
          <p:cNvGraphicFramePr>
            <a:graphicFrameLocks/>
          </p:cNvGraphicFramePr>
          <p:nvPr>
            <p:extLst>
              <p:ext uri="{D42A27DB-BD31-4B8C-83A1-F6EECF244321}">
                <p14:modId xmlns:p14="http://schemas.microsoft.com/office/powerpoint/2010/main" val="2743969650"/>
              </p:ext>
            </p:extLst>
          </p:nvPr>
        </p:nvGraphicFramePr>
        <p:xfrm>
          <a:off x="525843" y="3164898"/>
          <a:ext cx="4579557"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10" name="Segnaposto piè di pagina 9">
            <a:extLst>
              <a:ext uri="{FF2B5EF4-FFF2-40B4-BE49-F238E27FC236}">
                <a16:creationId xmlns:a16="http://schemas.microsoft.com/office/drawing/2014/main" id="{1EA51AE9-67E6-443B-B610-7CD5268F8044}"/>
              </a:ext>
            </a:extLst>
          </p:cNvPr>
          <p:cNvSpPr>
            <a:spLocks noGrp="1"/>
          </p:cNvSpPr>
          <p:nvPr>
            <p:ph type="ftr" sz="quarter" idx="11"/>
          </p:nvPr>
        </p:nvSpPr>
        <p:spPr/>
        <p:txBody>
          <a:bodyPr/>
          <a:lstStyle/>
          <a:p>
            <a:r>
              <a:rPr lang="it-IT" b="1">
                <a:solidFill>
                  <a:srgbClr val="002060"/>
                </a:solidFill>
              </a:rPr>
              <a:t>Rendiconto semplificato per il Cittadino Esercizio 2019</a:t>
            </a:r>
            <a:endParaRPr lang="it-IT" b="1" dirty="0">
              <a:solidFill>
                <a:srgbClr val="002060"/>
              </a:solidFill>
            </a:endParaRPr>
          </a:p>
        </p:txBody>
      </p:sp>
      <p:sp>
        <p:nvSpPr>
          <p:cNvPr id="12" name="Rettangolo 11">
            <a:extLst>
              <a:ext uri="{FF2B5EF4-FFF2-40B4-BE49-F238E27FC236}">
                <a16:creationId xmlns:a16="http://schemas.microsoft.com/office/drawing/2014/main" id="{D464CF6D-D247-4D3E-9E09-702C0E492614}"/>
              </a:ext>
            </a:extLst>
          </p:cNvPr>
          <p:cNvSpPr/>
          <p:nvPr/>
        </p:nvSpPr>
        <p:spPr>
          <a:xfrm>
            <a:off x="1066800" y="564145"/>
            <a:ext cx="6934200" cy="369332"/>
          </a:xfrm>
          <a:prstGeom prst="rect">
            <a:avLst/>
          </a:prstGeom>
        </p:spPr>
        <p:txBody>
          <a:bodyPr wrap="square">
            <a:spAutoFit/>
          </a:bodyPr>
          <a:lstStyle/>
          <a:p>
            <a:pPr marL="12700" algn="ctr">
              <a:lnSpc>
                <a:spcPct val="100000"/>
              </a:lnSpc>
              <a:spcBef>
                <a:spcPts val="95"/>
              </a:spcBef>
            </a:pPr>
            <a:r>
              <a:rPr lang="it-IT" b="1" spc="-10" dirty="0">
                <a:solidFill>
                  <a:srgbClr val="002060"/>
                </a:solidFill>
                <a:cs typeface="Calibri"/>
              </a:rPr>
              <a:t>ENTRATE CORRENTI</a:t>
            </a:r>
            <a:endParaRPr lang="it-IT" dirty="0">
              <a:solidFill>
                <a:srgbClr val="002060"/>
              </a:solidFill>
              <a:cs typeface="Calibri"/>
            </a:endParaRPr>
          </a:p>
        </p:txBody>
      </p:sp>
      <p:sp>
        <p:nvSpPr>
          <p:cNvPr id="2" name="Rettangolo 1">
            <a:extLst>
              <a:ext uri="{FF2B5EF4-FFF2-40B4-BE49-F238E27FC236}">
                <a16:creationId xmlns:a16="http://schemas.microsoft.com/office/drawing/2014/main" id="{476691BB-DD7D-4276-80C5-96D1C175969C}"/>
              </a:ext>
            </a:extLst>
          </p:cNvPr>
          <p:cNvSpPr/>
          <p:nvPr/>
        </p:nvSpPr>
        <p:spPr>
          <a:xfrm>
            <a:off x="6248400" y="3028891"/>
            <a:ext cx="2743200" cy="1938992"/>
          </a:xfrm>
          <a:prstGeom prst="rect">
            <a:avLst/>
          </a:prstGeom>
        </p:spPr>
        <p:txBody>
          <a:bodyPr wrap="square">
            <a:spAutoFit/>
          </a:bodyPr>
          <a:lstStyle/>
          <a:p>
            <a:r>
              <a:rPr lang="it-IT" sz="1200" b="1" dirty="0">
                <a:solidFill>
                  <a:srgbClr val="002060"/>
                </a:solidFill>
                <a:latin typeface="Arial" panose="020B0604020202020204" pitchFamily="34" charset="0"/>
              </a:rPr>
              <a:t>ENTRATE CORRENTI	2019</a:t>
            </a:r>
            <a:r>
              <a:rPr lang="it-IT" sz="1200" b="1" dirty="0">
                <a:solidFill>
                  <a:srgbClr val="000000"/>
                </a:solidFill>
                <a:latin typeface="Arial" panose="020B0604020202020204" pitchFamily="34" charset="0"/>
              </a:rPr>
              <a:t>	</a:t>
            </a:r>
          </a:p>
          <a:p>
            <a:endParaRPr lang="it-IT" sz="1200" dirty="0">
              <a:solidFill>
                <a:srgbClr val="000000"/>
              </a:solidFill>
              <a:latin typeface="Arial" panose="020B0604020202020204" pitchFamily="34" charset="0"/>
            </a:endParaRPr>
          </a:p>
          <a:p>
            <a:r>
              <a:rPr lang="it-IT" sz="1200" dirty="0">
                <a:solidFill>
                  <a:srgbClr val="000000"/>
                </a:solidFill>
                <a:latin typeface="Arial" panose="020B0604020202020204" pitchFamily="34" charset="0"/>
              </a:rPr>
              <a:t>Entrate titolo I	42.092.326,86	</a:t>
            </a:r>
          </a:p>
          <a:p>
            <a:r>
              <a:rPr lang="it-IT" sz="1200" dirty="0">
                <a:solidFill>
                  <a:srgbClr val="000000"/>
                </a:solidFill>
                <a:latin typeface="Arial" panose="020B0604020202020204" pitchFamily="34" charset="0"/>
              </a:rPr>
              <a:t>Entrate titolo II	  4.323.577,61	</a:t>
            </a:r>
          </a:p>
          <a:p>
            <a:r>
              <a:rPr lang="it-IT" sz="1200" dirty="0">
                <a:solidFill>
                  <a:srgbClr val="000000"/>
                </a:solidFill>
                <a:latin typeface="Arial" panose="020B0604020202020204" pitchFamily="34" charset="0"/>
              </a:rPr>
              <a:t>Entrate titolo III	15.190.037,70	</a:t>
            </a:r>
          </a:p>
          <a:p>
            <a:r>
              <a:rPr lang="it-IT" sz="1200" b="1" dirty="0">
                <a:solidFill>
                  <a:srgbClr val="002060"/>
                </a:solidFill>
                <a:latin typeface="Arial" panose="020B0604020202020204" pitchFamily="34" charset="0"/>
              </a:rPr>
              <a:t>Totale titoli   	61.605.942,17</a:t>
            </a:r>
            <a:r>
              <a:rPr lang="it-IT" sz="1200" b="1" dirty="0">
                <a:solidFill>
                  <a:srgbClr val="000000"/>
                </a:solidFill>
                <a:latin typeface="Arial" panose="020B0604020202020204" pitchFamily="34" charset="0"/>
              </a:rPr>
              <a:t>			</a:t>
            </a:r>
            <a:r>
              <a:rPr lang="it-IT" sz="900" b="1" dirty="0">
                <a:solidFill>
                  <a:srgbClr val="000000"/>
                </a:solidFill>
                <a:latin typeface="Arial" panose="020B0604020202020204" pitchFamily="34"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object 11"/>
          <p:cNvSpPr txBox="1">
            <a:spLocks noGrp="1"/>
          </p:cNvSpPr>
          <p:nvPr>
            <p:ph type="title"/>
          </p:nvPr>
        </p:nvSpPr>
        <p:spPr>
          <a:xfrm>
            <a:off x="2790063" y="438503"/>
            <a:ext cx="3640074" cy="259045"/>
          </a:xfrm>
          <a:prstGeom prst="rect">
            <a:avLst/>
          </a:prstGeom>
        </p:spPr>
        <p:txBody>
          <a:bodyPr vert="horz" wrap="square" lIns="0" tIns="12700" rIns="0" bIns="0" rtlCol="0">
            <a:spAutoFit/>
          </a:bodyPr>
          <a:lstStyle/>
          <a:p>
            <a:pPr algn="ctr">
              <a:lnSpc>
                <a:spcPct val="100000"/>
              </a:lnSpc>
              <a:spcBef>
                <a:spcPts val="100"/>
              </a:spcBef>
            </a:pPr>
            <a:r>
              <a:rPr sz="1600" b="1" spc="-25" dirty="0">
                <a:solidFill>
                  <a:srgbClr val="002060"/>
                </a:solidFill>
                <a:latin typeface="+mn-lt"/>
              </a:rPr>
              <a:t>ENTRATE </a:t>
            </a:r>
            <a:r>
              <a:rPr sz="1600" b="1" dirty="0">
                <a:solidFill>
                  <a:srgbClr val="002060"/>
                </a:solidFill>
                <a:latin typeface="+mn-lt"/>
              </a:rPr>
              <a:t>IN </a:t>
            </a:r>
            <a:r>
              <a:rPr sz="1600" b="1" spc="-20" dirty="0">
                <a:solidFill>
                  <a:srgbClr val="002060"/>
                </a:solidFill>
                <a:latin typeface="+mn-lt"/>
              </a:rPr>
              <a:t>CONTO</a:t>
            </a:r>
            <a:r>
              <a:rPr sz="1600" b="1" spc="-10" dirty="0">
                <a:solidFill>
                  <a:srgbClr val="002060"/>
                </a:solidFill>
                <a:latin typeface="+mn-lt"/>
              </a:rPr>
              <a:t> </a:t>
            </a:r>
            <a:r>
              <a:rPr sz="1600" b="1" spc="-15" dirty="0">
                <a:solidFill>
                  <a:srgbClr val="002060"/>
                </a:solidFill>
                <a:latin typeface="+mn-lt"/>
              </a:rPr>
              <a:t>TITOLI </a:t>
            </a:r>
            <a:r>
              <a:rPr sz="1600" b="1" dirty="0">
                <a:solidFill>
                  <a:srgbClr val="002060"/>
                </a:solidFill>
                <a:latin typeface="+mn-lt"/>
              </a:rPr>
              <a:t>IV – </a:t>
            </a:r>
            <a:r>
              <a:rPr lang="it-IT" sz="1600" b="1" dirty="0">
                <a:solidFill>
                  <a:srgbClr val="002060"/>
                </a:solidFill>
                <a:latin typeface="+mn-lt"/>
              </a:rPr>
              <a:t>V-VI</a:t>
            </a:r>
            <a:endParaRPr sz="1600" b="1" dirty="0">
              <a:solidFill>
                <a:srgbClr val="002060"/>
              </a:solidFill>
              <a:latin typeface="+mn-lt"/>
            </a:endParaRPr>
          </a:p>
        </p:txBody>
      </p:sp>
      <p:sp>
        <p:nvSpPr>
          <p:cNvPr id="12" name="object 12"/>
          <p:cNvSpPr txBox="1"/>
          <p:nvPr/>
        </p:nvSpPr>
        <p:spPr>
          <a:xfrm>
            <a:off x="612140" y="789177"/>
            <a:ext cx="7995920" cy="874598"/>
          </a:xfrm>
          <a:prstGeom prst="rect">
            <a:avLst/>
          </a:prstGeom>
        </p:spPr>
        <p:txBody>
          <a:bodyPr vert="horz" wrap="square" lIns="0" tIns="12700" rIns="0" bIns="0" rtlCol="0">
            <a:spAutoFit/>
          </a:bodyPr>
          <a:lstStyle/>
          <a:p>
            <a:pPr marL="12700" marR="5080" algn="just">
              <a:lnSpc>
                <a:spcPct val="100000"/>
              </a:lnSpc>
              <a:spcBef>
                <a:spcPts val="100"/>
              </a:spcBef>
            </a:pPr>
            <a:r>
              <a:rPr sz="1400" spc="-5" dirty="0">
                <a:latin typeface="Calibri"/>
                <a:cs typeface="Calibri"/>
              </a:rPr>
              <a:t>Le </a:t>
            </a:r>
            <a:r>
              <a:rPr sz="1400" spc="-15" dirty="0">
                <a:latin typeface="Calibri"/>
                <a:cs typeface="Calibri"/>
              </a:rPr>
              <a:t>entrate </a:t>
            </a:r>
            <a:r>
              <a:rPr sz="1400" spc="-10" dirty="0">
                <a:latin typeface="Calibri"/>
                <a:cs typeface="Calibri"/>
              </a:rPr>
              <a:t>in conto capitale </a:t>
            </a:r>
            <a:r>
              <a:rPr sz="1400" spc="-5" dirty="0">
                <a:latin typeface="Calibri"/>
                <a:cs typeface="Calibri"/>
              </a:rPr>
              <a:t>finanziano </a:t>
            </a:r>
            <a:r>
              <a:rPr sz="1400" dirty="0">
                <a:latin typeface="Calibri"/>
                <a:cs typeface="Calibri"/>
              </a:rPr>
              <a:t>la </a:t>
            </a:r>
            <a:r>
              <a:rPr sz="1400" spc="-5" dirty="0">
                <a:latin typeface="Calibri"/>
                <a:cs typeface="Calibri"/>
              </a:rPr>
              <a:t>spesa </a:t>
            </a:r>
            <a:r>
              <a:rPr sz="1400" dirty="0">
                <a:latin typeface="Calibri"/>
                <a:cs typeface="Calibri"/>
              </a:rPr>
              <a:t>per </a:t>
            </a:r>
            <a:r>
              <a:rPr sz="1400" spc="-10" dirty="0">
                <a:latin typeface="Calibri"/>
                <a:cs typeface="Calibri"/>
              </a:rPr>
              <a:t>investimenti </a:t>
            </a:r>
            <a:r>
              <a:rPr sz="1400" spc="-5" dirty="0">
                <a:latin typeface="Calibri"/>
                <a:cs typeface="Calibri"/>
              </a:rPr>
              <a:t>che </a:t>
            </a:r>
            <a:r>
              <a:rPr sz="1400" spc="-10" dirty="0">
                <a:latin typeface="Calibri"/>
                <a:cs typeface="Calibri"/>
              </a:rPr>
              <a:t>aumentano </a:t>
            </a:r>
            <a:r>
              <a:rPr sz="1400" dirty="0">
                <a:latin typeface="Calibri"/>
                <a:cs typeface="Calibri"/>
              </a:rPr>
              <a:t>il </a:t>
            </a:r>
            <a:r>
              <a:rPr sz="1400" spc="-10" dirty="0">
                <a:latin typeface="Calibri"/>
                <a:cs typeface="Calibri"/>
              </a:rPr>
              <a:t>valore </a:t>
            </a:r>
            <a:r>
              <a:rPr sz="1400" spc="-5" dirty="0">
                <a:latin typeface="Calibri"/>
                <a:cs typeface="Calibri"/>
              </a:rPr>
              <a:t>dello </a:t>
            </a:r>
            <a:r>
              <a:rPr sz="1400" spc="-10" dirty="0">
                <a:latin typeface="Calibri"/>
                <a:cs typeface="Calibri"/>
              </a:rPr>
              <a:t>stato </a:t>
            </a:r>
            <a:r>
              <a:rPr sz="1400" spc="-5" dirty="0">
                <a:latin typeface="Calibri"/>
                <a:cs typeface="Calibri"/>
              </a:rPr>
              <a:t>patrimoniale dell’Ente,  includendo </a:t>
            </a:r>
            <a:r>
              <a:rPr sz="1400" dirty="0">
                <a:latin typeface="Calibri"/>
                <a:cs typeface="Calibri"/>
              </a:rPr>
              <a:t>i </a:t>
            </a:r>
            <a:r>
              <a:rPr sz="1400" spc="-10" dirty="0">
                <a:latin typeface="Calibri"/>
                <a:cs typeface="Calibri"/>
              </a:rPr>
              <a:t>progetti </a:t>
            </a:r>
            <a:r>
              <a:rPr sz="1400" dirty="0">
                <a:latin typeface="Calibri"/>
                <a:cs typeface="Calibri"/>
              </a:rPr>
              <a:t>di </a:t>
            </a:r>
            <a:r>
              <a:rPr sz="1400" spc="-5" dirty="0">
                <a:latin typeface="Calibri"/>
                <a:cs typeface="Calibri"/>
              </a:rPr>
              <a:t>investimento </a:t>
            </a:r>
            <a:r>
              <a:rPr sz="1400" dirty="0">
                <a:latin typeface="Calibri"/>
                <a:cs typeface="Calibri"/>
              </a:rPr>
              <a:t>per </a:t>
            </a:r>
            <a:r>
              <a:rPr sz="1400" spc="-10" dirty="0">
                <a:latin typeface="Calibri"/>
                <a:cs typeface="Calibri"/>
              </a:rPr>
              <a:t>infrastrutture </a:t>
            </a:r>
            <a:r>
              <a:rPr sz="1400" spc="-5" dirty="0">
                <a:latin typeface="Calibri"/>
                <a:cs typeface="Calibri"/>
              </a:rPr>
              <a:t>che si intende realizzare sul</a:t>
            </a:r>
            <a:r>
              <a:rPr sz="1400" spc="-90" dirty="0">
                <a:latin typeface="Calibri"/>
                <a:cs typeface="Calibri"/>
              </a:rPr>
              <a:t> </a:t>
            </a:r>
            <a:r>
              <a:rPr sz="1400" spc="-5" dirty="0">
                <a:latin typeface="Calibri"/>
                <a:cs typeface="Calibri"/>
              </a:rPr>
              <a:t>territorio.</a:t>
            </a:r>
            <a:endParaRPr sz="1400" dirty="0">
              <a:latin typeface="Calibri"/>
              <a:cs typeface="Calibri"/>
            </a:endParaRPr>
          </a:p>
          <a:p>
            <a:pPr marL="12700" algn="just">
              <a:lnSpc>
                <a:spcPct val="100000"/>
              </a:lnSpc>
            </a:pPr>
            <a:r>
              <a:rPr sz="1400" spc="-5" dirty="0">
                <a:solidFill>
                  <a:srgbClr val="242424"/>
                </a:solidFill>
                <a:latin typeface="Calibri"/>
                <a:cs typeface="Calibri"/>
              </a:rPr>
              <a:t>Le </a:t>
            </a:r>
            <a:r>
              <a:rPr sz="1400" spc="-10" dirty="0">
                <a:solidFill>
                  <a:srgbClr val="242424"/>
                </a:solidFill>
                <a:latin typeface="Calibri"/>
                <a:cs typeface="Calibri"/>
              </a:rPr>
              <a:t>entrate </a:t>
            </a:r>
            <a:r>
              <a:rPr sz="1400" dirty="0">
                <a:solidFill>
                  <a:srgbClr val="242424"/>
                </a:solidFill>
                <a:latin typeface="Calibri"/>
                <a:cs typeface="Calibri"/>
              </a:rPr>
              <a:t>in </a:t>
            </a:r>
            <a:r>
              <a:rPr sz="1400" spc="-10" dirty="0">
                <a:solidFill>
                  <a:srgbClr val="242424"/>
                </a:solidFill>
                <a:latin typeface="Calibri"/>
                <a:cs typeface="Calibri"/>
              </a:rPr>
              <a:t>conto </a:t>
            </a:r>
            <a:r>
              <a:rPr sz="1400" spc="-5" dirty="0">
                <a:solidFill>
                  <a:srgbClr val="242424"/>
                </a:solidFill>
                <a:latin typeface="Calibri"/>
                <a:cs typeface="Calibri"/>
              </a:rPr>
              <a:t>capitale sono </a:t>
            </a:r>
            <a:r>
              <a:rPr sz="1400" dirty="0">
                <a:solidFill>
                  <a:srgbClr val="242424"/>
                </a:solidFill>
                <a:latin typeface="Calibri"/>
                <a:cs typeface="Calibri"/>
              </a:rPr>
              <a:t>quelle </a:t>
            </a:r>
            <a:r>
              <a:rPr sz="1400" spc="-10" dirty="0">
                <a:solidFill>
                  <a:srgbClr val="242424"/>
                </a:solidFill>
                <a:latin typeface="Calibri"/>
                <a:cs typeface="Calibri"/>
              </a:rPr>
              <a:t>afferenti </a:t>
            </a:r>
            <a:r>
              <a:rPr sz="1400" dirty="0">
                <a:solidFill>
                  <a:srgbClr val="242424"/>
                </a:solidFill>
                <a:latin typeface="Calibri"/>
                <a:cs typeface="Calibri"/>
              </a:rPr>
              <a:t>ai </a:t>
            </a:r>
            <a:r>
              <a:rPr sz="1400" spc="-5" dirty="0">
                <a:solidFill>
                  <a:srgbClr val="242424"/>
                </a:solidFill>
                <a:latin typeface="Calibri"/>
                <a:cs typeface="Calibri"/>
              </a:rPr>
              <a:t>titoli IV </a:t>
            </a:r>
            <a:r>
              <a:rPr sz="1400" dirty="0">
                <a:solidFill>
                  <a:srgbClr val="242424"/>
                </a:solidFill>
                <a:latin typeface="Calibri"/>
                <a:cs typeface="Calibri"/>
              </a:rPr>
              <a:t>- V e VI del</a:t>
            </a:r>
            <a:r>
              <a:rPr sz="1400" spc="-50" dirty="0">
                <a:solidFill>
                  <a:srgbClr val="242424"/>
                </a:solidFill>
                <a:latin typeface="Calibri"/>
                <a:cs typeface="Calibri"/>
              </a:rPr>
              <a:t> </a:t>
            </a:r>
            <a:r>
              <a:rPr sz="1400" spc="-5" dirty="0">
                <a:solidFill>
                  <a:srgbClr val="242424"/>
                </a:solidFill>
                <a:latin typeface="Calibri"/>
                <a:cs typeface="Calibri"/>
              </a:rPr>
              <a:t>bilancio.</a:t>
            </a:r>
            <a:endParaRPr sz="1400" dirty="0">
              <a:latin typeface="Calibri"/>
              <a:cs typeface="Calibri"/>
            </a:endParaRPr>
          </a:p>
        </p:txBody>
      </p:sp>
      <p:sp>
        <p:nvSpPr>
          <p:cNvPr id="19" name="object 19"/>
          <p:cNvSpPr/>
          <p:nvPr/>
        </p:nvSpPr>
        <p:spPr>
          <a:xfrm>
            <a:off x="7360179" y="2862374"/>
            <a:ext cx="23495" cy="0"/>
          </a:xfrm>
          <a:custGeom>
            <a:avLst/>
            <a:gdLst/>
            <a:ahLst/>
            <a:cxnLst/>
            <a:rect l="l" t="t" r="r" b="b"/>
            <a:pathLst>
              <a:path w="23495">
                <a:moveTo>
                  <a:pt x="0" y="0"/>
                </a:moveTo>
                <a:lnTo>
                  <a:pt x="23104" y="0"/>
                </a:lnTo>
              </a:path>
            </a:pathLst>
          </a:custGeom>
          <a:ln w="9495">
            <a:solidFill>
              <a:srgbClr val="008000"/>
            </a:solidFill>
          </a:ln>
        </p:spPr>
        <p:txBody>
          <a:bodyPr wrap="square" lIns="0" tIns="0" rIns="0" bIns="0" rtlCol="0"/>
          <a:lstStyle/>
          <a:p>
            <a:endParaRPr dirty="0"/>
          </a:p>
        </p:txBody>
      </p:sp>
      <p:sp>
        <p:nvSpPr>
          <p:cNvPr id="13" name="Segnaposto piè di pagina 12">
            <a:extLst>
              <a:ext uri="{FF2B5EF4-FFF2-40B4-BE49-F238E27FC236}">
                <a16:creationId xmlns:a16="http://schemas.microsoft.com/office/drawing/2014/main" id="{94828E8D-A6A7-4A32-910D-162EE43F41DF}"/>
              </a:ext>
            </a:extLst>
          </p:cNvPr>
          <p:cNvSpPr>
            <a:spLocks noGrp="1"/>
          </p:cNvSpPr>
          <p:nvPr>
            <p:ph type="ftr" sz="quarter" idx="11"/>
          </p:nvPr>
        </p:nvSpPr>
        <p:spPr/>
        <p:txBody>
          <a:bodyPr/>
          <a:lstStyle/>
          <a:p>
            <a:r>
              <a:rPr lang="it-IT" b="1">
                <a:solidFill>
                  <a:srgbClr val="002060"/>
                </a:solidFill>
              </a:rPr>
              <a:t>Rendiconto semplificato per il Cittadino Esercizio 2019</a:t>
            </a:r>
            <a:endParaRPr lang="it-IT" b="1" dirty="0">
              <a:solidFill>
                <a:srgbClr val="002060"/>
              </a:solidFill>
            </a:endParaRPr>
          </a:p>
        </p:txBody>
      </p:sp>
      <p:graphicFrame>
        <p:nvGraphicFramePr>
          <p:cNvPr id="3" name="Tabella 2">
            <a:extLst>
              <a:ext uri="{FF2B5EF4-FFF2-40B4-BE49-F238E27FC236}">
                <a16:creationId xmlns:a16="http://schemas.microsoft.com/office/drawing/2014/main" id="{F0913583-A4F0-44E9-B46A-8B247A83971F}"/>
              </a:ext>
            </a:extLst>
          </p:cNvPr>
          <p:cNvGraphicFramePr>
            <a:graphicFrameLocks noGrp="1"/>
          </p:cNvGraphicFramePr>
          <p:nvPr>
            <p:extLst>
              <p:ext uri="{D42A27DB-BD31-4B8C-83A1-F6EECF244321}">
                <p14:modId xmlns:p14="http://schemas.microsoft.com/office/powerpoint/2010/main" val="1251130709"/>
              </p:ext>
            </p:extLst>
          </p:nvPr>
        </p:nvGraphicFramePr>
        <p:xfrm>
          <a:off x="612140" y="1755405"/>
          <a:ext cx="7783195" cy="4715420"/>
        </p:xfrm>
        <a:graphic>
          <a:graphicData uri="http://schemas.openxmlformats.org/drawingml/2006/table">
            <a:tbl>
              <a:tblPr/>
              <a:tblGrid>
                <a:gridCol w="3578860">
                  <a:extLst>
                    <a:ext uri="{9D8B030D-6E8A-4147-A177-3AD203B41FA5}">
                      <a16:colId xmlns:a16="http://schemas.microsoft.com/office/drawing/2014/main" val="461834579"/>
                    </a:ext>
                  </a:extLst>
                </a:gridCol>
                <a:gridCol w="1371600">
                  <a:extLst>
                    <a:ext uri="{9D8B030D-6E8A-4147-A177-3AD203B41FA5}">
                      <a16:colId xmlns:a16="http://schemas.microsoft.com/office/drawing/2014/main" val="3889250409"/>
                    </a:ext>
                  </a:extLst>
                </a:gridCol>
                <a:gridCol w="1371600">
                  <a:extLst>
                    <a:ext uri="{9D8B030D-6E8A-4147-A177-3AD203B41FA5}">
                      <a16:colId xmlns:a16="http://schemas.microsoft.com/office/drawing/2014/main" val="890768119"/>
                    </a:ext>
                  </a:extLst>
                </a:gridCol>
                <a:gridCol w="1461135">
                  <a:extLst>
                    <a:ext uri="{9D8B030D-6E8A-4147-A177-3AD203B41FA5}">
                      <a16:colId xmlns:a16="http://schemas.microsoft.com/office/drawing/2014/main" val="1969493098"/>
                    </a:ext>
                  </a:extLst>
                </a:gridCol>
              </a:tblGrid>
              <a:tr h="163347">
                <a:tc>
                  <a:txBody>
                    <a:bodyPr/>
                    <a:lstStyle/>
                    <a:p>
                      <a:pPr algn="l" rtl="0" fontAlgn="b"/>
                      <a:r>
                        <a:rPr lang="it-IT" sz="1100" b="1" i="0" u="none" strike="noStrike" baseline="0" dirty="0">
                          <a:solidFill>
                            <a:srgbClr val="000080"/>
                          </a:solidFill>
                          <a:effectLst/>
                          <a:latin typeface="+mn-lt"/>
                        </a:rPr>
                        <a:t>TITOLO 4  ACCERTAMENTI  DI COMPETENZA</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baseline="0">
                          <a:solidFill>
                            <a:srgbClr val="000080"/>
                          </a:solidFill>
                          <a:effectLst/>
                          <a:latin typeface="+mn-lt"/>
                        </a:rPr>
                        <a:t>2017</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baseline="0">
                          <a:solidFill>
                            <a:srgbClr val="000080"/>
                          </a:solidFill>
                          <a:effectLst/>
                          <a:latin typeface="+mn-lt"/>
                        </a:rPr>
                        <a:t>2018</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baseline="0">
                          <a:solidFill>
                            <a:srgbClr val="000080"/>
                          </a:solidFill>
                          <a:effectLst/>
                          <a:latin typeface="+mn-lt"/>
                        </a:rPr>
                        <a:t>2019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861591138"/>
                  </a:ext>
                </a:extLst>
              </a:tr>
              <a:tr h="163347">
                <a:tc>
                  <a:txBody>
                    <a:bodyPr/>
                    <a:lstStyle/>
                    <a:p>
                      <a:pPr algn="l" rtl="0" fontAlgn="b"/>
                      <a:endParaRPr lang="it-IT" sz="1100" b="1" i="0" u="none" strike="noStrike" baseline="0" dirty="0">
                        <a:solidFill>
                          <a:srgbClr val="00008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baseline="0" dirty="0">
                          <a:solidFill>
                            <a:srgbClr val="000000"/>
                          </a:solidFill>
                          <a:effectLst/>
                          <a:latin typeface="+mn-lt"/>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baseline="0">
                          <a:solidFill>
                            <a:srgbClr val="000000"/>
                          </a:solidFill>
                          <a:effectLst/>
                          <a:latin typeface="+mn-lt"/>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baseline="0">
                          <a:solidFill>
                            <a:srgbClr val="000000"/>
                          </a:solidFill>
                          <a:effectLst/>
                          <a:latin typeface="+mn-lt"/>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194090105"/>
                  </a:ext>
                </a:extLst>
              </a:tr>
              <a:tr h="214987">
                <a:tc>
                  <a:txBody>
                    <a:bodyPr/>
                    <a:lstStyle/>
                    <a:p>
                      <a:pPr algn="l" rtl="0" fontAlgn="b"/>
                      <a:r>
                        <a:rPr lang="it-IT" sz="1100" b="0" i="0" u="none" strike="noStrike" baseline="0" dirty="0">
                          <a:solidFill>
                            <a:srgbClr val="000000"/>
                          </a:solidFill>
                          <a:effectLst/>
                          <a:latin typeface="+mn-lt"/>
                        </a:rPr>
                        <a:t>Tipologia 100: Tributi in conto capitale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baseline="0" dirty="0">
                          <a:solidFill>
                            <a:srgbClr val="000000"/>
                          </a:solidFill>
                          <a:effectLst/>
                          <a:latin typeface="+mn-lt"/>
                        </a:rPr>
                        <a:t>24.616,11</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baseline="0" dirty="0">
                          <a:solidFill>
                            <a:srgbClr val="000000"/>
                          </a:solidFill>
                          <a:effectLst/>
                          <a:latin typeface="+mn-lt"/>
                        </a:rPr>
                        <a:t>2.249,43</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baseline="0">
                          <a:solidFill>
                            <a:srgbClr val="000000"/>
                          </a:solidFill>
                          <a:effectLst/>
                          <a:latin typeface="+mn-lt"/>
                        </a:rPr>
                        <a:t>0,00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6956097"/>
                  </a:ext>
                </a:extLst>
              </a:tr>
              <a:tr h="214987">
                <a:tc>
                  <a:txBody>
                    <a:bodyPr/>
                    <a:lstStyle/>
                    <a:p>
                      <a:pPr algn="l" rtl="0" fontAlgn="b"/>
                      <a:r>
                        <a:rPr lang="it-IT" sz="1100" b="0" i="0" u="none" strike="noStrike" baseline="0">
                          <a:solidFill>
                            <a:srgbClr val="000000"/>
                          </a:solidFill>
                          <a:effectLst/>
                          <a:latin typeface="+mn-lt"/>
                        </a:rPr>
                        <a:t>Tipologia 200: Contributi agli investimenti</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baseline="0">
                          <a:solidFill>
                            <a:srgbClr val="000000"/>
                          </a:solidFill>
                          <a:effectLst/>
                          <a:latin typeface="+mn-lt"/>
                        </a:rPr>
                        <a:t>844.186,13</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baseline="0" dirty="0">
                          <a:solidFill>
                            <a:srgbClr val="000000"/>
                          </a:solidFill>
                          <a:effectLst/>
                          <a:latin typeface="+mn-lt"/>
                        </a:rPr>
                        <a:t>2.556.141,19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baseline="0">
                          <a:solidFill>
                            <a:srgbClr val="000000"/>
                          </a:solidFill>
                          <a:effectLst/>
                          <a:latin typeface="+mn-lt"/>
                        </a:rPr>
                        <a:t>724.175,56</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0477760"/>
                  </a:ext>
                </a:extLst>
              </a:tr>
              <a:tr h="214987">
                <a:tc>
                  <a:txBody>
                    <a:bodyPr/>
                    <a:lstStyle/>
                    <a:p>
                      <a:pPr algn="l" rtl="0" fontAlgn="b"/>
                      <a:r>
                        <a:rPr lang="it-IT" sz="1100" b="0" i="0" u="none" strike="noStrike" baseline="0">
                          <a:solidFill>
                            <a:srgbClr val="000000"/>
                          </a:solidFill>
                          <a:effectLst/>
                          <a:latin typeface="+mn-lt"/>
                        </a:rPr>
                        <a:t>Tipologia 300: Altri trasferimenti in conto capitale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baseline="0" dirty="0">
                          <a:solidFill>
                            <a:srgbClr val="000000"/>
                          </a:solidFill>
                          <a:effectLst/>
                          <a:latin typeface="+mn-lt"/>
                        </a:rPr>
                        <a:t>26.937,60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baseline="0" dirty="0">
                          <a:solidFill>
                            <a:srgbClr val="000000"/>
                          </a:solidFill>
                          <a:effectLst/>
                          <a:latin typeface="+mn-lt"/>
                        </a:rPr>
                        <a:t>35.000,00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baseline="0" dirty="0">
                          <a:solidFill>
                            <a:srgbClr val="000000"/>
                          </a:solidFill>
                          <a:effectLst/>
                          <a:latin typeface="+mn-lt"/>
                        </a:rPr>
                        <a:t>0,00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1353302"/>
                  </a:ext>
                </a:extLst>
              </a:tr>
              <a:tr h="320883">
                <a:tc>
                  <a:txBody>
                    <a:bodyPr/>
                    <a:lstStyle/>
                    <a:p>
                      <a:pPr algn="l" rtl="0" fontAlgn="b"/>
                      <a:r>
                        <a:rPr lang="it-IT" sz="1100" b="0" i="0" u="none" strike="noStrike" baseline="0">
                          <a:solidFill>
                            <a:srgbClr val="000000"/>
                          </a:solidFill>
                          <a:effectLst/>
                          <a:latin typeface="+mn-lt"/>
                        </a:rPr>
                        <a:t>Tipologia 400: Entrate da alienazione di beni materiali e immateriali</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baseline="0">
                          <a:solidFill>
                            <a:srgbClr val="000000"/>
                          </a:solidFill>
                          <a:effectLst/>
                          <a:latin typeface="+mn-lt"/>
                        </a:rPr>
                        <a:t>1.165.609,89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baseline="0">
                          <a:solidFill>
                            <a:srgbClr val="000000"/>
                          </a:solidFill>
                          <a:effectLst/>
                          <a:latin typeface="+mn-lt"/>
                        </a:rPr>
                        <a:t>269.552,59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baseline="0" dirty="0">
                          <a:solidFill>
                            <a:srgbClr val="000000"/>
                          </a:solidFill>
                          <a:effectLst/>
                          <a:latin typeface="+mn-lt"/>
                        </a:rPr>
                        <a:t>941.738,69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8286565"/>
                  </a:ext>
                </a:extLst>
              </a:tr>
              <a:tr h="214987">
                <a:tc>
                  <a:txBody>
                    <a:bodyPr/>
                    <a:lstStyle/>
                    <a:p>
                      <a:pPr algn="l" rtl="0" fontAlgn="b"/>
                      <a:r>
                        <a:rPr lang="it-IT" sz="1100" b="0" i="0" u="none" strike="noStrike" baseline="0">
                          <a:solidFill>
                            <a:srgbClr val="000000"/>
                          </a:solidFill>
                          <a:effectLst/>
                          <a:latin typeface="+mn-lt"/>
                        </a:rPr>
                        <a:t>Tipologia 500: Altre entrate in conto capitale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baseline="0">
                          <a:solidFill>
                            <a:srgbClr val="000000"/>
                          </a:solidFill>
                          <a:effectLst/>
                          <a:latin typeface="+mn-lt"/>
                        </a:rPr>
                        <a:t>3.070.760,17</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baseline="0">
                          <a:solidFill>
                            <a:srgbClr val="000000"/>
                          </a:solidFill>
                          <a:effectLst/>
                          <a:latin typeface="+mn-lt"/>
                        </a:rPr>
                        <a:t>2.992.170,73</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baseline="0" dirty="0">
                          <a:solidFill>
                            <a:srgbClr val="000000"/>
                          </a:solidFill>
                          <a:effectLst/>
                          <a:latin typeface="+mn-lt"/>
                        </a:rPr>
                        <a:t>5.292.954,64</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6852641"/>
                  </a:ext>
                </a:extLst>
              </a:tr>
              <a:tr h="173151">
                <a:tc>
                  <a:txBody>
                    <a:bodyPr/>
                    <a:lstStyle/>
                    <a:p>
                      <a:pPr algn="l" rtl="0" fontAlgn="b"/>
                      <a:r>
                        <a:rPr lang="it-IT" sz="1100" b="1" i="0" u="none" strike="noStrike" baseline="0">
                          <a:solidFill>
                            <a:srgbClr val="000080"/>
                          </a:solidFill>
                          <a:effectLst/>
                          <a:latin typeface="+mn-lt"/>
                        </a:rPr>
                        <a:t>Totale TITOLO 4 (40000): Entrate in conto capitale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baseline="0">
                          <a:solidFill>
                            <a:srgbClr val="000080"/>
                          </a:solidFill>
                          <a:effectLst/>
                          <a:latin typeface="+mn-lt"/>
                        </a:rPr>
                        <a:t>5.132.109,90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baseline="0">
                          <a:solidFill>
                            <a:srgbClr val="000080"/>
                          </a:solidFill>
                          <a:effectLst/>
                          <a:latin typeface="+mn-lt"/>
                        </a:rPr>
                        <a:t>5.855.113,94</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baseline="0" dirty="0">
                          <a:solidFill>
                            <a:srgbClr val="000080"/>
                          </a:solidFill>
                          <a:effectLst/>
                          <a:latin typeface="+mn-lt"/>
                        </a:rPr>
                        <a:t>6.958.868,89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8469711"/>
                  </a:ext>
                </a:extLst>
              </a:tr>
              <a:tr h="163347">
                <a:tc>
                  <a:txBody>
                    <a:bodyPr/>
                    <a:lstStyle/>
                    <a:p>
                      <a:pPr algn="l" rtl="0" fontAlgn="b"/>
                      <a:r>
                        <a:rPr lang="it-IT" sz="1100" b="1" i="0" u="none" strike="noStrike" baseline="0" dirty="0">
                          <a:solidFill>
                            <a:srgbClr val="000080"/>
                          </a:solidFill>
                          <a:effectLst/>
                          <a:latin typeface="+mn-lt"/>
                        </a:rPr>
                        <a:t>TITOLO 5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baseline="0" dirty="0">
                          <a:solidFill>
                            <a:srgbClr val="000080"/>
                          </a:solidFill>
                          <a:effectLst/>
                          <a:latin typeface="+mn-lt"/>
                        </a:rPr>
                        <a:t>2017</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baseline="0">
                          <a:solidFill>
                            <a:srgbClr val="000080"/>
                          </a:solidFill>
                          <a:effectLst/>
                          <a:latin typeface="+mn-lt"/>
                        </a:rPr>
                        <a:t>2018</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baseline="0" dirty="0">
                          <a:solidFill>
                            <a:srgbClr val="000080"/>
                          </a:solidFill>
                          <a:effectLst/>
                          <a:latin typeface="+mn-lt"/>
                        </a:rPr>
                        <a:t>2019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1760367818"/>
                  </a:ext>
                </a:extLst>
              </a:tr>
              <a:tr h="163347">
                <a:tc>
                  <a:txBody>
                    <a:bodyPr/>
                    <a:lstStyle/>
                    <a:p>
                      <a:pPr algn="l" rtl="0" fontAlgn="b"/>
                      <a:r>
                        <a:rPr lang="it-IT" sz="1100" b="1" i="0" u="none" strike="noStrike" baseline="0">
                          <a:solidFill>
                            <a:srgbClr val="000080"/>
                          </a:solidFill>
                          <a:effectLst/>
                          <a:latin typeface="+mn-lt"/>
                        </a:rPr>
                        <a:t>ACCERTAMENTI COMPETENZA</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baseline="0">
                          <a:solidFill>
                            <a:srgbClr val="000000"/>
                          </a:solidFill>
                          <a:effectLst/>
                          <a:latin typeface="+mn-lt"/>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baseline="0">
                          <a:solidFill>
                            <a:srgbClr val="000000"/>
                          </a:solidFill>
                          <a:effectLst/>
                          <a:latin typeface="+mn-lt"/>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baseline="0" dirty="0">
                          <a:solidFill>
                            <a:srgbClr val="000000"/>
                          </a:solidFill>
                          <a:effectLst/>
                          <a:latin typeface="+mn-lt"/>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208923036"/>
                  </a:ext>
                </a:extLst>
              </a:tr>
              <a:tr h="197555">
                <a:tc>
                  <a:txBody>
                    <a:bodyPr/>
                    <a:lstStyle/>
                    <a:p>
                      <a:pPr algn="l" rtl="0" fontAlgn="b"/>
                      <a:r>
                        <a:rPr lang="it-IT" sz="1100" b="0" i="0" u="none" strike="noStrike" baseline="0">
                          <a:solidFill>
                            <a:srgbClr val="000000"/>
                          </a:solidFill>
                          <a:effectLst/>
                          <a:latin typeface="+mn-lt"/>
                        </a:rPr>
                        <a:t>Tipologia 100: Alienazione di attività finanziarie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dirty="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dirty="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dirty="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9476228"/>
                  </a:ext>
                </a:extLst>
              </a:tr>
              <a:tr h="209176">
                <a:tc>
                  <a:txBody>
                    <a:bodyPr/>
                    <a:lstStyle/>
                    <a:p>
                      <a:pPr algn="l" rtl="0" fontAlgn="b"/>
                      <a:r>
                        <a:rPr lang="it-IT" sz="1100" b="0" i="0" u="none" strike="noStrike" baseline="0">
                          <a:solidFill>
                            <a:srgbClr val="000000"/>
                          </a:solidFill>
                          <a:effectLst/>
                          <a:latin typeface="+mn-lt"/>
                        </a:rPr>
                        <a:t>Tipologia 200: Riscossione crediti di breve termine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dirty="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4473174"/>
                  </a:ext>
                </a:extLst>
              </a:tr>
              <a:tr h="220797">
                <a:tc>
                  <a:txBody>
                    <a:bodyPr/>
                    <a:lstStyle/>
                    <a:p>
                      <a:pPr algn="l" rtl="0" fontAlgn="b"/>
                      <a:r>
                        <a:rPr lang="it-IT" sz="1100" b="0" i="0" u="none" strike="noStrike" baseline="0">
                          <a:solidFill>
                            <a:srgbClr val="000000"/>
                          </a:solidFill>
                          <a:effectLst/>
                          <a:latin typeface="+mn-lt"/>
                        </a:rPr>
                        <a:t>Tipologia 300: Riscossione crediti di medio-lungo termine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dirty="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8713390"/>
                  </a:ext>
                </a:extLst>
              </a:tr>
              <a:tr h="209176">
                <a:tc>
                  <a:txBody>
                    <a:bodyPr/>
                    <a:lstStyle/>
                    <a:p>
                      <a:pPr algn="l" rtl="0" fontAlgn="b"/>
                      <a:r>
                        <a:rPr lang="it-IT" sz="1100" b="0" i="0" u="none" strike="noStrike" baseline="0">
                          <a:solidFill>
                            <a:srgbClr val="000000"/>
                          </a:solidFill>
                          <a:effectLst/>
                          <a:latin typeface="+mn-lt"/>
                        </a:rPr>
                        <a:t>Tipologia 400: Altre entrate per riduzione di attività finanziarie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dirty="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1754488"/>
                  </a:ext>
                </a:extLst>
              </a:tr>
              <a:tr h="320883">
                <a:tc>
                  <a:txBody>
                    <a:bodyPr/>
                    <a:lstStyle/>
                    <a:p>
                      <a:pPr algn="l" rtl="0" fontAlgn="b"/>
                      <a:r>
                        <a:rPr lang="it-IT" sz="1100" b="1" i="0" u="none" strike="noStrike" baseline="0">
                          <a:solidFill>
                            <a:srgbClr val="000080"/>
                          </a:solidFill>
                          <a:effectLst/>
                          <a:latin typeface="+mn-lt"/>
                        </a:rPr>
                        <a:t>Totale TITOLO 5 (50000): Entrate da riduzione di attività finanziarie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baseline="0" dirty="0">
                          <a:solidFill>
                            <a:srgbClr val="000080"/>
                          </a:solidFill>
                          <a:effectLst/>
                          <a:latin typeface="+mn-lt"/>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baseline="0" dirty="0">
                          <a:solidFill>
                            <a:srgbClr val="000080"/>
                          </a:solidFill>
                          <a:effectLst/>
                          <a:latin typeface="+mn-lt"/>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baseline="0" dirty="0">
                          <a:solidFill>
                            <a:srgbClr val="000080"/>
                          </a:solidFill>
                          <a:effectLst/>
                          <a:latin typeface="+mn-lt"/>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902562529"/>
                  </a:ext>
                </a:extLst>
              </a:tr>
              <a:tr h="163347">
                <a:tc>
                  <a:txBody>
                    <a:bodyPr/>
                    <a:lstStyle/>
                    <a:p>
                      <a:pPr algn="l" rtl="0" fontAlgn="b"/>
                      <a:r>
                        <a:rPr lang="it-IT" sz="1100" b="1" i="0" u="none" strike="noStrike" baseline="0">
                          <a:solidFill>
                            <a:srgbClr val="000080"/>
                          </a:solidFill>
                          <a:effectLst/>
                          <a:latin typeface="+mn-lt"/>
                        </a:rPr>
                        <a:t>TITOLO 6</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baseline="0">
                          <a:solidFill>
                            <a:srgbClr val="000080"/>
                          </a:solidFill>
                          <a:effectLst/>
                          <a:latin typeface="+mn-lt"/>
                        </a:rPr>
                        <a:t>2017</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baseline="0">
                          <a:solidFill>
                            <a:srgbClr val="000080"/>
                          </a:solidFill>
                          <a:effectLst/>
                          <a:latin typeface="+mn-lt"/>
                        </a:rPr>
                        <a:t>2018</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rtl="0" fontAlgn="b"/>
                      <a:r>
                        <a:rPr lang="it-IT" sz="1100" b="1" i="0" u="none" strike="noStrike" baseline="0" dirty="0">
                          <a:solidFill>
                            <a:srgbClr val="000080"/>
                          </a:solidFill>
                          <a:effectLst/>
                          <a:latin typeface="+mn-lt"/>
                        </a:rPr>
                        <a:t>2019</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319624997"/>
                  </a:ext>
                </a:extLst>
              </a:tr>
              <a:tr h="163347">
                <a:tc>
                  <a:txBody>
                    <a:bodyPr/>
                    <a:lstStyle/>
                    <a:p>
                      <a:pPr algn="l" rtl="0" fontAlgn="b"/>
                      <a:r>
                        <a:rPr lang="it-IT" sz="1100" b="1" i="0" u="none" strike="noStrike" baseline="0">
                          <a:solidFill>
                            <a:srgbClr val="000080"/>
                          </a:solidFill>
                          <a:effectLst/>
                          <a:latin typeface="+mn-lt"/>
                        </a:rPr>
                        <a:t>ACCERTAMENTI COMPETENZA</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baseline="0">
                          <a:solidFill>
                            <a:srgbClr val="000000"/>
                          </a:solidFill>
                          <a:effectLst/>
                          <a:latin typeface="+mn-lt"/>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baseline="0">
                          <a:solidFill>
                            <a:srgbClr val="000000"/>
                          </a:solidFill>
                          <a:effectLst/>
                          <a:latin typeface="+mn-lt"/>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it-IT" sz="1100" b="0" i="0" u="none" strike="noStrike" baseline="0" dirty="0">
                          <a:solidFill>
                            <a:srgbClr val="000000"/>
                          </a:solidFill>
                          <a:effectLst/>
                          <a:latin typeface="+mn-lt"/>
                        </a:rPr>
                        <a:t> </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852515458"/>
                  </a:ext>
                </a:extLst>
              </a:tr>
              <a:tr h="203365">
                <a:tc>
                  <a:txBody>
                    <a:bodyPr/>
                    <a:lstStyle/>
                    <a:p>
                      <a:pPr algn="l" rtl="0" fontAlgn="b"/>
                      <a:r>
                        <a:rPr lang="it-IT" sz="1100" b="0" i="0" u="none" strike="noStrike" baseline="0">
                          <a:solidFill>
                            <a:srgbClr val="000000"/>
                          </a:solidFill>
                          <a:effectLst/>
                          <a:latin typeface="+mn-lt"/>
                        </a:rPr>
                        <a:t>Tipologia 100: Emissione di titoli obbligazionari</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dirty="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dirty="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dirty="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5667906"/>
                  </a:ext>
                </a:extLst>
              </a:tr>
              <a:tr h="226607">
                <a:tc>
                  <a:txBody>
                    <a:bodyPr/>
                    <a:lstStyle/>
                    <a:p>
                      <a:pPr algn="l" rtl="0" fontAlgn="b"/>
                      <a:r>
                        <a:rPr lang="it-IT" sz="1100" b="0" i="0" u="none" strike="noStrike" baseline="0">
                          <a:solidFill>
                            <a:srgbClr val="000000"/>
                          </a:solidFill>
                          <a:effectLst/>
                          <a:latin typeface="+mn-lt"/>
                        </a:rPr>
                        <a:t>Tipologia 200: Accensione prestiti a breve termine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dirty="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dirty="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8110308"/>
                  </a:ext>
                </a:extLst>
              </a:tr>
              <a:tr h="320883">
                <a:tc>
                  <a:txBody>
                    <a:bodyPr/>
                    <a:lstStyle/>
                    <a:p>
                      <a:pPr algn="l" rtl="0" fontAlgn="b"/>
                      <a:r>
                        <a:rPr lang="it-IT" sz="1100" b="0" i="0" u="none" strike="noStrike" baseline="0">
                          <a:solidFill>
                            <a:srgbClr val="000000"/>
                          </a:solidFill>
                          <a:effectLst/>
                          <a:latin typeface="+mn-lt"/>
                        </a:rPr>
                        <a:t>Tipologia 300: Accensione mutui e altri finanziamenti a medio lungo termine</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it-IT" sz="1100" b="0" i="0" u="none" strike="noStrike" baseline="0">
                          <a:solidFill>
                            <a:srgbClr val="000000"/>
                          </a:solidFill>
                          <a:effectLst/>
                          <a:latin typeface="+mn-lt"/>
                        </a:rPr>
                        <a:t>240.000,00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dirty="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dirty="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1821835"/>
                  </a:ext>
                </a:extLst>
              </a:tr>
              <a:tr h="163347">
                <a:tc>
                  <a:txBody>
                    <a:bodyPr/>
                    <a:lstStyle/>
                    <a:p>
                      <a:pPr algn="l" rtl="0" fontAlgn="b"/>
                      <a:r>
                        <a:rPr lang="it-IT" sz="1100" b="0" i="0" u="none" strike="noStrike" baseline="0">
                          <a:solidFill>
                            <a:srgbClr val="000000"/>
                          </a:solidFill>
                          <a:effectLst/>
                          <a:latin typeface="+mn-lt"/>
                        </a:rPr>
                        <a:t>Tipologia 400: Altre forme di indebitamento</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dirty="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dirty="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endParaRPr lang="it-IT" sz="1100" b="0" i="0" u="none" strike="noStrike" baseline="0" dirty="0">
                        <a:solidFill>
                          <a:srgbClr val="000000"/>
                        </a:solidFill>
                        <a:effectLst/>
                        <a:latin typeface="+mn-lt"/>
                      </a:endParaRP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2484272"/>
                  </a:ext>
                </a:extLst>
              </a:tr>
              <a:tr h="163347">
                <a:tc>
                  <a:txBody>
                    <a:bodyPr/>
                    <a:lstStyle/>
                    <a:p>
                      <a:pPr algn="l" rtl="0" fontAlgn="b"/>
                      <a:r>
                        <a:rPr lang="it-IT" sz="1100" b="1" i="0" u="none" strike="noStrike" baseline="0">
                          <a:solidFill>
                            <a:srgbClr val="000080"/>
                          </a:solidFill>
                          <a:effectLst/>
                          <a:latin typeface="+mn-lt"/>
                        </a:rPr>
                        <a:t>Totale TITOLO 6 (60000): Accensione prestiti</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baseline="0">
                          <a:solidFill>
                            <a:srgbClr val="000080"/>
                          </a:solidFill>
                          <a:effectLst/>
                          <a:latin typeface="+mn-lt"/>
                        </a:rPr>
                        <a:t>240.000,00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baseline="0" dirty="0">
                          <a:solidFill>
                            <a:srgbClr val="000080"/>
                          </a:solidFill>
                          <a:effectLst/>
                          <a:latin typeface="+mn-lt"/>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0" fontAlgn="b"/>
                      <a:r>
                        <a:rPr lang="it-IT" sz="1100" b="1" i="0" u="none" strike="noStrike" baseline="0" dirty="0">
                          <a:solidFill>
                            <a:srgbClr val="000080"/>
                          </a:solidFill>
                          <a:effectLst/>
                          <a:latin typeface="+mn-lt"/>
                        </a:rPr>
                        <a:t>0</a:t>
                      </a:r>
                    </a:p>
                  </a:txBody>
                  <a:tcPr marL="6183" marR="6183" marT="618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23150272"/>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p:nvPr/>
        </p:nvSpPr>
        <p:spPr>
          <a:xfrm>
            <a:off x="5020055" y="190500"/>
            <a:ext cx="390144" cy="525779"/>
          </a:xfrm>
          <a:prstGeom prst="rect">
            <a:avLst/>
          </a:prstGeom>
          <a:blipFill>
            <a:blip r:embed="rId2" cstate="print"/>
            <a:stretch>
              <a:fillRect/>
            </a:stretch>
          </a:blipFill>
        </p:spPr>
        <p:txBody>
          <a:bodyPr wrap="square" lIns="0" tIns="0" rIns="0" bIns="0" rtlCol="0"/>
          <a:lstStyle/>
          <a:p>
            <a:endParaRPr dirty="0"/>
          </a:p>
        </p:txBody>
      </p:sp>
      <p:sp>
        <p:nvSpPr>
          <p:cNvPr id="8" name="object 8"/>
          <p:cNvSpPr txBox="1">
            <a:spLocks noGrp="1"/>
          </p:cNvSpPr>
          <p:nvPr>
            <p:ph type="title"/>
          </p:nvPr>
        </p:nvSpPr>
        <p:spPr>
          <a:xfrm>
            <a:off x="2133600" y="277157"/>
            <a:ext cx="5791200" cy="259045"/>
          </a:xfrm>
          <a:prstGeom prst="rect">
            <a:avLst/>
          </a:prstGeom>
        </p:spPr>
        <p:txBody>
          <a:bodyPr vert="horz" wrap="square" lIns="0" tIns="12700" rIns="0" bIns="0" rtlCol="0">
            <a:spAutoFit/>
          </a:bodyPr>
          <a:lstStyle/>
          <a:p>
            <a:pPr marL="12700">
              <a:lnSpc>
                <a:spcPct val="100000"/>
              </a:lnSpc>
              <a:spcBef>
                <a:spcPts val="100"/>
              </a:spcBef>
            </a:pPr>
            <a:r>
              <a:rPr sz="1600" b="1" spc="-25" dirty="0">
                <a:solidFill>
                  <a:srgbClr val="002060"/>
                </a:solidFill>
                <a:latin typeface="+mn-lt"/>
              </a:rPr>
              <a:t>ENTRATE </a:t>
            </a:r>
            <a:r>
              <a:rPr sz="1600" b="1" dirty="0">
                <a:solidFill>
                  <a:srgbClr val="002060"/>
                </a:solidFill>
                <a:latin typeface="+mn-lt"/>
              </a:rPr>
              <a:t>IN </a:t>
            </a:r>
            <a:r>
              <a:rPr sz="1600" b="1" spc="-20" dirty="0">
                <a:solidFill>
                  <a:srgbClr val="002060"/>
                </a:solidFill>
                <a:latin typeface="+mn-lt"/>
              </a:rPr>
              <a:t>CONTO CAPITALE </a:t>
            </a:r>
            <a:r>
              <a:rPr sz="1600" b="1" dirty="0">
                <a:solidFill>
                  <a:srgbClr val="002060"/>
                </a:solidFill>
                <a:latin typeface="+mn-lt"/>
              </a:rPr>
              <a:t>- </a:t>
            </a:r>
            <a:r>
              <a:rPr sz="1600" b="1" spc="-5" dirty="0">
                <a:solidFill>
                  <a:srgbClr val="002060"/>
                </a:solidFill>
                <a:latin typeface="+mn-lt"/>
              </a:rPr>
              <a:t>Oneri</a:t>
            </a:r>
            <a:r>
              <a:rPr sz="1600" b="1" spc="50" dirty="0">
                <a:solidFill>
                  <a:srgbClr val="002060"/>
                </a:solidFill>
                <a:latin typeface="+mn-lt"/>
              </a:rPr>
              <a:t> </a:t>
            </a:r>
            <a:r>
              <a:rPr lang="it-IT" sz="1600" b="1" spc="50" dirty="0">
                <a:solidFill>
                  <a:srgbClr val="002060"/>
                </a:solidFill>
                <a:latin typeface="+mn-lt"/>
              </a:rPr>
              <a:t>di Urbanizzazione</a:t>
            </a:r>
            <a:endParaRPr sz="1600" b="1" spc="-5" dirty="0">
              <a:solidFill>
                <a:srgbClr val="002060"/>
              </a:solidFill>
              <a:latin typeface="+mn-lt"/>
            </a:endParaRPr>
          </a:p>
        </p:txBody>
      </p:sp>
      <p:sp>
        <p:nvSpPr>
          <p:cNvPr id="9" name="object 9"/>
          <p:cNvSpPr txBox="1"/>
          <p:nvPr/>
        </p:nvSpPr>
        <p:spPr>
          <a:xfrm>
            <a:off x="535940" y="724280"/>
            <a:ext cx="7997825" cy="2675091"/>
          </a:xfrm>
          <a:prstGeom prst="rect">
            <a:avLst/>
          </a:prstGeom>
        </p:spPr>
        <p:txBody>
          <a:bodyPr vert="horz" wrap="square" lIns="0" tIns="50800" rIns="0" bIns="0" rtlCol="0">
            <a:spAutoFit/>
          </a:bodyPr>
          <a:lstStyle/>
          <a:p>
            <a:pPr marL="12700">
              <a:lnSpc>
                <a:spcPct val="100000"/>
              </a:lnSpc>
              <a:spcBef>
                <a:spcPts val="400"/>
              </a:spcBef>
            </a:pPr>
            <a:r>
              <a:rPr sz="1400" spc="-10" dirty="0">
                <a:latin typeface="Calibri"/>
                <a:cs typeface="Calibri"/>
              </a:rPr>
              <a:t>Nell’ambito </a:t>
            </a:r>
            <a:r>
              <a:rPr sz="1400" dirty="0">
                <a:latin typeface="Calibri"/>
                <a:cs typeface="Calibri"/>
              </a:rPr>
              <a:t>delle </a:t>
            </a:r>
            <a:r>
              <a:rPr sz="1400" spc="-10" dirty="0">
                <a:latin typeface="Calibri"/>
                <a:cs typeface="Calibri"/>
              </a:rPr>
              <a:t>entrate </a:t>
            </a:r>
            <a:r>
              <a:rPr sz="1400" dirty="0">
                <a:latin typeface="Calibri"/>
                <a:cs typeface="Calibri"/>
              </a:rPr>
              <a:t>in </a:t>
            </a:r>
            <a:r>
              <a:rPr sz="1400" spc="-10" dirty="0">
                <a:latin typeface="Calibri"/>
                <a:cs typeface="Calibri"/>
              </a:rPr>
              <a:t>conto </a:t>
            </a:r>
            <a:r>
              <a:rPr sz="1400" spc="-5" dirty="0">
                <a:latin typeface="Calibri"/>
                <a:cs typeface="Calibri"/>
              </a:rPr>
              <a:t>capitale rivestono particolare importanza </a:t>
            </a:r>
            <a:r>
              <a:rPr sz="1400" dirty="0">
                <a:latin typeface="Calibri"/>
                <a:cs typeface="Calibri"/>
              </a:rPr>
              <a:t>gli </a:t>
            </a:r>
            <a:r>
              <a:rPr sz="1400" b="1" spc="-5" dirty="0">
                <a:latin typeface="Calibri"/>
                <a:cs typeface="Calibri"/>
              </a:rPr>
              <a:t>oneri</a:t>
            </a:r>
            <a:r>
              <a:rPr sz="1400" b="1" spc="-70" dirty="0">
                <a:latin typeface="Calibri"/>
                <a:cs typeface="Calibri"/>
              </a:rPr>
              <a:t> </a:t>
            </a:r>
            <a:r>
              <a:rPr lang="it-IT" sz="1400" b="1" spc="-70" dirty="0">
                <a:latin typeface="Calibri"/>
                <a:cs typeface="Calibri"/>
              </a:rPr>
              <a:t>di urbanizzazione</a:t>
            </a:r>
            <a:r>
              <a:rPr sz="1400" spc="-5" dirty="0">
                <a:latin typeface="Calibri"/>
                <a:cs typeface="Calibri"/>
              </a:rPr>
              <a:t>.</a:t>
            </a:r>
            <a:endParaRPr sz="1400" dirty="0">
              <a:latin typeface="Calibri"/>
              <a:cs typeface="Calibri"/>
            </a:endParaRPr>
          </a:p>
          <a:p>
            <a:pPr marL="12700" marR="5080" algn="just">
              <a:lnSpc>
                <a:spcPct val="100000"/>
              </a:lnSpc>
              <a:spcBef>
                <a:spcPts val="300"/>
              </a:spcBef>
            </a:pPr>
            <a:r>
              <a:rPr sz="1400" spc="-5" dirty="0">
                <a:latin typeface="Calibri"/>
                <a:cs typeface="Calibri"/>
              </a:rPr>
              <a:t>La </a:t>
            </a:r>
            <a:r>
              <a:rPr sz="1400" spc="-10" dirty="0">
                <a:latin typeface="Calibri"/>
                <a:cs typeface="Calibri"/>
              </a:rPr>
              <a:t>Legge </a:t>
            </a:r>
            <a:r>
              <a:rPr sz="1400" spc="-5" dirty="0">
                <a:latin typeface="Calibri"/>
                <a:cs typeface="Calibri"/>
              </a:rPr>
              <a:t>stabilisce che </a:t>
            </a:r>
            <a:r>
              <a:rPr sz="1400" spc="-15" dirty="0">
                <a:latin typeface="Calibri"/>
                <a:cs typeface="Calibri"/>
              </a:rPr>
              <a:t>“ogni </a:t>
            </a:r>
            <a:r>
              <a:rPr sz="1400" spc="-10" dirty="0">
                <a:latin typeface="Calibri"/>
                <a:cs typeface="Calibri"/>
              </a:rPr>
              <a:t>attività comportante trasformazione urbanistica </a:t>
            </a:r>
            <a:r>
              <a:rPr sz="1400" dirty="0">
                <a:latin typeface="Calibri"/>
                <a:cs typeface="Calibri"/>
              </a:rPr>
              <a:t>ed </a:t>
            </a:r>
            <a:r>
              <a:rPr sz="1400" spc="-5" dirty="0">
                <a:latin typeface="Calibri"/>
                <a:cs typeface="Calibri"/>
              </a:rPr>
              <a:t>edilizia </a:t>
            </a:r>
            <a:r>
              <a:rPr sz="1400" dirty="0">
                <a:latin typeface="Calibri"/>
                <a:cs typeface="Calibri"/>
              </a:rPr>
              <a:t>del </a:t>
            </a:r>
            <a:r>
              <a:rPr sz="1400" spc="-5" dirty="0">
                <a:latin typeface="Calibri"/>
                <a:cs typeface="Calibri"/>
              </a:rPr>
              <a:t>territorio comunale partecipa </a:t>
            </a:r>
            <a:r>
              <a:rPr sz="1400" dirty="0">
                <a:latin typeface="Calibri"/>
                <a:cs typeface="Calibri"/>
              </a:rPr>
              <a:t>agli  </a:t>
            </a:r>
            <a:r>
              <a:rPr sz="1400" spc="-5" dirty="0">
                <a:latin typeface="Calibri"/>
                <a:cs typeface="Calibri"/>
              </a:rPr>
              <a:t>oneri </a:t>
            </a:r>
            <a:r>
              <a:rPr sz="1400" dirty="0">
                <a:latin typeface="Calibri"/>
                <a:cs typeface="Calibri"/>
              </a:rPr>
              <a:t>ad essi </a:t>
            </a:r>
            <a:r>
              <a:rPr sz="1400" spc="-5" dirty="0">
                <a:latin typeface="Calibri"/>
                <a:cs typeface="Calibri"/>
              </a:rPr>
              <a:t>relativi </a:t>
            </a:r>
            <a:r>
              <a:rPr sz="1400" dirty="0">
                <a:latin typeface="Calibri"/>
                <a:cs typeface="Calibri"/>
              </a:rPr>
              <a:t>e </a:t>
            </a:r>
            <a:r>
              <a:rPr sz="1400" spc="-10" dirty="0">
                <a:latin typeface="Calibri"/>
                <a:cs typeface="Calibri"/>
              </a:rPr>
              <a:t>la </a:t>
            </a:r>
            <a:r>
              <a:rPr sz="1400" spc="-5" dirty="0">
                <a:latin typeface="Calibri"/>
                <a:cs typeface="Calibri"/>
              </a:rPr>
              <a:t>esecuzione </a:t>
            </a:r>
            <a:r>
              <a:rPr sz="1400" dirty="0">
                <a:latin typeface="Calibri"/>
                <a:cs typeface="Calibri"/>
              </a:rPr>
              <a:t>delle </a:t>
            </a:r>
            <a:r>
              <a:rPr sz="1400" spc="-10" dirty="0">
                <a:latin typeface="Calibri"/>
                <a:cs typeface="Calibri"/>
              </a:rPr>
              <a:t>opere </a:t>
            </a:r>
            <a:r>
              <a:rPr sz="1400" dirty="0">
                <a:latin typeface="Calibri"/>
                <a:cs typeface="Calibri"/>
              </a:rPr>
              <a:t>è </a:t>
            </a:r>
            <a:r>
              <a:rPr sz="1400" spc="-10" dirty="0">
                <a:latin typeface="Calibri"/>
                <a:cs typeface="Calibri"/>
              </a:rPr>
              <a:t>subordinata </a:t>
            </a:r>
            <a:r>
              <a:rPr sz="1400" dirty="0">
                <a:latin typeface="Calibri"/>
                <a:cs typeface="Calibri"/>
              </a:rPr>
              <a:t>a </a:t>
            </a:r>
            <a:r>
              <a:rPr sz="1400" spc="-5" dirty="0">
                <a:latin typeface="Calibri"/>
                <a:cs typeface="Calibri"/>
              </a:rPr>
              <a:t>concessione </a:t>
            </a:r>
            <a:r>
              <a:rPr sz="1400" dirty="0">
                <a:latin typeface="Calibri"/>
                <a:cs typeface="Calibri"/>
              </a:rPr>
              <a:t>da </a:t>
            </a:r>
            <a:r>
              <a:rPr sz="1400" spc="-10" dirty="0">
                <a:latin typeface="Calibri"/>
                <a:cs typeface="Calibri"/>
              </a:rPr>
              <a:t>parte </a:t>
            </a:r>
            <a:r>
              <a:rPr sz="1400" dirty="0">
                <a:latin typeface="Calibri"/>
                <a:cs typeface="Calibri"/>
              </a:rPr>
              <a:t>del </a:t>
            </a:r>
            <a:r>
              <a:rPr sz="1400" spc="-20" dirty="0">
                <a:latin typeface="Calibri"/>
                <a:cs typeface="Calibri"/>
              </a:rPr>
              <a:t>sindaco”. </a:t>
            </a:r>
            <a:r>
              <a:rPr sz="1400" spc="-30" dirty="0">
                <a:latin typeface="Calibri"/>
                <a:cs typeface="Calibri"/>
              </a:rPr>
              <a:t>L’art. </a:t>
            </a:r>
            <a:r>
              <a:rPr sz="1400" dirty="0">
                <a:latin typeface="Calibri"/>
                <a:cs typeface="Calibri"/>
              </a:rPr>
              <a:t>3 </a:t>
            </a:r>
            <a:r>
              <a:rPr sz="1400" spc="-5" dirty="0">
                <a:latin typeface="Calibri"/>
                <a:cs typeface="Calibri"/>
              </a:rPr>
              <a:t>specifica </a:t>
            </a:r>
            <a:r>
              <a:rPr sz="1400" dirty="0">
                <a:latin typeface="Calibri"/>
                <a:cs typeface="Calibri"/>
              </a:rPr>
              <a:t>che </a:t>
            </a:r>
            <a:r>
              <a:rPr sz="1400" spc="-10" dirty="0">
                <a:latin typeface="Calibri"/>
                <a:cs typeface="Calibri"/>
              </a:rPr>
              <a:t>“la  </a:t>
            </a:r>
            <a:r>
              <a:rPr sz="1400" spc="-5" dirty="0">
                <a:latin typeface="Calibri"/>
                <a:cs typeface="Calibri"/>
              </a:rPr>
              <a:t>concessione comporta </a:t>
            </a:r>
            <a:r>
              <a:rPr sz="1400" spc="-10" dirty="0">
                <a:latin typeface="Calibri"/>
                <a:cs typeface="Calibri"/>
              </a:rPr>
              <a:t>la </a:t>
            </a:r>
            <a:r>
              <a:rPr sz="1400" spc="-5" dirty="0">
                <a:latin typeface="Calibri"/>
                <a:cs typeface="Calibri"/>
              </a:rPr>
              <a:t>corresponsione </a:t>
            </a:r>
            <a:r>
              <a:rPr sz="1400" dirty="0">
                <a:latin typeface="Calibri"/>
                <a:cs typeface="Calibri"/>
              </a:rPr>
              <a:t>di </a:t>
            </a:r>
            <a:r>
              <a:rPr sz="1400" spc="-5" dirty="0">
                <a:latin typeface="Calibri"/>
                <a:cs typeface="Calibri"/>
              </a:rPr>
              <a:t>un </a:t>
            </a:r>
            <a:r>
              <a:rPr sz="1400" spc="-10" dirty="0">
                <a:latin typeface="Calibri"/>
                <a:cs typeface="Calibri"/>
              </a:rPr>
              <a:t>contributo commisurato </a:t>
            </a:r>
            <a:r>
              <a:rPr sz="1400" spc="-5" dirty="0">
                <a:latin typeface="Calibri"/>
                <a:cs typeface="Calibri"/>
              </a:rPr>
              <a:t>all’incidenza </a:t>
            </a:r>
            <a:r>
              <a:rPr sz="1400" dirty="0">
                <a:latin typeface="Calibri"/>
                <a:cs typeface="Calibri"/>
              </a:rPr>
              <a:t>delle </a:t>
            </a:r>
            <a:r>
              <a:rPr sz="1400" spc="-5" dirty="0">
                <a:latin typeface="Calibri"/>
                <a:cs typeface="Calibri"/>
              </a:rPr>
              <a:t>spese </a:t>
            </a:r>
            <a:r>
              <a:rPr sz="1400" dirty="0">
                <a:latin typeface="Calibri"/>
                <a:cs typeface="Calibri"/>
              </a:rPr>
              <a:t>di </a:t>
            </a:r>
            <a:r>
              <a:rPr sz="1400" spc="-5" dirty="0">
                <a:latin typeface="Calibri"/>
                <a:cs typeface="Calibri"/>
              </a:rPr>
              <a:t>urbanizzazione nonché </a:t>
            </a:r>
            <a:r>
              <a:rPr sz="1400" dirty="0">
                <a:latin typeface="Calibri"/>
                <a:cs typeface="Calibri"/>
              </a:rPr>
              <a:t>al  </a:t>
            </a:r>
            <a:r>
              <a:rPr sz="1400" spc="-10" dirty="0">
                <a:latin typeface="Calibri"/>
                <a:cs typeface="Calibri"/>
              </a:rPr>
              <a:t>costo </a:t>
            </a:r>
            <a:r>
              <a:rPr sz="1400" dirty="0">
                <a:latin typeface="Calibri"/>
                <a:cs typeface="Calibri"/>
              </a:rPr>
              <a:t>di </a:t>
            </a:r>
            <a:r>
              <a:rPr sz="1400" spc="-15" dirty="0">
                <a:latin typeface="Calibri"/>
                <a:cs typeface="Calibri"/>
              </a:rPr>
              <a:t>costruzione”. </a:t>
            </a:r>
            <a:r>
              <a:rPr sz="1400" spc="-5" dirty="0">
                <a:latin typeface="Calibri"/>
                <a:cs typeface="Calibri"/>
              </a:rPr>
              <a:t>Quindi </a:t>
            </a:r>
            <a:r>
              <a:rPr sz="1400" dirty="0">
                <a:latin typeface="Calibri"/>
                <a:cs typeface="Calibri"/>
              </a:rPr>
              <a:t>per </a:t>
            </a:r>
            <a:r>
              <a:rPr sz="1400" spc="-5" dirty="0">
                <a:latin typeface="Calibri"/>
                <a:cs typeface="Calibri"/>
              </a:rPr>
              <a:t>“</a:t>
            </a:r>
            <a:r>
              <a:rPr sz="1400" b="1" spc="-5" dirty="0">
                <a:latin typeface="Calibri"/>
                <a:cs typeface="Calibri"/>
              </a:rPr>
              <a:t>oneri </a:t>
            </a:r>
            <a:r>
              <a:rPr lang="it-IT" sz="1400" b="1" spc="-5" dirty="0">
                <a:latin typeface="Calibri"/>
                <a:cs typeface="Calibri"/>
              </a:rPr>
              <a:t>di urbanizzazione</a:t>
            </a:r>
            <a:r>
              <a:rPr sz="1400" spc="-5" dirty="0">
                <a:latin typeface="Calibri"/>
                <a:cs typeface="Calibri"/>
              </a:rPr>
              <a:t>” si </a:t>
            </a:r>
            <a:r>
              <a:rPr sz="1400" spc="-10" dirty="0">
                <a:latin typeface="Calibri"/>
                <a:cs typeface="Calibri"/>
              </a:rPr>
              <a:t>intendono </a:t>
            </a:r>
            <a:r>
              <a:rPr sz="1400" spc="-5" dirty="0">
                <a:latin typeface="Calibri"/>
                <a:cs typeface="Calibri"/>
              </a:rPr>
              <a:t>l’insieme </a:t>
            </a:r>
            <a:r>
              <a:rPr sz="1400" dirty="0">
                <a:latin typeface="Calibri"/>
                <a:cs typeface="Calibri"/>
              </a:rPr>
              <a:t>degli </a:t>
            </a:r>
            <a:r>
              <a:rPr sz="1400" spc="-5" dirty="0">
                <a:latin typeface="Calibri"/>
                <a:cs typeface="Calibri"/>
              </a:rPr>
              <a:t>oneri da </a:t>
            </a:r>
            <a:r>
              <a:rPr sz="1400" spc="-10" dirty="0">
                <a:latin typeface="Calibri"/>
                <a:cs typeface="Calibri"/>
              </a:rPr>
              <a:t>versare </a:t>
            </a:r>
            <a:r>
              <a:rPr sz="1400" dirty="0">
                <a:latin typeface="Calibri"/>
                <a:cs typeface="Calibri"/>
              </a:rPr>
              <a:t>al </a:t>
            </a:r>
            <a:r>
              <a:rPr sz="1400" spc="-5" dirty="0">
                <a:latin typeface="Calibri"/>
                <a:cs typeface="Calibri"/>
              </a:rPr>
              <a:t>Comune </a:t>
            </a:r>
            <a:r>
              <a:rPr sz="1400" dirty="0">
                <a:latin typeface="Calibri"/>
                <a:cs typeface="Calibri"/>
              </a:rPr>
              <a:t>per </a:t>
            </a:r>
            <a:r>
              <a:rPr sz="1400" spc="-10" dirty="0">
                <a:latin typeface="Calibri"/>
                <a:cs typeface="Calibri"/>
              </a:rPr>
              <a:t>ottenere </a:t>
            </a:r>
            <a:r>
              <a:rPr sz="1400" spc="-15" dirty="0">
                <a:latin typeface="Calibri"/>
                <a:cs typeface="Calibri"/>
              </a:rPr>
              <a:t>il  </a:t>
            </a:r>
            <a:r>
              <a:rPr sz="1400" spc="-5" dirty="0">
                <a:latin typeface="Calibri"/>
                <a:cs typeface="Calibri"/>
              </a:rPr>
              <a:t>Permesso </a:t>
            </a:r>
            <a:r>
              <a:rPr sz="1400" dirty="0">
                <a:latin typeface="Calibri"/>
                <a:cs typeface="Calibri"/>
              </a:rPr>
              <a:t>di </a:t>
            </a:r>
            <a:r>
              <a:rPr sz="1400" spc="-10" dirty="0">
                <a:latin typeface="Calibri"/>
                <a:cs typeface="Calibri"/>
              </a:rPr>
              <a:t>costruire. </a:t>
            </a:r>
            <a:r>
              <a:rPr sz="1400" spc="-5" dirty="0">
                <a:latin typeface="Calibri"/>
                <a:cs typeface="Calibri"/>
              </a:rPr>
              <a:t>Gli oneri </a:t>
            </a:r>
            <a:r>
              <a:rPr sz="1400" dirty="0">
                <a:latin typeface="Calibri"/>
                <a:cs typeface="Calibri"/>
              </a:rPr>
              <a:t>di </a:t>
            </a:r>
            <a:r>
              <a:rPr sz="1400" spc="-10" dirty="0">
                <a:latin typeface="Calibri"/>
                <a:cs typeface="Calibri"/>
              </a:rPr>
              <a:t>urbanizzazione </a:t>
            </a:r>
            <a:r>
              <a:rPr sz="1400" spc="-5" dirty="0">
                <a:latin typeface="Calibri"/>
                <a:cs typeface="Calibri"/>
              </a:rPr>
              <a:t>sono dovuti </a:t>
            </a:r>
            <a:r>
              <a:rPr sz="1400" dirty="0">
                <a:latin typeface="Calibri"/>
                <a:cs typeface="Calibri"/>
              </a:rPr>
              <a:t>al </a:t>
            </a:r>
            <a:r>
              <a:rPr sz="1400" spc="-10" dirty="0">
                <a:latin typeface="Calibri"/>
                <a:cs typeface="Calibri"/>
              </a:rPr>
              <a:t>Comune </a:t>
            </a:r>
            <a:r>
              <a:rPr sz="1400" spc="-5" dirty="0">
                <a:latin typeface="Calibri"/>
                <a:cs typeface="Calibri"/>
              </a:rPr>
              <a:t>per </a:t>
            </a:r>
            <a:r>
              <a:rPr sz="1400" spc="-10" dirty="0">
                <a:latin typeface="Calibri"/>
                <a:cs typeface="Calibri"/>
              </a:rPr>
              <a:t>contribuire </a:t>
            </a:r>
            <a:r>
              <a:rPr sz="1400" dirty="0">
                <a:latin typeface="Calibri"/>
                <a:cs typeface="Calibri"/>
              </a:rPr>
              <a:t>alle </a:t>
            </a:r>
            <a:r>
              <a:rPr sz="1400" spc="-5" dirty="0">
                <a:latin typeface="Calibri"/>
                <a:cs typeface="Calibri"/>
              </a:rPr>
              <a:t>spese </a:t>
            </a:r>
            <a:r>
              <a:rPr sz="1400" dirty="0">
                <a:latin typeface="Calibri"/>
                <a:cs typeface="Calibri"/>
              </a:rPr>
              <a:t>da </a:t>
            </a:r>
            <a:r>
              <a:rPr sz="1400" spc="-10" dirty="0">
                <a:latin typeface="Calibri"/>
                <a:cs typeface="Calibri"/>
              </a:rPr>
              <a:t>questo sostenute </a:t>
            </a:r>
            <a:r>
              <a:rPr sz="1400" spc="-5" dirty="0">
                <a:latin typeface="Calibri"/>
                <a:cs typeface="Calibri"/>
              </a:rPr>
              <a:t>per </a:t>
            </a:r>
            <a:r>
              <a:rPr sz="1400" dirty="0">
                <a:latin typeface="Calibri"/>
                <a:cs typeface="Calibri"/>
              </a:rPr>
              <a:t>la  </a:t>
            </a:r>
            <a:r>
              <a:rPr sz="1400" spc="-5" dirty="0">
                <a:latin typeface="Calibri"/>
                <a:cs typeface="Calibri"/>
              </a:rPr>
              <a:t>realizzazione </a:t>
            </a:r>
            <a:r>
              <a:rPr sz="1400" dirty="0">
                <a:latin typeface="Calibri"/>
                <a:cs typeface="Calibri"/>
              </a:rPr>
              <a:t>di </a:t>
            </a:r>
            <a:r>
              <a:rPr sz="1400" spc="-10" dirty="0">
                <a:latin typeface="Calibri"/>
                <a:cs typeface="Calibri"/>
              </a:rPr>
              <a:t>opere </a:t>
            </a:r>
            <a:r>
              <a:rPr sz="1400" dirty="0">
                <a:latin typeface="Calibri"/>
                <a:cs typeface="Calibri"/>
              </a:rPr>
              <a:t>di </a:t>
            </a:r>
            <a:r>
              <a:rPr sz="1400" spc="-5" dirty="0">
                <a:latin typeface="Calibri"/>
                <a:cs typeface="Calibri"/>
              </a:rPr>
              <a:t>urbanizzazione primaria </a:t>
            </a:r>
            <a:r>
              <a:rPr sz="1400" dirty="0">
                <a:latin typeface="Calibri"/>
                <a:cs typeface="Calibri"/>
              </a:rPr>
              <a:t>e </a:t>
            </a:r>
            <a:r>
              <a:rPr sz="1400" spc="-5" dirty="0">
                <a:latin typeface="Calibri"/>
                <a:cs typeface="Calibri"/>
              </a:rPr>
              <a:t>secondaria </a:t>
            </a:r>
            <a:r>
              <a:rPr sz="1400" dirty="0">
                <a:latin typeface="Calibri"/>
                <a:cs typeface="Calibri"/>
              </a:rPr>
              <a:t>necessarie </a:t>
            </a:r>
            <a:r>
              <a:rPr sz="1400" spc="-5" dirty="0">
                <a:latin typeface="Calibri"/>
                <a:cs typeface="Calibri"/>
              </a:rPr>
              <a:t>per </a:t>
            </a:r>
            <a:r>
              <a:rPr sz="1400" dirty="0">
                <a:latin typeface="Calibri"/>
                <a:cs typeface="Calibri"/>
              </a:rPr>
              <a:t>la </a:t>
            </a:r>
            <a:r>
              <a:rPr sz="1400" spc="-10" dirty="0">
                <a:latin typeface="Calibri"/>
                <a:cs typeface="Calibri"/>
              </a:rPr>
              <a:t>vita </a:t>
            </a:r>
            <a:r>
              <a:rPr sz="1400" dirty="0">
                <a:latin typeface="Calibri"/>
                <a:cs typeface="Calibri"/>
              </a:rPr>
              <a:t>della </a:t>
            </a:r>
            <a:r>
              <a:rPr sz="1400" spc="-10" dirty="0">
                <a:latin typeface="Calibri"/>
                <a:cs typeface="Calibri"/>
              </a:rPr>
              <a:t>collettività. </a:t>
            </a:r>
            <a:r>
              <a:rPr sz="1400" spc="-5" dirty="0">
                <a:latin typeface="Calibri"/>
                <a:cs typeface="Calibri"/>
              </a:rPr>
              <a:t>Le </a:t>
            </a:r>
            <a:r>
              <a:rPr sz="1400" spc="-10" dirty="0">
                <a:latin typeface="Calibri"/>
                <a:cs typeface="Calibri"/>
              </a:rPr>
              <a:t>opere </a:t>
            </a:r>
            <a:r>
              <a:rPr sz="1400" dirty="0">
                <a:latin typeface="Calibri"/>
                <a:cs typeface="Calibri"/>
              </a:rPr>
              <a:t>di </a:t>
            </a:r>
            <a:r>
              <a:rPr sz="1400" spc="-10" dirty="0">
                <a:latin typeface="Calibri"/>
                <a:cs typeface="Calibri"/>
              </a:rPr>
              <a:t>urbanizzazione  </a:t>
            </a:r>
            <a:r>
              <a:rPr sz="1400" spc="-5" dirty="0">
                <a:latin typeface="Calibri"/>
                <a:cs typeface="Calibri"/>
              </a:rPr>
              <a:t>primaria sono </a:t>
            </a:r>
            <a:r>
              <a:rPr sz="1400" dirty="0">
                <a:latin typeface="Calibri"/>
                <a:cs typeface="Calibri"/>
              </a:rPr>
              <a:t>le </a:t>
            </a:r>
            <a:r>
              <a:rPr sz="1400" spc="-15" dirty="0">
                <a:latin typeface="Calibri"/>
                <a:cs typeface="Calibri"/>
              </a:rPr>
              <a:t>infrastrutture </a:t>
            </a:r>
            <a:r>
              <a:rPr sz="1400" spc="-10" dirty="0">
                <a:latin typeface="Calibri"/>
                <a:cs typeface="Calibri"/>
              </a:rPr>
              <a:t>come strade, </a:t>
            </a:r>
            <a:r>
              <a:rPr sz="1400" spc="-5" dirty="0">
                <a:latin typeface="Calibri"/>
                <a:cs typeface="Calibri"/>
              </a:rPr>
              <a:t>parcheggi, </a:t>
            </a:r>
            <a:r>
              <a:rPr sz="1400" spc="-10" dirty="0">
                <a:latin typeface="Calibri"/>
                <a:cs typeface="Calibri"/>
              </a:rPr>
              <a:t>verde pubblico, reti </a:t>
            </a:r>
            <a:r>
              <a:rPr sz="1400" dirty="0">
                <a:latin typeface="Calibri"/>
                <a:cs typeface="Calibri"/>
              </a:rPr>
              <a:t>di </a:t>
            </a:r>
            <a:r>
              <a:rPr sz="1400" spc="-5" dirty="0">
                <a:latin typeface="Calibri"/>
                <a:cs typeface="Calibri"/>
              </a:rPr>
              <a:t>distribuzione </a:t>
            </a:r>
            <a:r>
              <a:rPr sz="1400" dirty="0">
                <a:latin typeface="Calibri"/>
                <a:cs typeface="Calibri"/>
              </a:rPr>
              <a:t>di </a:t>
            </a:r>
            <a:r>
              <a:rPr sz="1400" spc="-5" dirty="0">
                <a:latin typeface="Calibri"/>
                <a:cs typeface="Calibri"/>
              </a:rPr>
              <a:t>acqua, </a:t>
            </a:r>
            <a:r>
              <a:rPr sz="1400" spc="-10" dirty="0">
                <a:latin typeface="Calibri"/>
                <a:cs typeface="Calibri"/>
              </a:rPr>
              <a:t>gas, </a:t>
            </a:r>
            <a:r>
              <a:rPr sz="1400" spc="-5" dirty="0">
                <a:latin typeface="Calibri"/>
                <a:cs typeface="Calibri"/>
              </a:rPr>
              <a:t>elettricità, </a:t>
            </a:r>
            <a:r>
              <a:rPr sz="1400" dirty="0">
                <a:latin typeface="Calibri"/>
                <a:cs typeface="Calibri"/>
              </a:rPr>
              <a:t>le </a:t>
            </a:r>
            <a:r>
              <a:rPr sz="1400" spc="-10" dirty="0">
                <a:latin typeface="Calibri"/>
                <a:cs typeface="Calibri"/>
              </a:rPr>
              <a:t>fogne, </a:t>
            </a:r>
            <a:r>
              <a:rPr sz="1400" dirty="0">
                <a:latin typeface="Calibri"/>
                <a:cs typeface="Calibri"/>
              </a:rPr>
              <a:t>la  </a:t>
            </a:r>
            <a:r>
              <a:rPr sz="1400" spc="-10" dirty="0">
                <a:latin typeface="Calibri"/>
                <a:cs typeface="Calibri"/>
              </a:rPr>
              <a:t>pubblica </a:t>
            </a:r>
            <a:r>
              <a:rPr sz="1400" spc="-5" dirty="0">
                <a:latin typeface="Calibri"/>
                <a:cs typeface="Calibri"/>
              </a:rPr>
              <a:t>illuminazione, ecc… Le </a:t>
            </a:r>
            <a:r>
              <a:rPr sz="1400" spc="-10" dirty="0">
                <a:latin typeface="Calibri"/>
                <a:cs typeface="Calibri"/>
              </a:rPr>
              <a:t>opere </a:t>
            </a:r>
            <a:r>
              <a:rPr sz="1400" dirty="0">
                <a:latin typeface="Calibri"/>
                <a:cs typeface="Calibri"/>
              </a:rPr>
              <a:t>di </a:t>
            </a:r>
            <a:r>
              <a:rPr sz="1400" spc="-5" dirty="0">
                <a:latin typeface="Calibri"/>
                <a:cs typeface="Calibri"/>
              </a:rPr>
              <a:t>urbanizzazione </a:t>
            </a:r>
            <a:r>
              <a:rPr sz="1400" spc="-10" dirty="0">
                <a:latin typeface="Calibri"/>
                <a:cs typeface="Calibri"/>
              </a:rPr>
              <a:t>secondaria </a:t>
            </a:r>
            <a:r>
              <a:rPr sz="1400" spc="-15" dirty="0">
                <a:latin typeface="Calibri"/>
                <a:cs typeface="Calibri"/>
              </a:rPr>
              <a:t>invece </a:t>
            </a:r>
            <a:r>
              <a:rPr sz="1400" spc="-5" dirty="0">
                <a:latin typeface="Calibri"/>
                <a:cs typeface="Calibri"/>
              </a:rPr>
              <a:t>sono </a:t>
            </a:r>
            <a:r>
              <a:rPr sz="1400" dirty="0">
                <a:latin typeface="Calibri"/>
                <a:cs typeface="Calibri"/>
              </a:rPr>
              <a:t>gli asili, le </a:t>
            </a:r>
            <a:r>
              <a:rPr sz="1400" spc="-5" dirty="0">
                <a:latin typeface="Calibri"/>
                <a:cs typeface="Calibri"/>
              </a:rPr>
              <a:t>scuole </a:t>
            </a:r>
            <a:r>
              <a:rPr sz="1400" spc="-15" dirty="0">
                <a:latin typeface="Calibri"/>
                <a:cs typeface="Calibri"/>
              </a:rPr>
              <a:t>dell’obbligo, </a:t>
            </a:r>
            <a:r>
              <a:rPr sz="1400" dirty="0">
                <a:latin typeface="Calibri"/>
                <a:cs typeface="Calibri"/>
              </a:rPr>
              <a:t>gli </a:t>
            </a:r>
            <a:r>
              <a:rPr sz="1400" spc="-10" dirty="0">
                <a:latin typeface="Calibri"/>
                <a:cs typeface="Calibri"/>
              </a:rPr>
              <a:t>impianti  </a:t>
            </a:r>
            <a:r>
              <a:rPr sz="1400" spc="-5" dirty="0">
                <a:latin typeface="Calibri"/>
                <a:cs typeface="Calibri"/>
              </a:rPr>
              <a:t>sportivi, </a:t>
            </a:r>
            <a:r>
              <a:rPr sz="1400" dirty="0">
                <a:latin typeface="Calibri"/>
                <a:cs typeface="Calibri"/>
              </a:rPr>
              <a:t>le </a:t>
            </a:r>
            <a:r>
              <a:rPr sz="1400" spc="-5" dirty="0">
                <a:latin typeface="Calibri"/>
                <a:cs typeface="Calibri"/>
              </a:rPr>
              <a:t>chiese, </a:t>
            </a:r>
            <a:r>
              <a:rPr sz="1400" dirty="0">
                <a:latin typeface="Calibri"/>
                <a:cs typeface="Calibri"/>
              </a:rPr>
              <a:t>le </a:t>
            </a:r>
            <a:r>
              <a:rPr sz="1400" spc="-15" dirty="0">
                <a:latin typeface="Calibri"/>
                <a:cs typeface="Calibri"/>
              </a:rPr>
              <a:t>attrezzature </a:t>
            </a:r>
            <a:r>
              <a:rPr sz="1400" spc="-10" dirty="0">
                <a:latin typeface="Calibri"/>
                <a:cs typeface="Calibri"/>
              </a:rPr>
              <a:t>culturali </a:t>
            </a:r>
            <a:r>
              <a:rPr sz="1400" spc="-5" dirty="0">
                <a:latin typeface="Calibri"/>
                <a:cs typeface="Calibri"/>
              </a:rPr>
              <a:t>ecc… Il </a:t>
            </a:r>
            <a:r>
              <a:rPr sz="1400" spc="-10" dirty="0">
                <a:latin typeface="Calibri"/>
                <a:cs typeface="Calibri"/>
              </a:rPr>
              <a:t>costo </a:t>
            </a:r>
            <a:r>
              <a:rPr sz="1400" dirty="0">
                <a:latin typeface="Calibri"/>
                <a:cs typeface="Calibri"/>
              </a:rPr>
              <a:t>di </a:t>
            </a:r>
            <a:r>
              <a:rPr sz="1400" spc="-10" dirty="0">
                <a:latin typeface="Calibri"/>
                <a:cs typeface="Calibri"/>
              </a:rPr>
              <a:t>costruzione, invece, </a:t>
            </a:r>
            <a:r>
              <a:rPr sz="1400" dirty="0">
                <a:latin typeface="Calibri"/>
                <a:cs typeface="Calibri"/>
              </a:rPr>
              <a:t>è </a:t>
            </a:r>
            <a:r>
              <a:rPr sz="1400" spc="-5" dirty="0">
                <a:latin typeface="Calibri"/>
                <a:cs typeface="Calibri"/>
              </a:rPr>
              <a:t>un </a:t>
            </a:r>
            <a:r>
              <a:rPr sz="1400" spc="-10" dirty="0">
                <a:latin typeface="Calibri"/>
                <a:cs typeface="Calibri"/>
              </a:rPr>
              <a:t>contributo commisurato, in percentuale, </a:t>
            </a:r>
            <a:r>
              <a:rPr sz="1400" dirty="0">
                <a:latin typeface="Calibri"/>
                <a:cs typeface="Calibri"/>
              </a:rPr>
              <a:t>al  </a:t>
            </a:r>
            <a:r>
              <a:rPr sz="1400" spc="-10" dirty="0">
                <a:latin typeface="Calibri"/>
                <a:cs typeface="Calibri"/>
              </a:rPr>
              <a:t>costo dell’edilizia</a:t>
            </a:r>
            <a:r>
              <a:rPr sz="1400" dirty="0">
                <a:latin typeface="Calibri"/>
                <a:cs typeface="Calibri"/>
              </a:rPr>
              <a:t> </a:t>
            </a:r>
            <a:r>
              <a:rPr sz="1400" spc="-10" dirty="0">
                <a:latin typeface="Calibri"/>
                <a:cs typeface="Calibri"/>
              </a:rPr>
              <a:t>convenzionata.</a:t>
            </a:r>
            <a:endParaRPr sz="1400" dirty="0">
              <a:latin typeface="Calibri"/>
              <a:cs typeface="Calibri"/>
            </a:endParaRPr>
          </a:p>
        </p:txBody>
      </p:sp>
      <p:sp>
        <p:nvSpPr>
          <p:cNvPr id="5" name="Segnaposto piè di pagina 4">
            <a:extLst>
              <a:ext uri="{FF2B5EF4-FFF2-40B4-BE49-F238E27FC236}">
                <a16:creationId xmlns:a16="http://schemas.microsoft.com/office/drawing/2014/main" id="{B637DA2A-6E12-4B08-92E7-8213ABB72E50}"/>
              </a:ext>
            </a:extLst>
          </p:cNvPr>
          <p:cNvSpPr>
            <a:spLocks noGrp="1"/>
          </p:cNvSpPr>
          <p:nvPr>
            <p:ph type="ftr" sz="quarter" idx="11"/>
          </p:nvPr>
        </p:nvSpPr>
        <p:spPr/>
        <p:txBody>
          <a:bodyPr/>
          <a:lstStyle/>
          <a:p>
            <a:r>
              <a:rPr lang="it-IT" b="1">
                <a:solidFill>
                  <a:srgbClr val="002060"/>
                </a:solidFill>
              </a:rPr>
              <a:t>Rendiconto semplificato per il Cittadino Esercizio 2019</a:t>
            </a:r>
            <a:endParaRPr lang="it-IT" b="1" dirty="0">
              <a:solidFill>
                <a:srgbClr val="002060"/>
              </a:solidFill>
            </a:endParaRPr>
          </a:p>
        </p:txBody>
      </p:sp>
      <p:graphicFrame>
        <p:nvGraphicFramePr>
          <p:cNvPr id="3" name="Tabella 2">
            <a:extLst>
              <a:ext uri="{FF2B5EF4-FFF2-40B4-BE49-F238E27FC236}">
                <a16:creationId xmlns:a16="http://schemas.microsoft.com/office/drawing/2014/main" id="{63422355-E45D-43D3-A754-C9C77C264B14}"/>
              </a:ext>
            </a:extLst>
          </p:cNvPr>
          <p:cNvGraphicFramePr>
            <a:graphicFrameLocks noGrp="1"/>
          </p:cNvGraphicFramePr>
          <p:nvPr>
            <p:extLst>
              <p:ext uri="{D42A27DB-BD31-4B8C-83A1-F6EECF244321}">
                <p14:modId xmlns:p14="http://schemas.microsoft.com/office/powerpoint/2010/main" val="3972132030"/>
              </p:ext>
            </p:extLst>
          </p:nvPr>
        </p:nvGraphicFramePr>
        <p:xfrm>
          <a:off x="573087" y="3761454"/>
          <a:ext cx="7997825" cy="1341113"/>
        </p:xfrm>
        <a:graphic>
          <a:graphicData uri="http://schemas.openxmlformats.org/drawingml/2006/table">
            <a:tbl>
              <a:tblPr/>
              <a:tblGrid>
                <a:gridCol w="3281159">
                  <a:extLst>
                    <a:ext uri="{9D8B030D-6E8A-4147-A177-3AD203B41FA5}">
                      <a16:colId xmlns:a16="http://schemas.microsoft.com/office/drawing/2014/main" val="3028824869"/>
                    </a:ext>
                  </a:extLst>
                </a:gridCol>
                <a:gridCol w="1623490">
                  <a:extLst>
                    <a:ext uri="{9D8B030D-6E8A-4147-A177-3AD203B41FA5}">
                      <a16:colId xmlns:a16="http://schemas.microsoft.com/office/drawing/2014/main" val="3344616453"/>
                    </a:ext>
                  </a:extLst>
                </a:gridCol>
                <a:gridCol w="1589312">
                  <a:extLst>
                    <a:ext uri="{9D8B030D-6E8A-4147-A177-3AD203B41FA5}">
                      <a16:colId xmlns:a16="http://schemas.microsoft.com/office/drawing/2014/main" val="555831998"/>
                    </a:ext>
                  </a:extLst>
                </a:gridCol>
                <a:gridCol w="1503864">
                  <a:extLst>
                    <a:ext uri="{9D8B030D-6E8A-4147-A177-3AD203B41FA5}">
                      <a16:colId xmlns:a16="http://schemas.microsoft.com/office/drawing/2014/main" val="2214907116"/>
                    </a:ext>
                  </a:extLst>
                </a:gridCol>
              </a:tblGrid>
              <a:tr h="505746">
                <a:tc>
                  <a:txBody>
                    <a:bodyPr/>
                    <a:lstStyle/>
                    <a:p>
                      <a:pPr algn="ctr" fontAlgn="b"/>
                      <a:r>
                        <a:rPr lang="it-IT" sz="1100" b="1" i="0" u="none" strike="noStrike" dirty="0">
                          <a:solidFill>
                            <a:srgbClr val="002060"/>
                          </a:solidFill>
                          <a:effectLst/>
                          <a:latin typeface="+mn-lt"/>
                        </a:rPr>
                        <a:t>Contributi permessi a costruire e relative sanzioni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dirty="0">
                          <a:solidFill>
                            <a:srgbClr val="002060"/>
                          </a:solidFill>
                          <a:effectLst/>
                          <a:latin typeface="+mn-lt"/>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dirty="0">
                          <a:solidFill>
                            <a:srgbClr val="002060"/>
                          </a:solidFill>
                          <a:effectLst/>
                          <a:latin typeface="+mn-lt"/>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dirty="0">
                          <a:solidFill>
                            <a:srgbClr val="002060"/>
                          </a:solidFill>
                          <a:effectLst/>
                          <a:latin typeface="+mn-lt"/>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777716794"/>
                  </a:ext>
                </a:extLst>
              </a:tr>
              <a:tr h="400459">
                <a:tc>
                  <a:txBody>
                    <a:bodyPr/>
                    <a:lstStyle/>
                    <a:p>
                      <a:pPr algn="l" fontAlgn="b"/>
                      <a:r>
                        <a:rPr lang="it-IT" sz="1100" b="0" i="0" u="none" strike="noStrike" dirty="0">
                          <a:solidFill>
                            <a:srgbClr val="000000"/>
                          </a:solidFill>
                          <a:effectLst/>
                          <a:latin typeface="+mn-lt"/>
                        </a:rPr>
                        <a:t>Accertamento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3.095.376,28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2.821.161,71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4.599.884,77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5502727"/>
                  </a:ext>
                </a:extLst>
              </a:tr>
              <a:tr h="434908">
                <a:tc>
                  <a:txBody>
                    <a:bodyPr/>
                    <a:lstStyle/>
                    <a:p>
                      <a:pPr algn="l" fontAlgn="b"/>
                      <a:r>
                        <a:rPr lang="it-IT" sz="1100" b="0" i="0" u="none" strike="noStrike">
                          <a:solidFill>
                            <a:srgbClr val="000000"/>
                          </a:solidFill>
                          <a:effectLst/>
                          <a:latin typeface="+mn-lt"/>
                        </a:rPr>
                        <a:t>Riscossione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3.095.376,28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2.725.684,37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4.599.884,77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970637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19100" y="434340"/>
            <a:ext cx="8305800" cy="5486400"/>
          </a:xfrm>
          <a:prstGeom prst="rect">
            <a:avLst/>
          </a:prstGeom>
          <a:noFill/>
        </p:spPr>
        <p:txBody>
          <a:bodyPr wrap="square" lIns="0" tIns="0" rIns="0" bIns="0" rtlCol="0"/>
          <a:lstStyle/>
          <a:p>
            <a:endParaRPr dirty="0"/>
          </a:p>
        </p:txBody>
      </p:sp>
      <p:sp>
        <p:nvSpPr>
          <p:cNvPr id="7" name="object 7"/>
          <p:cNvSpPr txBox="1"/>
          <p:nvPr/>
        </p:nvSpPr>
        <p:spPr>
          <a:xfrm>
            <a:off x="533400" y="662493"/>
            <a:ext cx="7727315" cy="875240"/>
          </a:xfrm>
          <a:prstGeom prst="rect">
            <a:avLst/>
          </a:prstGeom>
        </p:spPr>
        <p:txBody>
          <a:bodyPr vert="horz" wrap="square" lIns="0" tIns="13335" rIns="0" bIns="0" rtlCol="0">
            <a:spAutoFit/>
          </a:bodyPr>
          <a:lstStyle/>
          <a:p>
            <a:pPr marL="12700" algn="just">
              <a:lnSpc>
                <a:spcPct val="100000"/>
              </a:lnSpc>
              <a:spcBef>
                <a:spcPts val="105"/>
              </a:spcBef>
            </a:pPr>
            <a:r>
              <a:rPr sz="1400" dirty="0" err="1">
                <a:latin typeface="Calibri"/>
                <a:cs typeface="Calibri"/>
              </a:rPr>
              <a:t>L’</a:t>
            </a:r>
            <a:r>
              <a:rPr sz="1400" spc="-5" dirty="0" err="1">
                <a:latin typeface="Calibri"/>
                <a:cs typeface="Calibri"/>
              </a:rPr>
              <a:t>Ente</a:t>
            </a:r>
            <a:r>
              <a:rPr sz="1400" spc="-5" dirty="0">
                <a:latin typeface="Calibri"/>
                <a:cs typeface="Calibri"/>
              </a:rPr>
              <a:t>, </a:t>
            </a:r>
            <a:r>
              <a:rPr sz="1400" dirty="0">
                <a:latin typeface="Calibri"/>
                <a:cs typeface="Calibri"/>
              </a:rPr>
              <a:t>per erogare</a:t>
            </a:r>
            <a:r>
              <a:rPr sz="1400" spc="-20" dirty="0">
                <a:latin typeface="Calibri"/>
                <a:cs typeface="Calibri"/>
              </a:rPr>
              <a:t> </a:t>
            </a:r>
            <a:r>
              <a:rPr sz="1400" dirty="0">
                <a:latin typeface="Calibri"/>
                <a:cs typeface="Calibri"/>
              </a:rPr>
              <a:t>i </a:t>
            </a:r>
            <a:r>
              <a:rPr sz="1400" spc="-5" dirty="0">
                <a:latin typeface="Calibri"/>
                <a:cs typeface="Calibri"/>
              </a:rPr>
              <a:t>servizi</a:t>
            </a:r>
            <a:r>
              <a:rPr sz="1400" spc="-10" dirty="0">
                <a:latin typeface="Calibri"/>
                <a:cs typeface="Calibri"/>
              </a:rPr>
              <a:t> </a:t>
            </a:r>
            <a:r>
              <a:rPr sz="1400" dirty="0">
                <a:latin typeface="Calibri"/>
                <a:cs typeface="Calibri"/>
              </a:rPr>
              <a:t>alla</a:t>
            </a:r>
            <a:r>
              <a:rPr sz="1400" spc="-10" dirty="0">
                <a:latin typeface="Calibri"/>
                <a:cs typeface="Calibri"/>
              </a:rPr>
              <a:t> </a:t>
            </a:r>
            <a:r>
              <a:rPr sz="1400" spc="-5" dirty="0">
                <a:latin typeface="Calibri"/>
                <a:cs typeface="Calibri"/>
              </a:rPr>
              <a:t>collettività,</a:t>
            </a:r>
            <a:r>
              <a:rPr sz="1400" spc="-45" dirty="0">
                <a:latin typeface="Calibri"/>
                <a:cs typeface="Calibri"/>
              </a:rPr>
              <a:t> </a:t>
            </a:r>
            <a:r>
              <a:rPr sz="1400" spc="-5" dirty="0">
                <a:latin typeface="Calibri"/>
                <a:cs typeface="Calibri"/>
              </a:rPr>
              <a:t>sostiene</a:t>
            </a:r>
            <a:r>
              <a:rPr sz="1400" spc="-30" dirty="0">
                <a:latin typeface="Calibri"/>
                <a:cs typeface="Calibri"/>
              </a:rPr>
              <a:t> </a:t>
            </a:r>
            <a:r>
              <a:rPr sz="1400" spc="-5" dirty="0">
                <a:latin typeface="Calibri"/>
                <a:cs typeface="Calibri"/>
              </a:rPr>
              <a:t>spese</a:t>
            </a:r>
            <a:r>
              <a:rPr sz="1400" spc="-20" dirty="0">
                <a:latin typeface="Calibri"/>
                <a:cs typeface="Calibri"/>
              </a:rPr>
              <a:t> </a:t>
            </a:r>
            <a:r>
              <a:rPr sz="1400" spc="-5" dirty="0">
                <a:latin typeface="Calibri"/>
                <a:cs typeface="Calibri"/>
              </a:rPr>
              <a:t>di</a:t>
            </a:r>
            <a:r>
              <a:rPr sz="1400" spc="-15" dirty="0">
                <a:latin typeface="Calibri"/>
                <a:cs typeface="Calibri"/>
              </a:rPr>
              <a:t> </a:t>
            </a:r>
            <a:r>
              <a:rPr sz="1400" spc="-5" dirty="0">
                <a:latin typeface="Calibri"/>
                <a:cs typeface="Calibri"/>
              </a:rPr>
              <a:t>funzionamento</a:t>
            </a:r>
            <a:r>
              <a:rPr sz="1400" spc="-40" dirty="0">
                <a:latin typeface="Calibri"/>
                <a:cs typeface="Calibri"/>
              </a:rPr>
              <a:t> </a:t>
            </a:r>
            <a:r>
              <a:rPr sz="1400" dirty="0">
                <a:latin typeface="Calibri"/>
                <a:cs typeface="Calibri"/>
              </a:rPr>
              <a:t>destinate</a:t>
            </a:r>
            <a:r>
              <a:rPr sz="1400" spc="-30" dirty="0">
                <a:latin typeface="Calibri"/>
                <a:cs typeface="Calibri"/>
              </a:rPr>
              <a:t> </a:t>
            </a:r>
            <a:r>
              <a:rPr sz="1400" spc="-5" dirty="0">
                <a:latin typeface="Calibri"/>
                <a:cs typeface="Calibri"/>
              </a:rPr>
              <a:t>ad</a:t>
            </a:r>
            <a:r>
              <a:rPr sz="1400" spc="-15" dirty="0">
                <a:latin typeface="Calibri"/>
                <a:cs typeface="Calibri"/>
              </a:rPr>
              <a:t> </a:t>
            </a:r>
            <a:r>
              <a:rPr sz="1400" dirty="0">
                <a:latin typeface="Calibri"/>
                <a:cs typeface="Calibri"/>
              </a:rPr>
              <a:t>esempio</a:t>
            </a:r>
            <a:r>
              <a:rPr sz="1400" spc="-30" dirty="0">
                <a:latin typeface="Calibri"/>
                <a:cs typeface="Calibri"/>
              </a:rPr>
              <a:t> </a:t>
            </a:r>
            <a:r>
              <a:rPr lang="it-IT" sz="1400" spc="-30" dirty="0">
                <a:latin typeface="Calibri"/>
                <a:cs typeface="Calibri"/>
              </a:rPr>
              <a:t> </a:t>
            </a:r>
            <a:r>
              <a:rPr sz="1400" spc="-5" dirty="0">
                <a:latin typeface="Calibri"/>
                <a:cs typeface="Calibri"/>
              </a:rPr>
              <a:t>all’acquisto</a:t>
            </a:r>
            <a:r>
              <a:rPr lang="it-IT" sz="1400" spc="-5" dirty="0">
                <a:latin typeface="Calibri"/>
                <a:cs typeface="Calibri"/>
              </a:rPr>
              <a:t> </a:t>
            </a:r>
            <a:r>
              <a:rPr sz="1400" spc="-5" dirty="0">
                <a:latin typeface="Calibri"/>
                <a:cs typeface="Calibri"/>
              </a:rPr>
              <a:t>di </a:t>
            </a:r>
            <a:r>
              <a:rPr sz="1400" dirty="0">
                <a:latin typeface="Calibri"/>
                <a:cs typeface="Calibri"/>
              </a:rPr>
              <a:t>beni e </a:t>
            </a:r>
            <a:r>
              <a:rPr sz="1400" spc="-5" dirty="0">
                <a:latin typeface="Calibri"/>
                <a:cs typeface="Calibri"/>
              </a:rPr>
              <a:t>servizi, al </a:t>
            </a:r>
            <a:r>
              <a:rPr sz="1400" spc="-10" dirty="0">
                <a:latin typeface="Calibri"/>
                <a:cs typeface="Calibri"/>
              </a:rPr>
              <a:t>pagamento </a:t>
            </a:r>
            <a:r>
              <a:rPr sz="1400" spc="-5" dirty="0">
                <a:latin typeface="Calibri"/>
                <a:cs typeface="Calibri"/>
              </a:rPr>
              <a:t>del personale, al </a:t>
            </a:r>
            <a:r>
              <a:rPr sz="1400" spc="-10" dirty="0">
                <a:latin typeface="Calibri"/>
                <a:cs typeface="Calibri"/>
              </a:rPr>
              <a:t>rimborso </a:t>
            </a:r>
            <a:r>
              <a:rPr sz="1400" spc="-5" dirty="0">
                <a:latin typeface="Calibri"/>
                <a:cs typeface="Calibri"/>
              </a:rPr>
              <a:t>delle </a:t>
            </a:r>
            <a:r>
              <a:rPr sz="1400" spc="-10" dirty="0">
                <a:latin typeface="Calibri"/>
                <a:cs typeface="Calibri"/>
              </a:rPr>
              <a:t>quote </a:t>
            </a:r>
            <a:r>
              <a:rPr sz="1400" spc="-5" dirty="0">
                <a:latin typeface="Calibri"/>
                <a:cs typeface="Calibri"/>
              </a:rPr>
              <a:t>interessi ec</a:t>
            </a:r>
            <a:r>
              <a:rPr lang="it-IT" sz="1400" spc="-5" dirty="0">
                <a:latin typeface="Calibri"/>
                <a:cs typeface="Calibri"/>
              </a:rPr>
              <a:t>t</a:t>
            </a:r>
            <a:r>
              <a:rPr sz="1400" spc="-5" dirty="0">
                <a:latin typeface="Calibri"/>
                <a:cs typeface="Calibri"/>
              </a:rPr>
              <a:t>...</a:t>
            </a:r>
            <a:r>
              <a:rPr lang="it-IT" sz="1400" spc="-5" dirty="0">
                <a:latin typeface="Calibri"/>
                <a:cs typeface="Calibri"/>
              </a:rPr>
              <a:t>. </a:t>
            </a:r>
            <a:r>
              <a:rPr sz="1400" spc="-5" dirty="0">
                <a:latin typeface="Calibri"/>
                <a:cs typeface="Calibri"/>
              </a:rPr>
              <a:t>Questi </a:t>
            </a:r>
            <a:r>
              <a:rPr sz="1400" spc="-10" dirty="0">
                <a:latin typeface="Calibri"/>
                <a:cs typeface="Calibri"/>
              </a:rPr>
              <a:t>costi </a:t>
            </a:r>
            <a:r>
              <a:rPr sz="1400" spc="-5" dirty="0">
                <a:latin typeface="Calibri"/>
                <a:cs typeface="Calibri"/>
              </a:rPr>
              <a:t>di funzionamento </a:t>
            </a:r>
            <a:r>
              <a:rPr sz="1400" spc="-10" dirty="0">
                <a:latin typeface="Calibri"/>
                <a:cs typeface="Calibri"/>
              </a:rPr>
              <a:t>costituiscono </a:t>
            </a:r>
            <a:r>
              <a:rPr sz="1400" spc="-15" dirty="0">
                <a:latin typeface="Calibri"/>
                <a:cs typeface="Calibri"/>
              </a:rPr>
              <a:t>le </a:t>
            </a:r>
            <a:r>
              <a:rPr sz="1400" spc="-5" dirty="0" err="1">
                <a:latin typeface="Calibri"/>
                <a:cs typeface="Calibri"/>
              </a:rPr>
              <a:t>principali</a:t>
            </a:r>
            <a:r>
              <a:rPr lang="it-IT" sz="1400" spc="-5" dirty="0">
                <a:latin typeface="Calibri"/>
                <a:cs typeface="Calibri"/>
              </a:rPr>
              <a:t> </a:t>
            </a:r>
            <a:r>
              <a:rPr sz="1400" spc="-5" dirty="0" err="1">
                <a:latin typeface="Calibri"/>
                <a:cs typeface="Calibri"/>
              </a:rPr>
              <a:t>spese</a:t>
            </a:r>
            <a:r>
              <a:rPr sz="1400" spc="-5" dirty="0">
                <a:latin typeface="Calibri"/>
                <a:cs typeface="Calibri"/>
              </a:rPr>
              <a:t> </a:t>
            </a:r>
            <a:r>
              <a:rPr sz="1400" dirty="0">
                <a:latin typeface="Calibri"/>
                <a:cs typeface="Calibri"/>
              </a:rPr>
              <a:t>correnti, classificate </a:t>
            </a:r>
            <a:r>
              <a:rPr sz="1400" spc="-5" dirty="0">
                <a:latin typeface="Calibri"/>
                <a:cs typeface="Calibri"/>
              </a:rPr>
              <a:t>secondo quanto </a:t>
            </a:r>
            <a:r>
              <a:rPr sz="1400" dirty="0">
                <a:latin typeface="Calibri"/>
                <a:cs typeface="Calibri"/>
              </a:rPr>
              <a:t>previsto </a:t>
            </a:r>
            <a:r>
              <a:rPr sz="1400" spc="-5" dirty="0">
                <a:latin typeface="Calibri"/>
                <a:cs typeface="Calibri"/>
              </a:rPr>
              <a:t>dalle </a:t>
            </a:r>
            <a:r>
              <a:rPr sz="1400" dirty="0">
                <a:latin typeface="Calibri"/>
                <a:cs typeface="Calibri"/>
              </a:rPr>
              <a:t>attuali norme </a:t>
            </a:r>
            <a:r>
              <a:rPr sz="1400" spc="-5" dirty="0">
                <a:latin typeface="Calibri"/>
                <a:cs typeface="Calibri"/>
              </a:rPr>
              <a:t>in </a:t>
            </a:r>
            <a:r>
              <a:rPr sz="1400" dirty="0">
                <a:latin typeface="Calibri"/>
                <a:cs typeface="Calibri"/>
              </a:rPr>
              <a:t>materia </a:t>
            </a:r>
            <a:r>
              <a:rPr sz="1400" spc="-5" dirty="0">
                <a:latin typeface="Calibri"/>
                <a:cs typeface="Calibri"/>
              </a:rPr>
              <a:t>di contabilità</a:t>
            </a:r>
            <a:r>
              <a:rPr sz="1400" spc="-10" dirty="0">
                <a:latin typeface="Calibri"/>
                <a:cs typeface="Calibri"/>
              </a:rPr>
              <a:t> </a:t>
            </a:r>
            <a:r>
              <a:rPr sz="1400" spc="-5" dirty="0">
                <a:latin typeface="Calibri"/>
                <a:cs typeface="Calibri"/>
              </a:rPr>
              <a:t>pubblica</a:t>
            </a:r>
            <a:r>
              <a:rPr sz="1200" spc="-5" dirty="0">
                <a:latin typeface="Calibri"/>
                <a:cs typeface="Calibri"/>
              </a:rPr>
              <a:t>.</a:t>
            </a:r>
            <a:endParaRPr sz="1200" dirty="0">
              <a:latin typeface="Calibri"/>
              <a:cs typeface="Calibri"/>
            </a:endParaRPr>
          </a:p>
        </p:txBody>
      </p:sp>
      <p:sp>
        <p:nvSpPr>
          <p:cNvPr id="8" name="Segnaposto piè di pagina 7">
            <a:extLst>
              <a:ext uri="{FF2B5EF4-FFF2-40B4-BE49-F238E27FC236}">
                <a16:creationId xmlns:a16="http://schemas.microsoft.com/office/drawing/2014/main" id="{BC794E9F-89BB-4B58-B09A-6671E7EB7F6E}"/>
              </a:ext>
            </a:extLst>
          </p:cNvPr>
          <p:cNvSpPr>
            <a:spLocks noGrp="1"/>
          </p:cNvSpPr>
          <p:nvPr>
            <p:ph type="ftr" sz="quarter" idx="5"/>
          </p:nvPr>
        </p:nvSpPr>
        <p:spPr/>
        <p:txBody>
          <a:bodyPr/>
          <a:lstStyle/>
          <a:p>
            <a:r>
              <a:rPr lang="it-IT" b="1">
                <a:solidFill>
                  <a:srgbClr val="002060"/>
                </a:solidFill>
              </a:rPr>
              <a:t>Rendiconto semplificato per il Cittadino Esercizio 2019</a:t>
            </a:r>
            <a:endParaRPr lang="it-IT" b="1" dirty="0">
              <a:solidFill>
                <a:srgbClr val="002060"/>
              </a:solidFill>
            </a:endParaRPr>
          </a:p>
        </p:txBody>
      </p:sp>
      <p:sp>
        <p:nvSpPr>
          <p:cNvPr id="9" name="object 8">
            <a:extLst>
              <a:ext uri="{FF2B5EF4-FFF2-40B4-BE49-F238E27FC236}">
                <a16:creationId xmlns:a16="http://schemas.microsoft.com/office/drawing/2014/main" id="{F80348CE-8B39-41B0-BC97-12E1503EDDFE}"/>
              </a:ext>
            </a:extLst>
          </p:cNvPr>
          <p:cNvSpPr txBox="1"/>
          <p:nvPr/>
        </p:nvSpPr>
        <p:spPr>
          <a:xfrm>
            <a:off x="1752600" y="305138"/>
            <a:ext cx="5637530" cy="258404"/>
          </a:xfrm>
          <a:prstGeom prst="rect">
            <a:avLst/>
          </a:prstGeom>
        </p:spPr>
        <p:txBody>
          <a:bodyPr vert="horz" wrap="square" lIns="0" tIns="12065" rIns="0" bIns="0" rtlCol="0">
            <a:spAutoFit/>
          </a:bodyPr>
          <a:lstStyle/>
          <a:p>
            <a:pPr marL="12700" algn="ctr">
              <a:lnSpc>
                <a:spcPct val="100000"/>
              </a:lnSpc>
              <a:spcBef>
                <a:spcPts val="95"/>
              </a:spcBef>
            </a:pPr>
            <a:r>
              <a:rPr lang="it-IT" sz="1600" b="1" spc="-10" dirty="0">
                <a:solidFill>
                  <a:srgbClr val="002060"/>
                </a:solidFill>
                <a:latin typeface="Calibri"/>
                <a:cs typeface="Calibri"/>
              </a:rPr>
              <a:t>SPESA CORRENTE </a:t>
            </a:r>
            <a:endParaRPr sz="1600" dirty="0">
              <a:solidFill>
                <a:srgbClr val="002060"/>
              </a:solidFill>
              <a:latin typeface="Calibri"/>
              <a:cs typeface="Calibri"/>
            </a:endParaRPr>
          </a:p>
        </p:txBody>
      </p:sp>
      <p:graphicFrame>
        <p:nvGraphicFramePr>
          <p:cNvPr id="4" name="Tabella 3">
            <a:extLst>
              <a:ext uri="{FF2B5EF4-FFF2-40B4-BE49-F238E27FC236}">
                <a16:creationId xmlns:a16="http://schemas.microsoft.com/office/drawing/2014/main" id="{4C84BAD8-E9B1-4609-8330-0ECBA8139C4B}"/>
              </a:ext>
            </a:extLst>
          </p:cNvPr>
          <p:cNvGraphicFramePr>
            <a:graphicFrameLocks noGrp="1"/>
          </p:cNvGraphicFramePr>
          <p:nvPr>
            <p:extLst>
              <p:ext uri="{D42A27DB-BD31-4B8C-83A1-F6EECF244321}">
                <p14:modId xmlns:p14="http://schemas.microsoft.com/office/powerpoint/2010/main" val="2573702726"/>
              </p:ext>
            </p:extLst>
          </p:nvPr>
        </p:nvGraphicFramePr>
        <p:xfrm>
          <a:off x="762000" y="1744771"/>
          <a:ext cx="7270113" cy="4284064"/>
        </p:xfrm>
        <a:graphic>
          <a:graphicData uri="http://schemas.openxmlformats.org/drawingml/2006/table">
            <a:tbl>
              <a:tblPr/>
              <a:tblGrid>
                <a:gridCol w="4125579">
                  <a:extLst>
                    <a:ext uri="{9D8B030D-6E8A-4147-A177-3AD203B41FA5}">
                      <a16:colId xmlns:a16="http://schemas.microsoft.com/office/drawing/2014/main" val="698897823"/>
                    </a:ext>
                  </a:extLst>
                </a:gridCol>
                <a:gridCol w="1048178">
                  <a:extLst>
                    <a:ext uri="{9D8B030D-6E8A-4147-A177-3AD203B41FA5}">
                      <a16:colId xmlns:a16="http://schemas.microsoft.com/office/drawing/2014/main" val="2356303404"/>
                    </a:ext>
                  </a:extLst>
                </a:gridCol>
                <a:gridCol w="1048178">
                  <a:extLst>
                    <a:ext uri="{9D8B030D-6E8A-4147-A177-3AD203B41FA5}">
                      <a16:colId xmlns:a16="http://schemas.microsoft.com/office/drawing/2014/main" val="881890548"/>
                    </a:ext>
                  </a:extLst>
                </a:gridCol>
                <a:gridCol w="1048178">
                  <a:extLst>
                    <a:ext uri="{9D8B030D-6E8A-4147-A177-3AD203B41FA5}">
                      <a16:colId xmlns:a16="http://schemas.microsoft.com/office/drawing/2014/main" val="1275092416"/>
                    </a:ext>
                  </a:extLst>
                </a:gridCol>
              </a:tblGrid>
              <a:tr h="267754">
                <a:tc>
                  <a:txBody>
                    <a:bodyPr/>
                    <a:lstStyle/>
                    <a:p>
                      <a:pPr algn="ctr" fontAlgn="b"/>
                      <a:r>
                        <a:rPr lang="en-US" sz="1100" b="1" i="0" u="none" strike="noStrike" dirty="0">
                          <a:solidFill>
                            <a:srgbClr val="002060"/>
                          </a:solidFill>
                          <a:effectLst/>
                          <a:latin typeface="Calibri" panose="020F0502020204030204" pitchFamily="34" charset="0"/>
                        </a:rPr>
                        <a:t>TITOLO 1 - MISSIONI IMPEGNI</a:t>
                      </a:r>
                      <a:endParaRPr lang="it-IT" sz="1100" b="1" i="0" u="none" strike="noStrike" dirty="0">
                        <a:solidFill>
                          <a:srgbClr val="00206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1" i="0" u="none" strike="noStrike" dirty="0">
                          <a:solidFill>
                            <a:srgbClr val="002060"/>
                          </a:solidFill>
                          <a:effectLst/>
                          <a:latin typeface="Calibri" panose="020F0502020204030204" pitchFamily="34" charset="0"/>
                        </a:rPr>
                        <a:t>2017</a:t>
                      </a:r>
                      <a:endParaRPr lang="it-IT" sz="1100" b="1" i="0" u="none" strike="noStrike" dirty="0">
                        <a:solidFill>
                          <a:srgbClr val="00206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1" i="0" u="none" strike="noStrike" dirty="0">
                          <a:solidFill>
                            <a:srgbClr val="002060"/>
                          </a:solidFill>
                          <a:effectLst/>
                          <a:latin typeface="Calibri" panose="020F0502020204030204" pitchFamily="34" charset="0"/>
                        </a:rPr>
                        <a:t>2018</a:t>
                      </a:r>
                      <a:endParaRPr lang="it-IT" sz="1100" b="1" i="0" u="none" strike="noStrike" dirty="0">
                        <a:solidFill>
                          <a:srgbClr val="00206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1" i="0" u="none" strike="noStrike" dirty="0">
                          <a:solidFill>
                            <a:srgbClr val="002060"/>
                          </a:solidFill>
                          <a:effectLst/>
                          <a:latin typeface="Calibri" panose="020F0502020204030204" pitchFamily="34" charset="0"/>
                        </a:rPr>
                        <a:t>2019</a:t>
                      </a:r>
                      <a:endParaRPr lang="it-IT" sz="1100" b="1" i="0" u="none" strike="noStrike" dirty="0">
                        <a:solidFill>
                          <a:srgbClr val="00206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426359486"/>
                  </a:ext>
                </a:extLst>
              </a:tr>
              <a:tr h="267754">
                <a:tc>
                  <a:txBody>
                    <a:bodyPr/>
                    <a:lstStyle/>
                    <a:p>
                      <a:pPr algn="l" fontAlgn="b"/>
                      <a:r>
                        <a:rPr lang="en-US" sz="1100" b="0" i="0" u="none" strike="noStrike" dirty="0">
                          <a:solidFill>
                            <a:srgbClr val="000000"/>
                          </a:solidFill>
                          <a:effectLst/>
                          <a:latin typeface="Calibri" panose="020F0502020204030204" pitchFamily="34" charset="0"/>
                        </a:rPr>
                        <a:t>MISSIONE 01 - </a:t>
                      </a:r>
                      <a:r>
                        <a:rPr lang="en-US" sz="1100" b="0" i="0" u="none" strike="noStrike" dirty="0" err="1">
                          <a:solidFill>
                            <a:srgbClr val="000000"/>
                          </a:solidFill>
                          <a:effectLst/>
                          <a:latin typeface="Calibri" panose="020F0502020204030204" pitchFamily="34" charset="0"/>
                        </a:rPr>
                        <a:t>Servizi</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istituzionali</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generali</a:t>
                      </a:r>
                      <a:r>
                        <a:rPr lang="en-US" sz="1100" b="0" i="0" u="none" strike="noStrike" dirty="0">
                          <a:solidFill>
                            <a:srgbClr val="000000"/>
                          </a:solidFill>
                          <a:effectLst/>
                          <a:latin typeface="Calibri" panose="020F0502020204030204" pitchFamily="34" charset="0"/>
                        </a:rPr>
                        <a:t> e di </a:t>
                      </a:r>
                      <a:r>
                        <a:rPr lang="en-US" sz="1100" b="0" i="0" u="none" strike="noStrike" dirty="0" err="1">
                          <a:solidFill>
                            <a:srgbClr val="000000"/>
                          </a:solidFill>
                          <a:effectLst/>
                          <a:latin typeface="Calibri" panose="020F0502020204030204" pitchFamily="34" charset="0"/>
                        </a:rPr>
                        <a:t>gestione</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15.478.129,79</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15.790.697,07</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15.379.221,27</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8901243"/>
                  </a:ext>
                </a:extLst>
              </a:tr>
              <a:tr h="267754">
                <a:tc>
                  <a:txBody>
                    <a:bodyPr/>
                    <a:lstStyle/>
                    <a:p>
                      <a:pPr algn="l" fontAlgn="b"/>
                      <a:r>
                        <a:rPr lang="en-US" sz="1100" b="0" i="0" u="none" strike="noStrike" dirty="0">
                          <a:solidFill>
                            <a:srgbClr val="000000"/>
                          </a:solidFill>
                          <a:effectLst/>
                          <a:latin typeface="Calibri" panose="020F0502020204030204" pitchFamily="34" charset="0"/>
                        </a:rPr>
                        <a:t>MISSIONE 03 - </a:t>
                      </a:r>
                      <a:r>
                        <a:rPr lang="en-US" sz="1100" b="0" i="0" u="none" strike="noStrike" dirty="0" err="1">
                          <a:solidFill>
                            <a:srgbClr val="000000"/>
                          </a:solidFill>
                          <a:effectLst/>
                          <a:latin typeface="Calibri" panose="020F0502020204030204" pitchFamily="34" charset="0"/>
                        </a:rPr>
                        <a:t>Ordine</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pubblico</a:t>
                      </a:r>
                      <a:r>
                        <a:rPr lang="en-US" sz="1100" b="0" i="0" u="none" strike="noStrike" dirty="0">
                          <a:solidFill>
                            <a:srgbClr val="000000"/>
                          </a:solidFill>
                          <a:effectLst/>
                          <a:latin typeface="Calibri" panose="020F0502020204030204" pitchFamily="34" charset="0"/>
                        </a:rPr>
                        <a:t> e </a:t>
                      </a:r>
                      <a:r>
                        <a:rPr lang="en-US" sz="1100" b="0" i="0" u="none" strike="noStrike" dirty="0" err="1">
                          <a:solidFill>
                            <a:srgbClr val="000000"/>
                          </a:solidFill>
                          <a:effectLst/>
                          <a:latin typeface="Calibri" panose="020F0502020204030204" pitchFamily="34" charset="0"/>
                        </a:rPr>
                        <a:t>sicurezza</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2.547.728,55</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2.951.063,90</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2.995.297,34</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5583880"/>
                  </a:ext>
                </a:extLst>
              </a:tr>
              <a:tr h="267754">
                <a:tc>
                  <a:txBody>
                    <a:bodyPr/>
                    <a:lstStyle/>
                    <a:p>
                      <a:pPr algn="l" fontAlgn="b"/>
                      <a:r>
                        <a:rPr lang="en-US" sz="1100" b="0" i="0" u="none" strike="noStrike" dirty="0">
                          <a:solidFill>
                            <a:srgbClr val="000000"/>
                          </a:solidFill>
                          <a:effectLst/>
                          <a:latin typeface="Calibri" panose="020F0502020204030204" pitchFamily="34" charset="0"/>
                        </a:rPr>
                        <a:t>MISSIONE 04 - </a:t>
                      </a:r>
                      <a:r>
                        <a:rPr lang="en-US" sz="1100" b="0" i="0" u="none" strike="noStrike" kern="1200" dirty="0" err="1">
                          <a:solidFill>
                            <a:srgbClr val="000000"/>
                          </a:solidFill>
                          <a:effectLst/>
                          <a:latin typeface="Calibri" panose="020F0502020204030204" pitchFamily="34" charset="0"/>
                          <a:ea typeface="+mn-ea"/>
                          <a:cs typeface="+mn-cs"/>
                        </a:rPr>
                        <a:t>Istruzione</a:t>
                      </a:r>
                      <a:r>
                        <a:rPr lang="en-US" sz="1100" b="0" i="0" u="none" strike="noStrike" kern="1200" dirty="0">
                          <a:solidFill>
                            <a:srgbClr val="000000"/>
                          </a:solidFill>
                          <a:effectLst/>
                          <a:latin typeface="Calibri" panose="020F0502020204030204" pitchFamily="34" charset="0"/>
                          <a:ea typeface="+mn-ea"/>
                          <a:cs typeface="+mn-cs"/>
                        </a:rPr>
                        <a:t> e </a:t>
                      </a:r>
                      <a:r>
                        <a:rPr lang="en-US" sz="1100" b="0" i="0" u="none" strike="noStrike" kern="1200" dirty="0" err="1">
                          <a:solidFill>
                            <a:srgbClr val="000000"/>
                          </a:solidFill>
                          <a:effectLst/>
                          <a:latin typeface="Calibri" panose="020F0502020204030204" pitchFamily="34" charset="0"/>
                          <a:ea typeface="+mn-ea"/>
                          <a:cs typeface="+mn-cs"/>
                        </a:rPr>
                        <a:t>diritto</a:t>
                      </a:r>
                      <a:r>
                        <a:rPr lang="en-US" sz="1100" b="0" i="0" u="none" strike="noStrike" kern="1200" dirty="0">
                          <a:solidFill>
                            <a:srgbClr val="000000"/>
                          </a:solidFill>
                          <a:effectLst/>
                          <a:latin typeface="Calibri" panose="020F0502020204030204" pitchFamily="34" charset="0"/>
                          <a:ea typeface="+mn-ea"/>
                          <a:cs typeface="+mn-cs"/>
                        </a:rPr>
                        <a:t> </a:t>
                      </a:r>
                      <a:r>
                        <a:rPr lang="en-US" sz="1100" b="0" i="0" u="none" strike="noStrike" kern="1200" dirty="0" err="1">
                          <a:solidFill>
                            <a:srgbClr val="000000"/>
                          </a:solidFill>
                          <a:effectLst/>
                          <a:latin typeface="Calibri" panose="020F0502020204030204" pitchFamily="34" charset="0"/>
                          <a:ea typeface="+mn-ea"/>
                          <a:cs typeface="+mn-cs"/>
                        </a:rPr>
                        <a:t>allo</a:t>
                      </a:r>
                      <a:r>
                        <a:rPr lang="en-US" sz="1100" b="0" i="0" u="none" strike="noStrike" kern="1200" dirty="0">
                          <a:solidFill>
                            <a:srgbClr val="000000"/>
                          </a:solidFill>
                          <a:effectLst/>
                          <a:latin typeface="Calibri" panose="020F0502020204030204" pitchFamily="34" charset="0"/>
                          <a:ea typeface="+mn-ea"/>
                          <a:cs typeface="+mn-cs"/>
                        </a:rPr>
                        <a:t> studio</a:t>
                      </a:r>
                      <a:endParaRPr lang="it-IT" sz="1100" b="0" i="0" u="none" strike="noStrike" kern="1200" dirty="0">
                        <a:solidFill>
                          <a:srgbClr val="000000"/>
                        </a:solidFill>
                        <a:effectLst/>
                        <a:latin typeface="Calibri" panose="020F050202020403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5.533.270,24</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5.732.089,11</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5.835.258,85</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2378178"/>
                  </a:ext>
                </a:extLst>
              </a:tr>
              <a:tr h="267754">
                <a:tc>
                  <a:txBody>
                    <a:bodyPr/>
                    <a:lstStyle/>
                    <a:p>
                      <a:pPr algn="l" fontAlgn="b"/>
                      <a:r>
                        <a:rPr lang="en-US" sz="1100" b="0" i="0" u="none" strike="noStrike" dirty="0">
                          <a:solidFill>
                            <a:srgbClr val="000000"/>
                          </a:solidFill>
                          <a:effectLst/>
                          <a:latin typeface="Calibri" panose="020F0502020204030204" pitchFamily="34" charset="0"/>
                        </a:rPr>
                        <a:t>MISSIONE 05 - Tutela e </a:t>
                      </a:r>
                      <a:r>
                        <a:rPr lang="en-US" sz="1100" b="0" i="0" u="none" strike="noStrike" dirty="0" err="1">
                          <a:solidFill>
                            <a:srgbClr val="000000"/>
                          </a:solidFill>
                          <a:effectLst/>
                          <a:latin typeface="Calibri" panose="020F0502020204030204" pitchFamily="34" charset="0"/>
                        </a:rPr>
                        <a:t>valorizzazione</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dei</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beni</a:t>
                      </a:r>
                      <a:r>
                        <a:rPr lang="en-US" sz="1100" b="0" i="0" u="none" strike="noStrike" dirty="0">
                          <a:solidFill>
                            <a:srgbClr val="000000"/>
                          </a:solidFill>
                          <a:effectLst/>
                          <a:latin typeface="Calibri" panose="020F0502020204030204" pitchFamily="34" charset="0"/>
                        </a:rPr>
                        <a:t> e </a:t>
                      </a:r>
                      <a:r>
                        <a:rPr lang="en-US" sz="1100" b="0" i="0" u="none" strike="noStrike" dirty="0" err="1">
                          <a:solidFill>
                            <a:srgbClr val="000000"/>
                          </a:solidFill>
                          <a:effectLst/>
                          <a:latin typeface="Calibri" panose="020F0502020204030204" pitchFamily="34" charset="0"/>
                        </a:rPr>
                        <a:t>attività</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culturali</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3.061.772,82</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3.043.492,44</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2.989.136,29</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2288982"/>
                  </a:ext>
                </a:extLst>
              </a:tr>
              <a:tr h="267754">
                <a:tc>
                  <a:txBody>
                    <a:bodyPr/>
                    <a:lstStyle/>
                    <a:p>
                      <a:pPr algn="l" fontAlgn="b"/>
                      <a:r>
                        <a:rPr lang="en-US" sz="1100" b="0" i="0" u="none" strike="noStrike" dirty="0">
                          <a:solidFill>
                            <a:srgbClr val="000000"/>
                          </a:solidFill>
                          <a:effectLst/>
                          <a:latin typeface="Calibri" panose="020F0502020204030204" pitchFamily="34" charset="0"/>
                        </a:rPr>
                        <a:t>MISSIONE 06 - </a:t>
                      </a:r>
                      <a:r>
                        <a:rPr lang="en-US" sz="1100" b="0" i="0" u="none" strike="noStrike" dirty="0" err="1">
                          <a:solidFill>
                            <a:srgbClr val="000000"/>
                          </a:solidFill>
                          <a:effectLst/>
                          <a:latin typeface="Calibri" panose="020F0502020204030204" pitchFamily="34" charset="0"/>
                        </a:rPr>
                        <a:t>Politiche</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giovanili</a:t>
                      </a:r>
                      <a:r>
                        <a:rPr lang="en-US" sz="1100" b="0" i="0" u="none" strike="noStrike" dirty="0">
                          <a:solidFill>
                            <a:srgbClr val="000000"/>
                          </a:solidFill>
                          <a:effectLst/>
                          <a:latin typeface="Calibri" panose="020F0502020204030204" pitchFamily="34" charset="0"/>
                        </a:rPr>
                        <a:t>, sport e tempo libero</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930.695,63</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980.689,80</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955.422,52</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4375850"/>
                  </a:ext>
                </a:extLst>
              </a:tr>
              <a:tr h="267754">
                <a:tc>
                  <a:txBody>
                    <a:bodyPr/>
                    <a:lstStyle/>
                    <a:p>
                      <a:pPr algn="l" fontAlgn="b"/>
                      <a:r>
                        <a:rPr lang="en-US" sz="1100" b="0" i="0" u="none" strike="noStrike">
                          <a:solidFill>
                            <a:srgbClr val="000000"/>
                          </a:solidFill>
                          <a:effectLst/>
                          <a:latin typeface="Calibri" panose="020F0502020204030204" pitchFamily="34" charset="0"/>
                        </a:rPr>
                        <a:t>MISSIONE 07 - Turismo</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9.764,91</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9.648,86</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07185"/>
                  </a:ext>
                </a:extLst>
              </a:tr>
              <a:tr h="267754">
                <a:tc>
                  <a:txBody>
                    <a:bodyPr/>
                    <a:lstStyle/>
                    <a:p>
                      <a:pPr algn="l" fontAlgn="b"/>
                      <a:r>
                        <a:rPr lang="en-US" sz="1100" b="0" i="0" u="none" strike="noStrike" dirty="0">
                          <a:solidFill>
                            <a:srgbClr val="000000"/>
                          </a:solidFill>
                          <a:effectLst/>
                          <a:latin typeface="Calibri" panose="020F0502020204030204" pitchFamily="34" charset="0"/>
                        </a:rPr>
                        <a:t>MISSIONE 08 - </a:t>
                      </a:r>
                      <a:r>
                        <a:rPr lang="en-US" sz="1100" b="0" i="0" u="none" strike="noStrike" dirty="0" err="1">
                          <a:solidFill>
                            <a:srgbClr val="000000"/>
                          </a:solidFill>
                          <a:effectLst/>
                          <a:latin typeface="Calibri" panose="020F0502020204030204" pitchFamily="34" charset="0"/>
                        </a:rPr>
                        <a:t>Assetto</a:t>
                      </a:r>
                      <a:r>
                        <a:rPr lang="en-US" sz="1100" b="0" i="0" u="none" strike="noStrike" dirty="0">
                          <a:solidFill>
                            <a:srgbClr val="000000"/>
                          </a:solidFill>
                          <a:effectLst/>
                          <a:latin typeface="Calibri" panose="020F0502020204030204" pitchFamily="34" charset="0"/>
                        </a:rPr>
                        <a:t> del </a:t>
                      </a:r>
                      <a:r>
                        <a:rPr lang="en-US" sz="1100" b="0" i="0" u="none" strike="noStrike" dirty="0" err="1">
                          <a:solidFill>
                            <a:srgbClr val="000000"/>
                          </a:solidFill>
                          <a:effectLst/>
                          <a:latin typeface="Calibri" panose="020F0502020204030204" pitchFamily="34" charset="0"/>
                        </a:rPr>
                        <a:t>territorio</a:t>
                      </a:r>
                      <a:r>
                        <a:rPr lang="en-US" sz="1100" b="0" i="0" u="none" strike="noStrike" dirty="0">
                          <a:solidFill>
                            <a:srgbClr val="000000"/>
                          </a:solidFill>
                          <a:effectLst/>
                          <a:latin typeface="Calibri" panose="020F0502020204030204" pitchFamily="34" charset="0"/>
                        </a:rPr>
                        <a:t> ed </a:t>
                      </a:r>
                      <a:r>
                        <a:rPr lang="en-US" sz="1100" b="0" i="0" u="none" strike="noStrike" dirty="0" err="1">
                          <a:solidFill>
                            <a:srgbClr val="000000"/>
                          </a:solidFill>
                          <a:effectLst/>
                          <a:latin typeface="Calibri" panose="020F0502020204030204" pitchFamily="34" charset="0"/>
                        </a:rPr>
                        <a:t>edilizia</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abitativa</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972.624,01</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1.214.587,20</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1.146.339,32</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6653597"/>
                  </a:ext>
                </a:extLst>
              </a:tr>
              <a:tr h="267754">
                <a:tc>
                  <a:txBody>
                    <a:bodyPr/>
                    <a:lstStyle/>
                    <a:p>
                      <a:pPr algn="l" fontAlgn="b"/>
                      <a:r>
                        <a:rPr lang="en-US" sz="1100" b="0" i="0" u="none" strike="noStrike" dirty="0">
                          <a:solidFill>
                            <a:srgbClr val="000000"/>
                          </a:solidFill>
                          <a:effectLst/>
                          <a:latin typeface="Calibri" panose="020F0502020204030204" pitchFamily="34" charset="0"/>
                        </a:rPr>
                        <a:t>MISSIONE 09 - </a:t>
                      </a:r>
                      <a:r>
                        <a:rPr lang="en-US" sz="1100" b="0" i="0" u="none" strike="noStrike" dirty="0" err="1">
                          <a:solidFill>
                            <a:srgbClr val="000000"/>
                          </a:solidFill>
                          <a:effectLst/>
                          <a:latin typeface="Calibri" panose="020F0502020204030204" pitchFamily="34" charset="0"/>
                        </a:rPr>
                        <a:t>Sviluppo</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sostenibile</a:t>
                      </a:r>
                      <a:r>
                        <a:rPr lang="en-US" sz="1100" b="0" i="0" u="none" strike="noStrike" dirty="0">
                          <a:solidFill>
                            <a:srgbClr val="000000"/>
                          </a:solidFill>
                          <a:effectLst/>
                          <a:latin typeface="Calibri" panose="020F0502020204030204" pitchFamily="34" charset="0"/>
                        </a:rPr>
                        <a:t> e tutela del </a:t>
                      </a:r>
                      <a:r>
                        <a:rPr lang="en-US" sz="1100" b="0" i="0" u="none" strike="noStrike" dirty="0" err="1">
                          <a:solidFill>
                            <a:srgbClr val="000000"/>
                          </a:solidFill>
                          <a:effectLst/>
                          <a:latin typeface="Calibri" panose="020F0502020204030204" pitchFamily="34" charset="0"/>
                        </a:rPr>
                        <a:t>territorio</a:t>
                      </a:r>
                      <a:r>
                        <a:rPr lang="en-US" sz="1100" b="0" i="0" u="none" strike="noStrike" dirty="0">
                          <a:solidFill>
                            <a:srgbClr val="000000"/>
                          </a:solidFill>
                          <a:effectLst/>
                          <a:latin typeface="Calibri" panose="020F0502020204030204" pitchFamily="34" charset="0"/>
                        </a:rPr>
                        <a:t> e </a:t>
                      </a:r>
                      <a:r>
                        <a:rPr lang="en-US" sz="1100" b="0" i="0" u="none" strike="noStrike" dirty="0" err="1">
                          <a:solidFill>
                            <a:srgbClr val="000000"/>
                          </a:solidFill>
                          <a:effectLst/>
                          <a:latin typeface="Calibri" panose="020F0502020204030204" pitchFamily="34" charset="0"/>
                        </a:rPr>
                        <a:t>dell'ambiente</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10.270.466,83</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10.331.223,98</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10.639.220,79</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1074220"/>
                  </a:ext>
                </a:extLst>
              </a:tr>
              <a:tr h="267754">
                <a:tc>
                  <a:txBody>
                    <a:bodyPr/>
                    <a:lstStyle/>
                    <a:p>
                      <a:pPr algn="l" fontAlgn="b"/>
                      <a:r>
                        <a:rPr lang="en-US" sz="1100" b="0" i="0" u="none" strike="noStrike" dirty="0">
                          <a:solidFill>
                            <a:srgbClr val="000000"/>
                          </a:solidFill>
                          <a:effectLst/>
                          <a:latin typeface="Calibri" panose="020F0502020204030204" pitchFamily="34" charset="0"/>
                        </a:rPr>
                        <a:t>MISSIONE 10 - </a:t>
                      </a:r>
                      <a:r>
                        <a:rPr lang="en-US" sz="1100" b="0" i="0" u="none" strike="noStrike" dirty="0" err="1">
                          <a:solidFill>
                            <a:srgbClr val="000000"/>
                          </a:solidFill>
                          <a:effectLst/>
                          <a:latin typeface="Calibri" panose="020F0502020204030204" pitchFamily="34" charset="0"/>
                        </a:rPr>
                        <a:t>Trasporti</a:t>
                      </a:r>
                      <a:r>
                        <a:rPr lang="en-US" sz="1100" b="0" i="0" u="none" strike="noStrike" dirty="0">
                          <a:solidFill>
                            <a:srgbClr val="000000"/>
                          </a:solidFill>
                          <a:effectLst/>
                          <a:latin typeface="Calibri" panose="020F0502020204030204" pitchFamily="34" charset="0"/>
                        </a:rPr>
                        <a:t> e </a:t>
                      </a:r>
                      <a:r>
                        <a:rPr lang="en-US" sz="1100" b="0" i="0" u="none" strike="noStrike" dirty="0" err="1">
                          <a:solidFill>
                            <a:srgbClr val="000000"/>
                          </a:solidFill>
                          <a:effectLst/>
                          <a:latin typeface="Calibri" panose="020F0502020204030204" pitchFamily="34" charset="0"/>
                        </a:rPr>
                        <a:t>diritto</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alla</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mobilità</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2.731.415,79</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3.085.880,23</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2.847.532,83</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7930892"/>
                  </a:ext>
                </a:extLst>
              </a:tr>
              <a:tr h="267754">
                <a:tc>
                  <a:txBody>
                    <a:bodyPr/>
                    <a:lstStyle/>
                    <a:p>
                      <a:pPr algn="l" fontAlgn="b"/>
                      <a:r>
                        <a:rPr lang="en-US" sz="1100" b="0" i="0" u="none" strike="noStrike">
                          <a:solidFill>
                            <a:srgbClr val="000000"/>
                          </a:solidFill>
                          <a:effectLst/>
                          <a:latin typeface="Calibri" panose="020F0502020204030204" pitchFamily="34" charset="0"/>
                        </a:rPr>
                        <a:t>MISSIONE 12 - Diritti sociali, politiche sociali e famiglia</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14.044.802,09</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15.186.963,44</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15.658.447,53</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8130969"/>
                  </a:ext>
                </a:extLst>
              </a:tr>
              <a:tr h="267754">
                <a:tc>
                  <a:txBody>
                    <a:bodyPr/>
                    <a:lstStyle/>
                    <a:p>
                      <a:pPr algn="l" fontAlgn="b"/>
                      <a:r>
                        <a:rPr lang="en-US" sz="1100" b="0" i="0" u="none" strike="noStrike" dirty="0">
                          <a:solidFill>
                            <a:srgbClr val="000000"/>
                          </a:solidFill>
                          <a:effectLst/>
                          <a:latin typeface="Calibri" panose="020F0502020204030204" pitchFamily="34" charset="0"/>
                        </a:rPr>
                        <a:t>MISSIONE 13 - Tutela </a:t>
                      </a:r>
                      <a:r>
                        <a:rPr lang="en-US" sz="1100" b="0" i="0" u="none" strike="noStrike" dirty="0" err="1">
                          <a:solidFill>
                            <a:srgbClr val="000000"/>
                          </a:solidFill>
                          <a:effectLst/>
                          <a:latin typeface="Calibri" panose="020F0502020204030204" pitchFamily="34" charset="0"/>
                        </a:rPr>
                        <a:t>della</a:t>
                      </a:r>
                      <a:r>
                        <a:rPr lang="en-US" sz="1100" b="0" i="0" u="none" strike="noStrike" dirty="0">
                          <a:solidFill>
                            <a:srgbClr val="000000"/>
                          </a:solidFill>
                          <a:effectLst/>
                          <a:latin typeface="Calibri" panose="020F0502020204030204" pitchFamily="34" charset="0"/>
                        </a:rPr>
                        <a:t> salute</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45.604,58</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28.077,34</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41.492,99</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2662356"/>
                  </a:ext>
                </a:extLst>
              </a:tr>
              <a:tr h="267754">
                <a:tc>
                  <a:txBody>
                    <a:bodyPr/>
                    <a:lstStyle/>
                    <a:p>
                      <a:pPr algn="l" fontAlgn="b"/>
                      <a:r>
                        <a:rPr lang="en-US" sz="1100" b="0" i="0" u="none" strike="noStrike">
                          <a:solidFill>
                            <a:srgbClr val="000000"/>
                          </a:solidFill>
                          <a:effectLst/>
                          <a:latin typeface="Calibri" panose="020F0502020204030204" pitchFamily="34" charset="0"/>
                        </a:rPr>
                        <a:t>MISSIONE 14 - Sviluppo economico e competitività</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216.765,59</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304.372,74</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285.832,52</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953427"/>
                  </a:ext>
                </a:extLst>
              </a:tr>
              <a:tr h="267754">
                <a:tc>
                  <a:txBody>
                    <a:bodyPr/>
                    <a:lstStyle/>
                    <a:p>
                      <a:pPr algn="l" fontAlgn="b"/>
                      <a:r>
                        <a:rPr lang="en-US" sz="1100" b="0" i="0" u="none" strike="noStrike">
                          <a:solidFill>
                            <a:srgbClr val="000000"/>
                          </a:solidFill>
                          <a:effectLst/>
                          <a:latin typeface="Calibri" panose="020F0502020204030204" pitchFamily="34" charset="0"/>
                        </a:rPr>
                        <a:t>MISSIONE 15 - Politiche per il lavoro e la formazione professionale</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260.691,28</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272.991,35</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242.416,69</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6451965"/>
                  </a:ext>
                </a:extLst>
              </a:tr>
              <a:tr h="267754">
                <a:tc>
                  <a:txBody>
                    <a:bodyPr/>
                    <a:lstStyle/>
                    <a:p>
                      <a:pPr algn="l" fontAlgn="b"/>
                      <a:r>
                        <a:rPr lang="en-US" sz="1100" b="0" i="0" u="none" strike="noStrike">
                          <a:solidFill>
                            <a:srgbClr val="000000"/>
                          </a:solidFill>
                          <a:effectLst/>
                          <a:latin typeface="Calibri" panose="020F0502020204030204" pitchFamily="34" charset="0"/>
                        </a:rPr>
                        <a:t>MISSIONE 50 - Debito pubblico</a:t>
                      </a:r>
                      <a:endParaRPr lang="it-IT"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12.295,58</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8.646,17</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5.624,81</a:t>
                      </a:r>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6483605"/>
                  </a:ext>
                </a:extLst>
              </a:tr>
              <a:tr h="267754">
                <a:tc>
                  <a:txBody>
                    <a:bodyPr/>
                    <a:lstStyle/>
                    <a:p>
                      <a:pPr algn="l" fontAlgn="b"/>
                      <a:r>
                        <a:rPr lang="en-US" sz="1100" b="1" i="0" u="none" strike="noStrike" dirty="0">
                          <a:solidFill>
                            <a:srgbClr val="002060"/>
                          </a:solidFill>
                          <a:effectLst/>
                          <a:latin typeface="Calibri" panose="020F0502020204030204" pitchFamily="34" charset="0"/>
                        </a:rPr>
                        <a:t>TOTALE TITOLO 1 - SPESE CORRENTI</a:t>
                      </a:r>
                      <a:endParaRPr lang="it-IT" sz="1100" b="1" i="0" u="none" strike="noStrike" dirty="0">
                        <a:solidFill>
                          <a:srgbClr val="00206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r" fontAlgn="b"/>
                      <a:r>
                        <a:rPr lang="en-US" sz="1100" b="1" i="0" u="none" strike="noStrike" dirty="0">
                          <a:solidFill>
                            <a:srgbClr val="002060"/>
                          </a:solidFill>
                          <a:effectLst/>
                          <a:latin typeface="Calibri" panose="020F0502020204030204" pitchFamily="34" charset="0"/>
                        </a:rPr>
                        <a:t>56.116.027,69</a:t>
                      </a:r>
                      <a:endParaRPr lang="it-IT" sz="1100" b="1" i="0" u="none" strike="noStrike" dirty="0">
                        <a:solidFill>
                          <a:srgbClr val="00206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r" fontAlgn="b"/>
                      <a:r>
                        <a:rPr lang="en-US" sz="1100" b="1" i="0" u="none" strike="noStrike" dirty="0">
                          <a:solidFill>
                            <a:srgbClr val="002060"/>
                          </a:solidFill>
                          <a:effectLst/>
                          <a:latin typeface="Calibri" panose="020F0502020204030204" pitchFamily="34" charset="0"/>
                        </a:rPr>
                        <a:t>58.940.423,63</a:t>
                      </a:r>
                      <a:endParaRPr lang="it-IT" sz="1100" b="1" i="0" u="none" strike="noStrike" dirty="0">
                        <a:solidFill>
                          <a:srgbClr val="00206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r" fontAlgn="b"/>
                      <a:r>
                        <a:rPr lang="en-US" sz="1100" b="1" i="0" u="none" strike="noStrike" dirty="0">
                          <a:solidFill>
                            <a:srgbClr val="002060"/>
                          </a:solidFill>
                          <a:effectLst/>
                          <a:latin typeface="Calibri" panose="020F0502020204030204" pitchFamily="34" charset="0"/>
                        </a:rPr>
                        <a:t>59.021.243,75</a:t>
                      </a:r>
                      <a:endParaRPr lang="it-IT" sz="1100" b="1" i="0" u="none" strike="noStrike" dirty="0">
                        <a:solidFill>
                          <a:srgbClr val="00206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24994604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2209800" y="457200"/>
            <a:ext cx="5294668" cy="259045"/>
          </a:xfrm>
          <a:prstGeom prst="rect">
            <a:avLst/>
          </a:prstGeom>
        </p:spPr>
        <p:txBody>
          <a:bodyPr vert="horz" wrap="square" lIns="0" tIns="12700" rIns="0" bIns="0" rtlCol="0">
            <a:spAutoFit/>
          </a:bodyPr>
          <a:lstStyle/>
          <a:p>
            <a:pPr marL="12700">
              <a:lnSpc>
                <a:spcPct val="100000"/>
              </a:lnSpc>
              <a:spcBef>
                <a:spcPts val="100"/>
              </a:spcBef>
            </a:pPr>
            <a:r>
              <a:rPr sz="1600" b="1" spc="-10" dirty="0">
                <a:solidFill>
                  <a:srgbClr val="002060"/>
                </a:solidFill>
                <a:latin typeface="+mn-lt"/>
              </a:rPr>
              <a:t>SPESA CORRENTE </a:t>
            </a:r>
            <a:r>
              <a:rPr lang="it-IT" sz="1600" b="1" spc="-10" dirty="0">
                <a:solidFill>
                  <a:srgbClr val="002060"/>
                </a:solidFill>
                <a:latin typeface="+mn-lt"/>
              </a:rPr>
              <a:t>PER MACROAGGREGATI 2017-2018-2019</a:t>
            </a:r>
            <a:endParaRPr sz="1600" b="1" spc="-10" dirty="0">
              <a:solidFill>
                <a:srgbClr val="002060"/>
              </a:solidFill>
              <a:latin typeface="+mn-lt"/>
            </a:endParaRPr>
          </a:p>
        </p:txBody>
      </p:sp>
      <p:sp>
        <p:nvSpPr>
          <p:cNvPr id="9" name="object 9"/>
          <p:cNvSpPr/>
          <p:nvPr/>
        </p:nvSpPr>
        <p:spPr>
          <a:xfrm>
            <a:off x="7473353" y="5085134"/>
            <a:ext cx="31115" cy="21590"/>
          </a:xfrm>
          <a:custGeom>
            <a:avLst/>
            <a:gdLst/>
            <a:ahLst/>
            <a:cxnLst/>
            <a:rect l="l" t="t" r="r" b="b"/>
            <a:pathLst>
              <a:path w="31115" h="21589">
                <a:moveTo>
                  <a:pt x="0" y="21008"/>
                </a:moveTo>
                <a:lnTo>
                  <a:pt x="30891" y="21008"/>
                </a:lnTo>
                <a:lnTo>
                  <a:pt x="30891" y="0"/>
                </a:lnTo>
                <a:lnTo>
                  <a:pt x="0" y="0"/>
                </a:lnTo>
                <a:lnTo>
                  <a:pt x="0" y="21008"/>
                </a:lnTo>
                <a:close/>
              </a:path>
            </a:pathLst>
          </a:custGeom>
          <a:solidFill>
            <a:srgbClr val="008000"/>
          </a:solidFill>
        </p:spPr>
        <p:txBody>
          <a:bodyPr wrap="square" lIns="0" tIns="0" rIns="0" bIns="0" rtlCol="0"/>
          <a:lstStyle/>
          <a:p>
            <a:endParaRPr dirty="0"/>
          </a:p>
        </p:txBody>
      </p:sp>
      <p:sp>
        <p:nvSpPr>
          <p:cNvPr id="10" name="object 10"/>
          <p:cNvSpPr/>
          <p:nvPr/>
        </p:nvSpPr>
        <p:spPr>
          <a:xfrm>
            <a:off x="7468273" y="5085134"/>
            <a:ext cx="41275" cy="21590"/>
          </a:xfrm>
          <a:custGeom>
            <a:avLst/>
            <a:gdLst/>
            <a:ahLst/>
            <a:cxnLst/>
            <a:rect l="l" t="t" r="r" b="b"/>
            <a:pathLst>
              <a:path w="41275" h="21589">
                <a:moveTo>
                  <a:pt x="0" y="21008"/>
                </a:moveTo>
                <a:lnTo>
                  <a:pt x="41189" y="21008"/>
                </a:lnTo>
                <a:lnTo>
                  <a:pt x="41189" y="0"/>
                </a:lnTo>
                <a:lnTo>
                  <a:pt x="0" y="0"/>
                </a:lnTo>
                <a:lnTo>
                  <a:pt x="0" y="21008"/>
                </a:lnTo>
                <a:close/>
              </a:path>
            </a:pathLst>
          </a:custGeom>
          <a:solidFill>
            <a:srgbClr val="008000"/>
          </a:solidFill>
        </p:spPr>
        <p:txBody>
          <a:bodyPr wrap="square" lIns="0" tIns="0" rIns="0" bIns="0" rtlCol="0"/>
          <a:lstStyle/>
          <a:p>
            <a:endParaRPr dirty="0"/>
          </a:p>
        </p:txBody>
      </p:sp>
      <p:sp>
        <p:nvSpPr>
          <p:cNvPr id="11" name="object 11"/>
          <p:cNvSpPr/>
          <p:nvPr/>
        </p:nvSpPr>
        <p:spPr>
          <a:xfrm>
            <a:off x="7473353" y="5106143"/>
            <a:ext cx="20955" cy="21590"/>
          </a:xfrm>
          <a:custGeom>
            <a:avLst/>
            <a:gdLst/>
            <a:ahLst/>
            <a:cxnLst/>
            <a:rect l="l" t="t" r="r" b="b"/>
            <a:pathLst>
              <a:path w="20954" h="21589">
                <a:moveTo>
                  <a:pt x="0" y="21008"/>
                </a:moveTo>
                <a:lnTo>
                  <a:pt x="20594" y="21008"/>
                </a:lnTo>
                <a:lnTo>
                  <a:pt x="20594" y="0"/>
                </a:lnTo>
                <a:lnTo>
                  <a:pt x="0" y="0"/>
                </a:lnTo>
                <a:lnTo>
                  <a:pt x="0" y="21008"/>
                </a:lnTo>
                <a:close/>
              </a:path>
            </a:pathLst>
          </a:custGeom>
          <a:solidFill>
            <a:srgbClr val="008000"/>
          </a:solidFill>
        </p:spPr>
        <p:txBody>
          <a:bodyPr wrap="square" lIns="0" tIns="0" rIns="0" bIns="0" rtlCol="0"/>
          <a:lstStyle/>
          <a:p>
            <a:endParaRPr dirty="0"/>
          </a:p>
        </p:txBody>
      </p:sp>
      <p:sp>
        <p:nvSpPr>
          <p:cNvPr id="13" name="object 13"/>
          <p:cNvSpPr/>
          <p:nvPr/>
        </p:nvSpPr>
        <p:spPr>
          <a:xfrm>
            <a:off x="7468273" y="5127852"/>
            <a:ext cx="20955" cy="21590"/>
          </a:xfrm>
          <a:custGeom>
            <a:avLst/>
            <a:gdLst/>
            <a:ahLst/>
            <a:cxnLst/>
            <a:rect l="l" t="t" r="r" b="b"/>
            <a:pathLst>
              <a:path w="20954" h="21589">
                <a:moveTo>
                  <a:pt x="0" y="21008"/>
                </a:moveTo>
                <a:lnTo>
                  <a:pt x="20594" y="21008"/>
                </a:lnTo>
                <a:lnTo>
                  <a:pt x="20594" y="0"/>
                </a:lnTo>
                <a:lnTo>
                  <a:pt x="0" y="0"/>
                </a:lnTo>
                <a:lnTo>
                  <a:pt x="0" y="21008"/>
                </a:lnTo>
                <a:close/>
              </a:path>
            </a:pathLst>
          </a:custGeom>
          <a:solidFill>
            <a:srgbClr val="008000"/>
          </a:solidFill>
        </p:spPr>
        <p:txBody>
          <a:bodyPr wrap="square" lIns="0" tIns="0" rIns="0" bIns="0" rtlCol="0"/>
          <a:lstStyle/>
          <a:p>
            <a:endParaRPr dirty="0"/>
          </a:p>
        </p:txBody>
      </p:sp>
      <p:sp>
        <p:nvSpPr>
          <p:cNvPr id="14" name="object 14"/>
          <p:cNvSpPr/>
          <p:nvPr/>
        </p:nvSpPr>
        <p:spPr>
          <a:xfrm>
            <a:off x="7468273" y="5148861"/>
            <a:ext cx="10795" cy="21590"/>
          </a:xfrm>
          <a:custGeom>
            <a:avLst/>
            <a:gdLst/>
            <a:ahLst/>
            <a:cxnLst/>
            <a:rect l="l" t="t" r="r" b="b"/>
            <a:pathLst>
              <a:path w="10795" h="21589">
                <a:moveTo>
                  <a:pt x="0" y="21008"/>
                </a:moveTo>
                <a:lnTo>
                  <a:pt x="10297" y="21008"/>
                </a:lnTo>
                <a:lnTo>
                  <a:pt x="10297" y="0"/>
                </a:lnTo>
                <a:lnTo>
                  <a:pt x="0" y="0"/>
                </a:lnTo>
                <a:lnTo>
                  <a:pt x="0" y="21008"/>
                </a:lnTo>
                <a:close/>
              </a:path>
            </a:pathLst>
          </a:custGeom>
          <a:solidFill>
            <a:srgbClr val="008000"/>
          </a:solidFill>
        </p:spPr>
        <p:txBody>
          <a:bodyPr wrap="square" lIns="0" tIns="0" rIns="0" bIns="0" rtlCol="0"/>
          <a:lstStyle/>
          <a:p>
            <a:endParaRPr dirty="0"/>
          </a:p>
        </p:txBody>
      </p:sp>
      <p:sp>
        <p:nvSpPr>
          <p:cNvPr id="12" name="Segnaposto piè di pagina 11">
            <a:extLst>
              <a:ext uri="{FF2B5EF4-FFF2-40B4-BE49-F238E27FC236}">
                <a16:creationId xmlns:a16="http://schemas.microsoft.com/office/drawing/2014/main" id="{6F4974AD-82A7-44DE-BA78-F1CDBB15C17E}"/>
              </a:ext>
            </a:extLst>
          </p:cNvPr>
          <p:cNvSpPr>
            <a:spLocks noGrp="1"/>
          </p:cNvSpPr>
          <p:nvPr>
            <p:ph type="ftr" sz="quarter" idx="11"/>
          </p:nvPr>
        </p:nvSpPr>
        <p:spPr/>
        <p:txBody>
          <a:bodyPr/>
          <a:lstStyle/>
          <a:p>
            <a:r>
              <a:rPr lang="it-IT" b="1">
                <a:solidFill>
                  <a:srgbClr val="002060"/>
                </a:solidFill>
              </a:rPr>
              <a:t>Rendiconto semplificato per il Cittadino Esercizio 2019</a:t>
            </a:r>
            <a:endParaRPr lang="it-IT" b="1" dirty="0">
              <a:solidFill>
                <a:srgbClr val="002060"/>
              </a:solidFill>
            </a:endParaRPr>
          </a:p>
        </p:txBody>
      </p:sp>
      <p:graphicFrame>
        <p:nvGraphicFramePr>
          <p:cNvPr id="2" name="Tabella 1">
            <a:extLst>
              <a:ext uri="{FF2B5EF4-FFF2-40B4-BE49-F238E27FC236}">
                <a16:creationId xmlns:a16="http://schemas.microsoft.com/office/drawing/2014/main" id="{948F60CF-7E91-423D-97EF-91A9604EDDF4}"/>
              </a:ext>
            </a:extLst>
          </p:cNvPr>
          <p:cNvGraphicFramePr>
            <a:graphicFrameLocks noGrp="1"/>
          </p:cNvGraphicFramePr>
          <p:nvPr>
            <p:extLst>
              <p:ext uri="{D42A27DB-BD31-4B8C-83A1-F6EECF244321}">
                <p14:modId xmlns:p14="http://schemas.microsoft.com/office/powerpoint/2010/main" val="3032772693"/>
              </p:ext>
            </p:extLst>
          </p:nvPr>
        </p:nvGraphicFramePr>
        <p:xfrm>
          <a:off x="1001395" y="1295400"/>
          <a:ext cx="6999604" cy="4572004"/>
        </p:xfrm>
        <a:graphic>
          <a:graphicData uri="http://schemas.openxmlformats.org/drawingml/2006/table">
            <a:tbl>
              <a:tblPr/>
              <a:tblGrid>
                <a:gridCol w="560674">
                  <a:extLst>
                    <a:ext uri="{9D8B030D-6E8A-4147-A177-3AD203B41FA5}">
                      <a16:colId xmlns:a16="http://schemas.microsoft.com/office/drawing/2014/main" val="3777707616"/>
                    </a:ext>
                  </a:extLst>
                </a:gridCol>
                <a:gridCol w="2863314">
                  <a:extLst>
                    <a:ext uri="{9D8B030D-6E8A-4147-A177-3AD203B41FA5}">
                      <a16:colId xmlns:a16="http://schemas.microsoft.com/office/drawing/2014/main" val="943852969"/>
                    </a:ext>
                  </a:extLst>
                </a:gridCol>
                <a:gridCol w="1142505">
                  <a:extLst>
                    <a:ext uri="{9D8B030D-6E8A-4147-A177-3AD203B41FA5}">
                      <a16:colId xmlns:a16="http://schemas.microsoft.com/office/drawing/2014/main" val="4266953014"/>
                    </a:ext>
                  </a:extLst>
                </a:gridCol>
                <a:gridCol w="1258871">
                  <a:extLst>
                    <a:ext uri="{9D8B030D-6E8A-4147-A177-3AD203B41FA5}">
                      <a16:colId xmlns:a16="http://schemas.microsoft.com/office/drawing/2014/main" val="3952841039"/>
                    </a:ext>
                  </a:extLst>
                </a:gridCol>
                <a:gridCol w="1174240">
                  <a:extLst>
                    <a:ext uri="{9D8B030D-6E8A-4147-A177-3AD203B41FA5}">
                      <a16:colId xmlns:a16="http://schemas.microsoft.com/office/drawing/2014/main" val="1390872051"/>
                    </a:ext>
                  </a:extLst>
                </a:gridCol>
              </a:tblGrid>
              <a:tr h="356408">
                <a:tc gridSpan="2">
                  <a:txBody>
                    <a:bodyPr/>
                    <a:lstStyle/>
                    <a:p>
                      <a:pPr algn="ctr" fontAlgn="ctr"/>
                      <a:r>
                        <a:rPr lang="it-IT" sz="1100" b="1" i="0" u="none" strike="noStrike" dirty="0" err="1">
                          <a:solidFill>
                            <a:srgbClr val="002060"/>
                          </a:solidFill>
                          <a:effectLst/>
                          <a:latin typeface="Calibri" panose="020F0502020204030204" pitchFamily="34" charset="0"/>
                        </a:rPr>
                        <a:t>Macroaggregati</a:t>
                      </a:r>
                      <a:endParaRPr lang="it-IT" sz="1100" b="1" i="0" u="none" strike="noStrike" dirty="0">
                        <a:solidFill>
                          <a:srgbClr val="00206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it-IT"/>
                    </a:p>
                  </a:txBody>
                  <a:tcPr/>
                </a:tc>
                <a:tc>
                  <a:txBody>
                    <a:bodyPr/>
                    <a:lstStyle/>
                    <a:p>
                      <a:pPr algn="ctr" fontAlgn="ctr"/>
                      <a:r>
                        <a:rPr lang="it-IT" sz="1100" b="1" i="0" u="none" strike="noStrike" dirty="0">
                          <a:solidFill>
                            <a:srgbClr val="002060"/>
                          </a:solidFill>
                          <a:effectLst/>
                          <a:latin typeface="Calibri" panose="020F0502020204030204" pitchFamily="34" charset="0"/>
                        </a:rPr>
                        <a:t>Rendiconto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it-IT" sz="1100" b="1" i="0" u="none" strike="noStrike" dirty="0">
                          <a:solidFill>
                            <a:srgbClr val="002060"/>
                          </a:solidFill>
                          <a:effectLst/>
                          <a:latin typeface="Calibri" panose="020F0502020204030204" pitchFamily="34" charset="0"/>
                        </a:rPr>
                        <a:t>Rendiconto 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it-IT" sz="1100" b="1" i="0" u="none" strike="noStrike" dirty="0">
                          <a:solidFill>
                            <a:srgbClr val="002060"/>
                          </a:solidFill>
                          <a:effectLst/>
                          <a:latin typeface="Calibri" panose="020F0502020204030204" pitchFamily="34" charset="0"/>
                        </a:rPr>
                        <a:t>Rendiconto 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011887866"/>
                  </a:ext>
                </a:extLst>
              </a:tr>
              <a:tr h="383236">
                <a:tc>
                  <a:txBody>
                    <a:bodyPr/>
                    <a:lstStyle/>
                    <a:p>
                      <a:pPr algn="r" fontAlgn="ctr"/>
                      <a:r>
                        <a:rPr lang="it-IT" sz="1100" b="0" i="0" u="none" strike="noStrike">
                          <a:solidFill>
                            <a:srgbClr val="000000"/>
                          </a:solidFill>
                          <a:effectLst/>
                          <a:latin typeface="Calibri" panose="020F0502020204030204" pitchFamily="34" charset="0"/>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100" b="0" i="0" u="none" strike="noStrike">
                          <a:solidFill>
                            <a:srgbClr val="000000"/>
                          </a:solidFill>
                          <a:effectLst/>
                          <a:latin typeface="Calibri" panose="020F0502020204030204" pitchFamily="34" charset="0"/>
                        </a:rPr>
                        <a:t>redditi da lavoro dipendente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100" b="0" i="0" u="none" strike="noStrike" dirty="0">
                          <a:solidFill>
                            <a:srgbClr val="000000"/>
                          </a:solidFill>
                          <a:effectLst/>
                          <a:latin typeface="Calibri" panose="020F0502020204030204" pitchFamily="34" charset="0"/>
                        </a:rPr>
                        <a:t>       17.673.839,80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19.576.331,47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18.277.465,44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313092"/>
                  </a:ext>
                </a:extLst>
              </a:tr>
              <a:tr h="383236">
                <a:tc>
                  <a:txBody>
                    <a:bodyPr/>
                    <a:lstStyle/>
                    <a:p>
                      <a:pPr algn="r" fontAlgn="b"/>
                      <a:r>
                        <a:rPr lang="it-IT" sz="1100" b="0" i="0" u="none" strike="noStrike">
                          <a:solidFill>
                            <a:srgbClr val="000000"/>
                          </a:solidFill>
                          <a:effectLst/>
                          <a:latin typeface="Calibri" panose="020F0502020204030204" pitchFamily="34" charset="0"/>
                        </a:rPr>
                        <a:t>102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imposte e tasse a carico ente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            962.777,54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1.103.225,64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1.031.279,28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5737478"/>
                  </a:ext>
                </a:extLst>
              </a:tr>
              <a:tr h="383236">
                <a:tc>
                  <a:txBody>
                    <a:bodyPr/>
                    <a:lstStyle/>
                    <a:p>
                      <a:pPr algn="r" fontAlgn="b"/>
                      <a:r>
                        <a:rPr lang="it-IT" sz="1100" b="0" i="0" u="none" strike="noStrike">
                          <a:solidFill>
                            <a:srgbClr val="000000"/>
                          </a:solidFill>
                          <a:effectLst/>
                          <a:latin typeface="Calibri" panose="020F0502020204030204" pitchFamily="34" charset="0"/>
                        </a:rPr>
                        <a:t>103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acquisto beni e servizi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32.056.699,64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32.915.004,21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32.508.093,44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5314885"/>
                  </a:ext>
                </a:extLst>
              </a:tr>
              <a:tr h="383236">
                <a:tc>
                  <a:txBody>
                    <a:bodyPr/>
                    <a:lstStyle/>
                    <a:p>
                      <a:pPr algn="r" fontAlgn="b"/>
                      <a:r>
                        <a:rPr lang="it-IT" sz="1100" b="0" i="0" u="none" strike="noStrike">
                          <a:solidFill>
                            <a:srgbClr val="000000"/>
                          </a:solidFill>
                          <a:effectLst/>
                          <a:latin typeface="Calibri" panose="020F0502020204030204" pitchFamily="34" charset="0"/>
                        </a:rPr>
                        <a:t>104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trasferimenti correnti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4.011.073,08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3.672.807,60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4.470.376,36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8725585"/>
                  </a:ext>
                </a:extLst>
              </a:tr>
              <a:tr h="383236">
                <a:tc>
                  <a:txBody>
                    <a:bodyPr/>
                    <a:lstStyle/>
                    <a:p>
                      <a:pPr algn="r" fontAlgn="b"/>
                      <a:r>
                        <a:rPr lang="it-IT" sz="1100" b="0" i="0" u="none" strike="noStrike">
                          <a:solidFill>
                            <a:srgbClr val="000000"/>
                          </a:solidFill>
                          <a:effectLst/>
                          <a:latin typeface="Calibri" panose="020F0502020204030204" pitchFamily="34" charset="0"/>
                        </a:rPr>
                        <a:t>105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trasferimenti di tributi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0637951"/>
                  </a:ext>
                </a:extLst>
              </a:tr>
              <a:tr h="383236">
                <a:tc>
                  <a:txBody>
                    <a:bodyPr/>
                    <a:lstStyle/>
                    <a:p>
                      <a:pPr algn="r" fontAlgn="b"/>
                      <a:r>
                        <a:rPr lang="it-IT" sz="1100" b="0" i="0" u="none" strike="noStrike">
                          <a:solidFill>
                            <a:srgbClr val="000000"/>
                          </a:solidFill>
                          <a:effectLst/>
                          <a:latin typeface="Calibri" panose="020F0502020204030204" pitchFamily="34" charset="0"/>
                        </a:rPr>
                        <a:t>106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fondi perequativi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594946"/>
                  </a:ext>
                </a:extLst>
              </a:tr>
              <a:tr h="383236">
                <a:tc>
                  <a:txBody>
                    <a:bodyPr/>
                    <a:lstStyle/>
                    <a:p>
                      <a:pPr algn="r" fontAlgn="b"/>
                      <a:r>
                        <a:rPr lang="it-IT" sz="1100" b="0" i="0" u="none" strike="noStrike">
                          <a:solidFill>
                            <a:srgbClr val="000000"/>
                          </a:solidFill>
                          <a:effectLst/>
                          <a:latin typeface="Calibri" panose="020F0502020204030204" pitchFamily="34" charset="0"/>
                        </a:rPr>
                        <a:t>107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interessi passivi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12.295,58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39.296,25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5.624,81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6737345"/>
                  </a:ext>
                </a:extLst>
              </a:tr>
              <a:tr h="383236">
                <a:tc>
                  <a:txBody>
                    <a:bodyPr/>
                    <a:lstStyle/>
                    <a:p>
                      <a:pPr algn="r" fontAlgn="b"/>
                      <a:r>
                        <a:rPr lang="it-IT" sz="1100" b="0" i="0" u="none" strike="noStrike">
                          <a:solidFill>
                            <a:srgbClr val="000000"/>
                          </a:solidFill>
                          <a:effectLst/>
                          <a:latin typeface="Calibri" panose="020F0502020204030204" pitchFamily="34" charset="0"/>
                        </a:rPr>
                        <a:t>108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altre spese per redditi di capitale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it-IT"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386712"/>
                  </a:ext>
                </a:extLst>
              </a:tr>
              <a:tr h="383236">
                <a:tc>
                  <a:txBody>
                    <a:bodyPr/>
                    <a:lstStyle/>
                    <a:p>
                      <a:pPr algn="r" fontAlgn="b"/>
                      <a:r>
                        <a:rPr lang="it-IT" sz="1100" b="0" i="0" u="none" strike="noStrike">
                          <a:solidFill>
                            <a:srgbClr val="000000"/>
                          </a:solidFill>
                          <a:effectLst/>
                          <a:latin typeface="Calibri" panose="020F0502020204030204" pitchFamily="34" charset="0"/>
                        </a:rPr>
                        <a:t>109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rimborsi e poste correttive delle entrate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97.397,88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393.646,69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222.297,24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8347001"/>
                  </a:ext>
                </a:extLst>
              </a:tr>
              <a:tr h="383236">
                <a:tc>
                  <a:txBody>
                    <a:bodyPr/>
                    <a:lstStyle/>
                    <a:p>
                      <a:pPr algn="r" fontAlgn="b"/>
                      <a:r>
                        <a:rPr lang="it-IT" sz="1100" b="0" i="0" u="none" strike="noStrike">
                          <a:solidFill>
                            <a:srgbClr val="000000"/>
                          </a:solidFill>
                          <a:effectLst/>
                          <a:latin typeface="Calibri" panose="020F0502020204030204" pitchFamily="34" charset="0"/>
                        </a:rPr>
                        <a:t>110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altre spese correnti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1.301.944,17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1.240.111,77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2.506.107,18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2855648"/>
                  </a:ext>
                </a:extLst>
              </a:tr>
              <a:tr h="383236">
                <a:tc>
                  <a:txBody>
                    <a:bodyPr/>
                    <a:lstStyle/>
                    <a:p>
                      <a:pPr algn="r" fontAlgn="b"/>
                      <a:r>
                        <a:rPr lang="it-IT" sz="1100" b="1" i="0" u="none" strike="noStrike">
                          <a:solidFill>
                            <a:srgbClr val="002060"/>
                          </a:solidFill>
                          <a:effectLst/>
                          <a:latin typeface="Calibri" panose="020F0502020204030204" pitchFamily="34" charset="0"/>
                        </a:rPr>
                        <a:t>TOTALE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r" fontAlgn="b"/>
                      <a:r>
                        <a:rPr lang="it-IT" sz="1100" b="1" i="0" u="none" strike="noStrike">
                          <a:solidFill>
                            <a:srgbClr val="00206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dirty="0">
                          <a:solidFill>
                            <a:srgbClr val="002060"/>
                          </a:solidFill>
                          <a:effectLst/>
                          <a:latin typeface="Calibri" panose="020F0502020204030204" pitchFamily="34" charset="0"/>
                        </a:rPr>
                        <a:t>       56.116.027,69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dirty="0">
                          <a:solidFill>
                            <a:srgbClr val="002060"/>
                          </a:solidFill>
                          <a:effectLst/>
                          <a:latin typeface="Calibri" panose="020F0502020204030204" pitchFamily="34" charset="0"/>
                        </a:rPr>
                        <a:t>58.940.423,63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dirty="0">
                          <a:solidFill>
                            <a:srgbClr val="002060"/>
                          </a:solidFill>
                          <a:effectLst/>
                          <a:latin typeface="Calibri" panose="020F0502020204030204" pitchFamily="34" charset="0"/>
                        </a:rPr>
                        <a:t>59.021.243,75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810253966"/>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title"/>
          </p:nvPr>
        </p:nvSpPr>
        <p:spPr>
          <a:xfrm>
            <a:off x="1371600" y="364159"/>
            <a:ext cx="6705600" cy="289823"/>
          </a:xfrm>
          <a:prstGeom prst="rect">
            <a:avLst/>
          </a:prstGeom>
        </p:spPr>
        <p:txBody>
          <a:bodyPr vert="horz" wrap="square" lIns="0" tIns="12700" rIns="0" bIns="0" rtlCol="0">
            <a:spAutoFit/>
          </a:bodyPr>
          <a:lstStyle/>
          <a:p>
            <a:pPr marL="12700">
              <a:lnSpc>
                <a:spcPct val="100000"/>
              </a:lnSpc>
              <a:spcBef>
                <a:spcPts val="100"/>
              </a:spcBef>
            </a:pPr>
            <a:r>
              <a:rPr spc="-10" dirty="0">
                <a:solidFill>
                  <a:srgbClr val="002060"/>
                </a:solidFill>
              </a:rPr>
              <a:t>SPESA CORRENTE </a:t>
            </a:r>
            <a:r>
              <a:rPr dirty="0">
                <a:solidFill>
                  <a:srgbClr val="002060"/>
                </a:solidFill>
              </a:rPr>
              <a:t>– </a:t>
            </a:r>
            <a:r>
              <a:rPr spc="-5" dirty="0">
                <a:solidFill>
                  <a:srgbClr val="002060"/>
                </a:solidFill>
              </a:rPr>
              <a:t>Classificazione </a:t>
            </a:r>
            <a:r>
              <a:rPr dirty="0">
                <a:solidFill>
                  <a:srgbClr val="002060"/>
                </a:solidFill>
              </a:rPr>
              <a:t>per</a:t>
            </a:r>
            <a:r>
              <a:rPr lang="it-IT" dirty="0">
                <a:solidFill>
                  <a:srgbClr val="002060"/>
                </a:solidFill>
              </a:rPr>
              <a:t> macroaggregati</a:t>
            </a:r>
            <a:r>
              <a:rPr spc="-15" dirty="0">
                <a:solidFill>
                  <a:srgbClr val="002060"/>
                </a:solidFill>
              </a:rPr>
              <a:t> </a:t>
            </a:r>
            <a:r>
              <a:rPr spc="-10" dirty="0">
                <a:solidFill>
                  <a:srgbClr val="002060"/>
                </a:solidFill>
              </a:rPr>
              <a:t>macroaggregati</a:t>
            </a:r>
          </a:p>
        </p:txBody>
      </p:sp>
      <p:sp>
        <p:nvSpPr>
          <p:cNvPr id="28" name="object 28"/>
          <p:cNvSpPr/>
          <p:nvPr/>
        </p:nvSpPr>
        <p:spPr>
          <a:xfrm>
            <a:off x="5971032" y="2974848"/>
            <a:ext cx="56515" cy="58419"/>
          </a:xfrm>
          <a:custGeom>
            <a:avLst/>
            <a:gdLst/>
            <a:ahLst/>
            <a:cxnLst/>
            <a:rect l="l" t="t" r="r" b="b"/>
            <a:pathLst>
              <a:path w="56514" h="58419">
                <a:moveTo>
                  <a:pt x="0" y="57912"/>
                </a:moveTo>
                <a:lnTo>
                  <a:pt x="56387" y="57912"/>
                </a:lnTo>
                <a:lnTo>
                  <a:pt x="56387" y="0"/>
                </a:lnTo>
                <a:lnTo>
                  <a:pt x="0" y="0"/>
                </a:lnTo>
                <a:lnTo>
                  <a:pt x="0" y="57912"/>
                </a:lnTo>
                <a:close/>
              </a:path>
            </a:pathLst>
          </a:custGeom>
          <a:solidFill>
            <a:srgbClr val="FFFFCC"/>
          </a:solidFill>
        </p:spPr>
        <p:txBody>
          <a:bodyPr wrap="square" lIns="0" tIns="0" rIns="0" bIns="0" rtlCol="0"/>
          <a:lstStyle/>
          <a:p>
            <a:endParaRPr dirty="0"/>
          </a:p>
        </p:txBody>
      </p:sp>
      <p:sp>
        <p:nvSpPr>
          <p:cNvPr id="6" name="Segnaposto piè di pagina 5">
            <a:extLst>
              <a:ext uri="{FF2B5EF4-FFF2-40B4-BE49-F238E27FC236}">
                <a16:creationId xmlns:a16="http://schemas.microsoft.com/office/drawing/2014/main" id="{55C7D948-52EA-4F87-B927-A6BE1B1A3C8B}"/>
              </a:ext>
            </a:extLst>
          </p:cNvPr>
          <p:cNvSpPr>
            <a:spLocks noGrp="1"/>
          </p:cNvSpPr>
          <p:nvPr>
            <p:ph type="ftr" sz="quarter" idx="5"/>
          </p:nvPr>
        </p:nvSpPr>
        <p:spPr/>
        <p:txBody>
          <a:bodyPr/>
          <a:lstStyle/>
          <a:p>
            <a:r>
              <a:rPr lang="it-IT" b="1">
                <a:solidFill>
                  <a:srgbClr val="002060"/>
                </a:solidFill>
              </a:rPr>
              <a:t>Rendiconto semplificato per il Cittadino Esercizio 2019</a:t>
            </a:r>
            <a:endParaRPr lang="it-IT" b="1" dirty="0">
              <a:solidFill>
                <a:srgbClr val="002060"/>
              </a:solidFill>
            </a:endParaRPr>
          </a:p>
        </p:txBody>
      </p:sp>
      <p:graphicFrame>
        <p:nvGraphicFramePr>
          <p:cNvPr id="8" name="Grafico 7">
            <a:extLst>
              <a:ext uri="{FF2B5EF4-FFF2-40B4-BE49-F238E27FC236}">
                <a16:creationId xmlns:a16="http://schemas.microsoft.com/office/drawing/2014/main" id="{CD5CDFF4-EE83-4D10-988F-7D08E6330471}"/>
              </a:ext>
            </a:extLst>
          </p:cNvPr>
          <p:cNvGraphicFramePr>
            <a:graphicFrameLocks/>
          </p:cNvGraphicFramePr>
          <p:nvPr>
            <p:extLst>
              <p:ext uri="{D42A27DB-BD31-4B8C-83A1-F6EECF244321}">
                <p14:modId xmlns:p14="http://schemas.microsoft.com/office/powerpoint/2010/main" val="3178927023"/>
              </p:ext>
            </p:extLst>
          </p:nvPr>
        </p:nvGraphicFramePr>
        <p:xfrm>
          <a:off x="609600" y="990600"/>
          <a:ext cx="7772400" cy="50291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p:nvPr/>
        </p:nvSpPr>
        <p:spPr>
          <a:xfrm>
            <a:off x="667004" y="629793"/>
            <a:ext cx="7869555" cy="1951816"/>
          </a:xfrm>
          <a:prstGeom prst="rect">
            <a:avLst/>
          </a:prstGeom>
        </p:spPr>
        <p:txBody>
          <a:bodyPr vert="horz" wrap="square" lIns="0" tIns="12700" rIns="0" bIns="0" rtlCol="0">
            <a:spAutoFit/>
          </a:bodyPr>
          <a:lstStyle/>
          <a:p>
            <a:pPr marL="12700" marR="5080" algn="just">
              <a:lnSpc>
                <a:spcPct val="100000"/>
              </a:lnSpc>
              <a:spcBef>
                <a:spcPts val="100"/>
              </a:spcBef>
            </a:pPr>
            <a:r>
              <a:rPr sz="1400" spc="-10" dirty="0">
                <a:latin typeface="Calibri"/>
                <a:cs typeface="Calibri"/>
              </a:rPr>
              <a:t>Nell’ambito </a:t>
            </a:r>
            <a:r>
              <a:rPr sz="1400" dirty="0">
                <a:latin typeface="Calibri"/>
                <a:cs typeface="Calibri"/>
              </a:rPr>
              <a:t>della </a:t>
            </a:r>
            <a:r>
              <a:rPr sz="1400" spc="-10" dirty="0">
                <a:latin typeface="Calibri"/>
                <a:cs typeface="Calibri"/>
              </a:rPr>
              <a:t>SPESA </a:t>
            </a:r>
            <a:r>
              <a:rPr sz="1400" spc="-5" dirty="0">
                <a:latin typeface="Calibri"/>
                <a:cs typeface="Calibri"/>
              </a:rPr>
              <a:t>CORRENTE, particolare rilievo </a:t>
            </a:r>
            <a:r>
              <a:rPr sz="1400" dirty="0">
                <a:latin typeface="Calibri"/>
                <a:cs typeface="Calibri"/>
              </a:rPr>
              <a:t>è </a:t>
            </a:r>
            <a:r>
              <a:rPr sz="1400" spc="-10" dirty="0">
                <a:latin typeface="Calibri"/>
                <a:cs typeface="Calibri"/>
              </a:rPr>
              <a:t>rivestito </a:t>
            </a:r>
            <a:r>
              <a:rPr sz="1400" spc="-5" dirty="0">
                <a:latin typeface="Calibri"/>
                <a:cs typeface="Calibri"/>
              </a:rPr>
              <a:t>dalle </a:t>
            </a:r>
            <a:r>
              <a:rPr sz="1400" spc="-10" dirty="0">
                <a:latin typeface="Calibri"/>
                <a:cs typeface="Calibri"/>
              </a:rPr>
              <a:t>SPESE </a:t>
            </a:r>
            <a:r>
              <a:rPr sz="1400" dirty="0">
                <a:latin typeface="Calibri"/>
                <a:cs typeface="Calibri"/>
              </a:rPr>
              <a:t>PER </a:t>
            </a:r>
            <a:r>
              <a:rPr sz="1400" spc="-5" dirty="0">
                <a:latin typeface="Calibri"/>
                <a:cs typeface="Calibri"/>
              </a:rPr>
              <a:t>IL PERSONALE; vediamo </a:t>
            </a:r>
            <a:r>
              <a:rPr sz="1400" spc="-15" dirty="0">
                <a:latin typeface="Calibri"/>
                <a:cs typeface="Calibri"/>
              </a:rPr>
              <a:t>l’andamento </a:t>
            </a:r>
            <a:r>
              <a:rPr sz="1400" spc="-5" dirty="0">
                <a:latin typeface="Calibri"/>
                <a:cs typeface="Calibri"/>
              </a:rPr>
              <a:t>della  spesa </a:t>
            </a:r>
            <a:r>
              <a:rPr sz="1400" dirty="0">
                <a:latin typeface="Calibri"/>
                <a:cs typeface="Calibri"/>
              </a:rPr>
              <a:t>di </a:t>
            </a:r>
            <a:r>
              <a:rPr sz="1400" spc="-5" dirty="0">
                <a:latin typeface="Calibri"/>
                <a:cs typeface="Calibri"/>
              </a:rPr>
              <a:t>personale </a:t>
            </a:r>
            <a:r>
              <a:rPr sz="1400" dirty="0">
                <a:latin typeface="Calibri"/>
                <a:cs typeface="Calibri"/>
              </a:rPr>
              <a:t>e il </a:t>
            </a:r>
            <a:r>
              <a:rPr sz="1400" spc="-10" dirty="0">
                <a:latin typeface="Calibri"/>
                <a:cs typeface="Calibri"/>
              </a:rPr>
              <a:t>rispetto </a:t>
            </a:r>
            <a:r>
              <a:rPr sz="1400" dirty="0">
                <a:latin typeface="Calibri"/>
                <a:cs typeface="Calibri"/>
              </a:rPr>
              <a:t>dei </a:t>
            </a:r>
            <a:r>
              <a:rPr sz="1400" spc="-5" dirty="0">
                <a:latin typeface="Calibri"/>
                <a:cs typeface="Calibri"/>
              </a:rPr>
              <a:t>limiti </a:t>
            </a:r>
            <a:r>
              <a:rPr sz="1400" dirty="0">
                <a:latin typeface="Calibri"/>
                <a:cs typeface="Calibri"/>
              </a:rPr>
              <a:t>di </a:t>
            </a:r>
            <a:r>
              <a:rPr sz="1400" spc="-10" dirty="0">
                <a:latin typeface="Calibri"/>
                <a:cs typeface="Calibri"/>
              </a:rPr>
              <a:t>Legge. </a:t>
            </a:r>
            <a:r>
              <a:rPr sz="1400" dirty="0">
                <a:latin typeface="Calibri"/>
                <a:cs typeface="Calibri"/>
              </a:rPr>
              <a:t>A </a:t>
            </a:r>
            <a:r>
              <a:rPr sz="1400" spc="-5" dirty="0">
                <a:latin typeface="Calibri"/>
                <a:cs typeface="Calibri"/>
              </a:rPr>
              <a:t>seguito </a:t>
            </a:r>
            <a:r>
              <a:rPr sz="1400" spc="-15" dirty="0">
                <a:latin typeface="Calibri"/>
                <a:cs typeface="Calibri"/>
              </a:rPr>
              <a:t>dell’approvazione </a:t>
            </a:r>
            <a:r>
              <a:rPr sz="1400" dirty="0">
                <a:latin typeface="Calibri"/>
                <a:cs typeface="Calibri"/>
              </a:rPr>
              <a:t>della </a:t>
            </a:r>
            <a:r>
              <a:rPr sz="1400" spc="-5" dirty="0">
                <a:latin typeface="Calibri"/>
                <a:cs typeface="Calibri"/>
              </a:rPr>
              <a:t>Legge Finanziaria </a:t>
            </a:r>
            <a:r>
              <a:rPr sz="1400" dirty="0">
                <a:latin typeface="Calibri"/>
                <a:cs typeface="Calibri"/>
              </a:rPr>
              <a:t>2007 </a:t>
            </a:r>
            <a:r>
              <a:rPr sz="1400" spc="-5" dirty="0">
                <a:latin typeface="Calibri"/>
                <a:cs typeface="Calibri"/>
              </a:rPr>
              <a:t>(L. </a:t>
            </a:r>
            <a:r>
              <a:rPr sz="1400" dirty="0">
                <a:latin typeface="Calibri"/>
                <a:cs typeface="Calibri"/>
              </a:rPr>
              <a:t>296 del 27  </a:t>
            </a:r>
            <a:r>
              <a:rPr sz="1400" spc="-5" dirty="0">
                <a:latin typeface="Calibri"/>
                <a:cs typeface="Calibri"/>
              </a:rPr>
              <a:t>Dicembre 2006), </a:t>
            </a:r>
            <a:r>
              <a:rPr sz="1400" spc="-10" dirty="0">
                <a:latin typeface="Calibri"/>
                <a:cs typeface="Calibri"/>
              </a:rPr>
              <a:t>con </a:t>
            </a:r>
            <a:r>
              <a:rPr sz="1400" dirty="0">
                <a:latin typeface="Calibri"/>
                <a:cs typeface="Calibri"/>
              </a:rPr>
              <a:t>le </a:t>
            </a:r>
            <a:r>
              <a:rPr sz="1400" spc="-5" dirty="0">
                <a:latin typeface="Calibri"/>
                <a:cs typeface="Calibri"/>
              </a:rPr>
              <a:t>modalità </a:t>
            </a:r>
            <a:r>
              <a:rPr sz="1400" spc="-15" dirty="0">
                <a:latin typeface="Calibri"/>
                <a:cs typeface="Calibri"/>
              </a:rPr>
              <a:t>dettate dall’art </a:t>
            </a:r>
            <a:r>
              <a:rPr sz="1400" dirty="0">
                <a:latin typeface="Calibri"/>
                <a:cs typeface="Calibri"/>
              </a:rPr>
              <a:t>1 </a:t>
            </a:r>
            <a:r>
              <a:rPr sz="1400" spc="-5" dirty="0">
                <a:latin typeface="Calibri"/>
                <a:cs typeface="Calibri"/>
              </a:rPr>
              <a:t>comma </a:t>
            </a:r>
            <a:r>
              <a:rPr sz="1400" dirty="0">
                <a:latin typeface="Calibri"/>
                <a:cs typeface="Calibri"/>
              </a:rPr>
              <a:t>557, gli </a:t>
            </a:r>
            <a:r>
              <a:rPr sz="1400" spc="-5" dirty="0">
                <a:latin typeface="Calibri"/>
                <a:cs typeface="Calibri"/>
              </a:rPr>
              <a:t>enti hanno </a:t>
            </a:r>
            <a:r>
              <a:rPr sz="1400" spc="-10" dirty="0">
                <a:latin typeface="Calibri"/>
                <a:cs typeface="Calibri"/>
              </a:rPr>
              <a:t>dovuto assicurare </a:t>
            </a:r>
            <a:r>
              <a:rPr sz="1400" dirty="0">
                <a:latin typeface="Calibri"/>
                <a:cs typeface="Calibri"/>
              </a:rPr>
              <a:t>negli </a:t>
            </a:r>
            <a:r>
              <a:rPr sz="1400" spc="-10" dirty="0">
                <a:latin typeface="Calibri"/>
                <a:cs typeface="Calibri"/>
              </a:rPr>
              <a:t>anni </a:t>
            </a:r>
            <a:r>
              <a:rPr sz="1400" dirty="0">
                <a:latin typeface="Calibri"/>
                <a:cs typeface="Calibri"/>
              </a:rPr>
              <a:t>la </a:t>
            </a:r>
            <a:r>
              <a:rPr sz="1400" spc="-10" dirty="0">
                <a:latin typeface="Calibri"/>
                <a:cs typeface="Calibri"/>
              </a:rPr>
              <a:t>progressiva  </a:t>
            </a:r>
            <a:r>
              <a:rPr sz="1400" spc="-5" dirty="0">
                <a:latin typeface="Calibri"/>
                <a:cs typeface="Calibri"/>
              </a:rPr>
              <a:t>riduzione </a:t>
            </a:r>
            <a:r>
              <a:rPr sz="1400" dirty="0">
                <a:latin typeface="Calibri"/>
                <a:cs typeface="Calibri"/>
              </a:rPr>
              <a:t>della </a:t>
            </a:r>
            <a:r>
              <a:rPr sz="1400" spc="-5" dirty="0">
                <a:latin typeface="Calibri"/>
                <a:cs typeface="Calibri"/>
              </a:rPr>
              <a:t>spesa </a:t>
            </a:r>
            <a:r>
              <a:rPr sz="1400" dirty="0">
                <a:latin typeface="Calibri"/>
                <a:cs typeface="Calibri"/>
              </a:rPr>
              <a:t>di </a:t>
            </a:r>
            <a:r>
              <a:rPr sz="1400" spc="-5" dirty="0">
                <a:latin typeface="Calibri"/>
                <a:cs typeface="Calibri"/>
              </a:rPr>
              <a:t>personale. La Legge 114/2014 </a:t>
            </a:r>
            <a:r>
              <a:rPr sz="1400" dirty="0">
                <a:latin typeface="Calibri"/>
                <a:cs typeface="Calibri"/>
              </a:rPr>
              <a:t>ha </a:t>
            </a:r>
            <a:r>
              <a:rPr sz="1400" spc="-15" dirty="0">
                <a:latin typeface="Calibri"/>
                <a:cs typeface="Calibri"/>
              </a:rPr>
              <a:t>integrato </a:t>
            </a:r>
            <a:r>
              <a:rPr sz="1400" dirty="0">
                <a:latin typeface="Calibri"/>
                <a:cs typeface="Calibri"/>
              </a:rPr>
              <a:t>il </a:t>
            </a:r>
            <a:r>
              <a:rPr sz="1400" spc="-10" dirty="0">
                <a:latin typeface="Calibri"/>
                <a:cs typeface="Calibri"/>
              </a:rPr>
              <a:t>comma </a:t>
            </a:r>
            <a:r>
              <a:rPr sz="1400" dirty="0">
                <a:latin typeface="Calibri"/>
                <a:cs typeface="Calibri"/>
              </a:rPr>
              <a:t>557 </a:t>
            </a:r>
            <a:r>
              <a:rPr sz="1400" spc="-10" dirty="0">
                <a:latin typeface="Calibri"/>
                <a:cs typeface="Calibri"/>
              </a:rPr>
              <a:t>sopra citato prevedendo </a:t>
            </a:r>
            <a:r>
              <a:rPr sz="1400" spc="-5" dirty="0">
                <a:latin typeface="Calibri"/>
                <a:cs typeface="Calibri"/>
              </a:rPr>
              <a:t>che </a:t>
            </a:r>
            <a:r>
              <a:rPr sz="1400" dirty="0">
                <a:latin typeface="Calibri"/>
                <a:cs typeface="Calibri"/>
              </a:rPr>
              <a:t>a </a:t>
            </a:r>
            <a:r>
              <a:rPr sz="1400" spc="-10" dirty="0">
                <a:latin typeface="Calibri"/>
                <a:cs typeface="Calibri"/>
              </a:rPr>
              <a:t>decorrere </a:t>
            </a:r>
            <a:r>
              <a:rPr sz="1400" dirty="0">
                <a:latin typeface="Calibri"/>
                <a:cs typeface="Calibri"/>
              </a:rPr>
              <a:t>dal  2014 gli </a:t>
            </a:r>
            <a:r>
              <a:rPr sz="1400" spc="-5" dirty="0">
                <a:latin typeface="Calibri"/>
                <a:cs typeface="Calibri"/>
              </a:rPr>
              <a:t>enti </a:t>
            </a:r>
            <a:r>
              <a:rPr sz="1400" spc="-10" dirty="0">
                <a:latin typeface="Calibri"/>
                <a:cs typeface="Calibri"/>
              </a:rPr>
              <a:t>dovranno continuare ad assicurare, </a:t>
            </a:r>
            <a:r>
              <a:rPr sz="1400" spc="-15" dirty="0">
                <a:latin typeface="Calibri"/>
                <a:cs typeface="Calibri"/>
              </a:rPr>
              <a:t>nell’ambito </a:t>
            </a:r>
            <a:r>
              <a:rPr sz="1400" dirty="0">
                <a:latin typeface="Calibri"/>
                <a:cs typeface="Calibri"/>
              </a:rPr>
              <a:t>della </a:t>
            </a:r>
            <a:r>
              <a:rPr sz="1400" spc="-10" dirty="0">
                <a:latin typeface="Calibri"/>
                <a:cs typeface="Calibri"/>
              </a:rPr>
              <a:t>programmazione </a:t>
            </a:r>
            <a:r>
              <a:rPr sz="1400" spc="-5" dirty="0">
                <a:latin typeface="Calibri"/>
                <a:cs typeface="Calibri"/>
              </a:rPr>
              <a:t>triennale </a:t>
            </a:r>
            <a:r>
              <a:rPr sz="1400" dirty="0">
                <a:latin typeface="Calibri"/>
                <a:cs typeface="Calibri"/>
              </a:rPr>
              <a:t>del </a:t>
            </a:r>
            <a:r>
              <a:rPr sz="1400" spc="-5" dirty="0">
                <a:latin typeface="Calibri"/>
                <a:cs typeface="Calibri"/>
              </a:rPr>
              <a:t>fabbisogno </a:t>
            </a:r>
            <a:r>
              <a:rPr sz="1400" dirty="0">
                <a:latin typeface="Calibri"/>
                <a:cs typeface="Calibri"/>
              </a:rPr>
              <a:t>di </a:t>
            </a:r>
            <a:r>
              <a:rPr sz="1400" spc="-5" dirty="0">
                <a:latin typeface="Calibri"/>
                <a:cs typeface="Calibri"/>
              </a:rPr>
              <a:t>personale, </a:t>
            </a:r>
            <a:r>
              <a:rPr sz="1400" dirty="0">
                <a:latin typeface="Calibri"/>
                <a:cs typeface="Calibri"/>
              </a:rPr>
              <a:t>il  </a:t>
            </a:r>
            <a:r>
              <a:rPr sz="1400" spc="-10" dirty="0">
                <a:latin typeface="Calibri"/>
                <a:cs typeface="Calibri"/>
              </a:rPr>
              <a:t>contenimento </a:t>
            </a:r>
            <a:r>
              <a:rPr sz="1400" dirty="0">
                <a:latin typeface="Calibri"/>
                <a:cs typeface="Calibri"/>
              </a:rPr>
              <a:t>delle </a:t>
            </a:r>
            <a:r>
              <a:rPr sz="1400" spc="-5" dirty="0">
                <a:latin typeface="Calibri"/>
                <a:cs typeface="Calibri"/>
              </a:rPr>
              <a:t>spese </a:t>
            </a:r>
            <a:r>
              <a:rPr sz="1400" dirty="0">
                <a:latin typeface="Calibri"/>
                <a:cs typeface="Calibri"/>
              </a:rPr>
              <a:t>di </a:t>
            </a:r>
            <a:r>
              <a:rPr sz="1400" spc="-5" dirty="0">
                <a:latin typeface="Calibri"/>
                <a:cs typeface="Calibri"/>
              </a:rPr>
              <a:t>personale </a:t>
            </a:r>
            <a:r>
              <a:rPr sz="1400" spc="-10" dirty="0">
                <a:latin typeface="Calibri"/>
                <a:cs typeface="Calibri"/>
              </a:rPr>
              <a:t>con riferimento al valore </a:t>
            </a:r>
            <a:r>
              <a:rPr sz="1400" dirty="0">
                <a:latin typeface="Calibri"/>
                <a:cs typeface="Calibri"/>
              </a:rPr>
              <a:t>medio </a:t>
            </a:r>
            <a:r>
              <a:rPr sz="1400" spc="-5" dirty="0">
                <a:latin typeface="Calibri"/>
                <a:cs typeface="Calibri"/>
              </a:rPr>
              <a:t>del triennio </a:t>
            </a:r>
            <a:r>
              <a:rPr sz="1400" spc="-10" dirty="0">
                <a:latin typeface="Calibri"/>
                <a:cs typeface="Calibri"/>
              </a:rPr>
              <a:t>precedente </a:t>
            </a:r>
            <a:r>
              <a:rPr sz="1400" spc="-5" dirty="0">
                <a:latin typeface="Calibri"/>
                <a:cs typeface="Calibri"/>
              </a:rPr>
              <a:t>(2011-2013). </a:t>
            </a:r>
            <a:r>
              <a:rPr sz="1400" b="1" spc="-5" dirty="0">
                <a:latin typeface="Calibri"/>
                <a:cs typeface="Calibri"/>
              </a:rPr>
              <a:t>La spesa </a:t>
            </a:r>
            <a:r>
              <a:rPr sz="1400" b="1" dirty="0">
                <a:latin typeface="Calibri"/>
                <a:cs typeface="Calibri"/>
              </a:rPr>
              <a:t>di </a:t>
            </a:r>
            <a:r>
              <a:rPr sz="1400" b="1" spc="-5" dirty="0">
                <a:latin typeface="Calibri"/>
                <a:cs typeface="Calibri"/>
              </a:rPr>
              <a:t>personale </a:t>
            </a:r>
            <a:r>
              <a:rPr sz="1400" b="1" spc="-10" dirty="0">
                <a:latin typeface="Calibri"/>
                <a:cs typeface="Calibri"/>
              </a:rPr>
              <a:t>sostenuta nell’anno </a:t>
            </a:r>
            <a:r>
              <a:rPr sz="1400" b="1" dirty="0">
                <a:latin typeface="Calibri"/>
                <a:cs typeface="Calibri"/>
              </a:rPr>
              <a:t>201</a:t>
            </a:r>
            <a:r>
              <a:rPr lang="it-IT" sz="1400" b="1" dirty="0">
                <a:latin typeface="Calibri"/>
                <a:cs typeface="Calibri"/>
              </a:rPr>
              <a:t>8</a:t>
            </a:r>
            <a:r>
              <a:rPr sz="1400" b="1" dirty="0">
                <a:latin typeface="Calibri"/>
                <a:cs typeface="Calibri"/>
              </a:rPr>
              <a:t> è  </a:t>
            </a:r>
            <a:r>
              <a:rPr sz="1400" b="1" spc="-5" dirty="0">
                <a:latin typeface="Calibri"/>
                <a:cs typeface="Calibri"/>
              </a:rPr>
              <a:t>contenuta nei limiti </a:t>
            </a:r>
            <a:r>
              <a:rPr sz="1400" b="1" dirty="0">
                <a:latin typeface="Calibri"/>
                <a:cs typeface="Calibri"/>
              </a:rPr>
              <a:t>di </a:t>
            </a:r>
            <a:r>
              <a:rPr sz="1400" b="1" spc="-5" dirty="0">
                <a:latin typeface="Calibri"/>
                <a:cs typeface="Calibri"/>
              </a:rPr>
              <a:t>cui </a:t>
            </a:r>
            <a:r>
              <a:rPr sz="1400" b="1" spc="-10" dirty="0">
                <a:latin typeface="Calibri"/>
                <a:cs typeface="Calibri"/>
              </a:rPr>
              <a:t>all’art.1, </a:t>
            </a:r>
            <a:r>
              <a:rPr sz="1400" b="1" spc="-5" dirty="0">
                <a:latin typeface="Calibri"/>
                <a:cs typeface="Calibri"/>
              </a:rPr>
              <a:t>comma </a:t>
            </a:r>
            <a:r>
              <a:rPr sz="1400" b="1" dirty="0">
                <a:latin typeface="Calibri"/>
                <a:cs typeface="Calibri"/>
              </a:rPr>
              <a:t>557 e 557 </a:t>
            </a:r>
            <a:r>
              <a:rPr sz="1400" b="1" spc="-10" dirty="0">
                <a:latin typeface="Calibri"/>
                <a:cs typeface="Calibri"/>
              </a:rPr>
              <a:t>quater </a:t>
            </a:r>
            <a:r>
              <a:rPr sz="1400" b="1" spc="-5" dirty="0">
                <a:latin typeface="Calibri"/>
                <a:cs typeface="Calibri"/>
              </a:rPr>
              <a:t>della </a:t>
            </a:r>
            <a:r>
              <a:rPr sz="1400" b="1" spc="-10" dirty="0">
                <a:latin typeface="Calibri"/>
                <a:cs typeface="Calibri"/>
              </a:rPr>
              <a:t>Legge</a:t>
            </a:r>
            <a:r>
              <a:rPr sz="1400" b="1" spc="100" dirty="0">
                <a:latin typeface="Calibri"/>
                <a:cs typeface="Calibri"/>
              </a:rPr>
              <a:t> </a:t>
            </a:r>
            <a:r>
              <a:rPr sz="1400" b="1" dirty="0">
                <a:latin typeface="Calibri"/>
                <a:cs typeface="Calibri"/>
              </a:rPr>
              <a:t>296/2006</a:t>
            </a:r>
            <a:r>
              <a:rPr sz="1400" dirty="0">
                <a:latin typeface="Calibri"/>
                <a:cs typeface="Calibri"/>
              </a:rPr>
              <a:t>.</a:t>
            </a:r>
          </a:p>
        </p:txBody>
      </p:sp>
      <p:sp>
        <p:nvSpPr>
          <p:cNvPr id="9" name="object 9"/>
          <p:cNvSpPr txBox="1">
            <a:spLocks noGrp="1"/>
          </p:cNvSpPr>
          <p:nvPr>
            <p:ph type="title"/>
          </p:nvPr>
        </p:nvSpPr>
        <p:spPr>
          <a:xfrm>
            <a:off x="2456560" y="261315"/>
            <a:ext cx="4230878" cy="276999"/>
          </a:xfrm>
        </p:spPr>
        <p:txBody>
          <a:bodyPr>
            <a:normAutofit/>
          </a:bodyPr>
          <a:lstStyle/>
          <a:p>
            <a:pPr algn="ctr"/>
            <a:r>
              <a:rPr lang="it-IT" sz="1600" dirty="0">
                <a:solidFill>
                  <a:srgbClr val="002060"/>
                </a:solidFill>
              </a:rPr>
              <a:t>SPESA PER IL PERSONALE</a:t>
            </a:r>
          </a:p>
        </p:txBody>
      </p:sp>
      <p:sp>
        <p:nvSpPr>
          <p:cNvPr id="3" name="Segnaposto piè di pagina 2">
            <a:extLst>
              <a:ext uri="{FF2B5EF4-FFF2-40B4-BE49-F238E27FC236}">
                <a16:creationId xmlns:a16="http://schemas.microsoft.com/office/drawing/2014/main" id="{EAB443C5-9A86-497A-8984-FB3E8D3CD3AD}"/>
              </a:ext>
            </a:extLst>
          </p:cNvPr>
          <p:cNvSpPr>
            <a:spLocks noGrp="1"/>
          </p:cNvSpPr>
          <p:nvPr>
            <p:ph type="ftr" sz="quarter" idx="5"/>
          </p:nvPr>
        </p:nvSpPr>
        <p:spPr/>
        <p:txBody>
          <a:bodyPr/>
          <a:lstStyle/>
          <a:p>
            <a:r>
              <a:rPr lang="it-IT" b="1">
                <a:solidFill>
                  <a:srgbClr val="002060"/>
                </a:solidFill>
              </a:rPr>
              <a:t>Rendiconto semplificato per il Cittadino Esercizio 2019</a:t>
            </a:r>
            <a:endParaRPr lang="it-IT" b="1" dirty="0">
              <a:solidFill>
                <a:srgbClr val="002060"/>
              </a:solidFill>
            </a:endParaRPr>
          </a:p>
        </p:txBody>
      </p:sp>
      <p:graphicFrame>
        <p:nvGraphicFramePr>
          <p:cNvPr id="6" name="Tabella 5">
            <a:extLst>
              <a:ext uri="{FF2B5EF4-FFF2-40B4-BE49-F238E27FC236}">
                <a16:creationId xmlns:a16="http://schemas.microsoft.com/office/drawing/2014/main" id="{7C629C23-6D17-48B2-885E-8BF1C265DF29}"/>
              </a:ext>
            </a:extLst>
          </p:cNvPr>
          <p:cNvGraphicFramePr>
            <a:graphicFrameLocks noGrp="1"/>
          </p:cNvGraphicFramePr>
          <p:nvPr>
            <p:extLst>
              <p:ext uri="{D42A27DB-BD31-4B8C-83A1-F6EECF244321}">
                <p14:modId xmlns:p14="http://schemas.microsoft.com/office/powerpoint/2010/main" val="2983678287"/>
              </p:ext>
            </p:extLst>
          </p:nvPr>
        </p:nvGraphicFramePr>
        <p:xfrm>
          <a:off x="673100" y="2619372"/>
          <a:ext cx="7869555" cy="3608835"/>
        </p:xfrm>
        <a:graphic>
          <a:graphicData uri="http://schemas.openxmlformats.org/drawingml/2006/table">
            <a:tbl>
              <a:tblPr/>
              <a:tblGrid>
                <a:gridCol w="4443754">
                  <a:extLst>
                    <a:ext uri="{9D8B030D-6E8A-4147-A177-3AD203B41FA5}">
                      <a16:colId xmlns:a16="http://schemas.microsoft.com/office/drawing/2014/main" val="2160899594"/>
                    </a:ext>
                  </a:extLst>
                </a:gridCol>
                <a:gridCol w="1624808">
                  <a:extLst>
                    <a:ext uri="{9D8B030D-6E8A-4147-A177-3AD203B41FA5}">
                      <a16:colId xmlns:a16="http://schemas.microsoft.com/office/drawing/2014/main" val="2327973372"/>
                    </a:ext>
                  </a:extLst>
                </a:gridCol>
                <a:gridCol w="1800993">
                  <a:extLst>
                    <a:ext uri="{9D8B030D-6E8A-4147-A177-3AD203B41FA5}">
                      <a16:colId xmlns:a16="http://schemas.microsoft.com/office/drawing/2014/main" val="2473346716"/>
                    </a:ext>
                  </a:extLst>
                </a:gridCol>
              </a:tblGrid>
              <a:tr h="247905">
                <a:tc>
                  <a:txBody>
                    <a:bodyPr/>
                    <a:lstStyle/>
                    <a:p>
                      <a:pPr algn="l" fontAlgn="b"/>
                      <a:r>
                        <a:rPr lang="it-IT" sz="1100" b="1" i="0" u="none" strike="noStrike" dirty="0">
                          <a:solidFill>
                            <a:srgbClr val="002060"/>
                          </a:solidFill>
                          <a:effectLst/>
                          <a:latin typeface="+mn-lt"/>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it-IT" sz="1100" b="1" i="0" u="none" strike="noStrike" dirty="0">
                          <a:solidFill>
                            <a:srgbClr val="002060"/>
                          </a:solidFill>
                          <a:effectLst/>
                          <a:latin typeface="+mn-lt"/>
                        </a:rPr>
                        <a:t>Media 2011/2013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2">
                  <a:txBody>
                    <a:bodyPr/>
                    <a:lstStyle/>
                    <a:p>
                      <a:pPr algn="ctr" fontAlgn="ctr"/>
                      <a:r>
                        <a:rPr lang="it-IT" sz="1100" b="1" i="0" u="none" strike="noStrike">
                          <a:solidFill>
                            <a:srgbClr val="002060"/>
                          </a:solidFill>
                          <a:effectLst/>
                          <a:latin typeface="+mn-lt"/>
                        </a:rPr>
                        <a:t>rendiconto 2019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732788535"/>
                  </a:ext>
                </a:extLst>
              </a:tr>
              <a:tr h="439831">
                <a:tc>
                  <a:txBody>
                    <a:bodyPr/>
                    <a:lstStyle/>
                    <a:p>
                      <a:pPr algn="l" fontAlgn="b"/>
                      <a:r>
                        <a:rPr lang="it-IT" sz="1100" b="1" i="0" u="none" strike="noStrike" dirty="0">
                          <a:solidFill>
                            <a:srgbClr val="002060"/>
                          </a:solidFill>
                          <a:effectLst/>
                          <a:latin typeface="+mn-lt"/>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it-IT" sz="1100" b="1" i="0" u="none" strike="noStrike" dirty="0">
                          <a:solidFill>
                            <a:srgbClr val="002060"/>
                          </a:solidFill>
                          <a:effectLst/>
                          <a:latin typeface="+mn-lt"/>
                        </a:rPr>
                        <a:t>2008 per enti non soggetti al patto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vMerge="1">
                  <a:txBody>
                    <a:bodyPr/>
                    <a:lstStyle/>
                    <a:p>
                      <a:endParaRPr lang="it-IT"/>
                    </a:p>
                  </a:txBody>
                  <a:tcPr/>
                </a:tc>
                <a:extLst>
                  <a:ext uri="{0D108BD9-81ED-4DB2-BD59-A6C34878D82A}">
                    <a16:rowId xmlns:a16="http://schemas.microsoft.com/office/drawing/2014/main" val="2120551465"/>
                  </a:ext>
                </a:extLst>
              </a:tr>
              <a:tr h="205254">
                <a:tc>
                  <a:txBody>
                    <a:bodyPr/>
                    <a:lstStyle/>
                    <a:p>
                      <a:pPr algn="l" fontAlgn="b"/>
                      <a:r>
                        <a:rPr lang="it-IT" sz="1100" b="0" i="0" u="none" strike="noStrike">
                          <a:solidFill>
                            <a:srgbClr val="000000"/>
                          </a:solidFill>
                          <a:effectLst/>
                          <a:latin typeface="+mn-lt"/>
                        </a:rPr>
                        <a:t>Spese macroaggregato 101 (compreso buoni pasto)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        19.578.603,54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            18.386.229,20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2578050"/>
                  </a:ext>
                </a:extLst>
              </a:tr>
              <a:tr h="247905">
                <a:tc>
                  <a:txBody>
                    <a:bodyPr/>
                    <a:lstStyle/>
                    <a:p>
                      <a:pPr algn="l" fontAlgn="b"/>
                      <a:r>
                        <a:rPr lang="it-IT" sz="1100" b="0" i="0" u="none" strike="noStrike" dirty="0">
                          <a:solidFill>
                            <a:srgbClr val="000000"/>
                          </a:solidFill>
                          <a:effectLst/>
                          <a:latin typeface="+mn-lt"/>
                        </a:rPr>
                        <a:t>Spese </a:t>
                      </a:r>
                      <a:r>
                        <a:rPr lang="it-IT" sz="1100" b="0" i="0" u="none" strike="noStrike" dirty="0" err="1">
                          <a:solidFill>
                            <a:srgbClr val="000000"/>
                          </a:solidFill>
                          <a:effectLst/>
                          <a:latin typeface="+mn-lt"/>
                        </a:rPr>
                        <a:t>macroaggregato</a:t>
                      </a:r>
                      <a:r>
                        <a:rPr lang="it-IT" sz="1100" b="0" i="0" u="none" strike="noStrike" dirty="0">
                          <a:solidFill>
                            <a:srgbClr val="000000"/>
                          </a:solidFill>
                          <a:effectLst/>
                          <a:latin typeface="+mn-lt"/>
                        </a:rPr>
                        <a:t> 103 (rimborso spese + cococo)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             534.672,96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               79.750,00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8021653"/>
                  </a:ext>
                </a:extLst>
              </a:tr>
              <a:tr h="369080">
                <a:tc>
                  <a:txBody>
                    <a:bodyPr/>
                    <a:lstStyle/>
                    <a:p>
                      <a:pPr algn="l" fontAlgn="b"/>
                      <a:r>
                        <a:rPr lang="it-IT" sz="1100" b="0" i="0" u="none" strike="noStrike" dirty="0">
                          <a:solidFill>
                            <a:srgbClr val="000000"/>
                          </a:solidFill>
                          <a:effectLst/>
                          <a:latin typeface="+mn-lt"/>
                        </a:rPr>
                        <a:t>Irap </a:t>
                      </a:r>
                      <a:r>
                        <a:rPr lang="it-IT" sz="1100" b="0" i="0" u="none" strike="noStrike" dirty="0" err="1">
                          <a:solidFill>
                            <a:srgbClr val="000000"/>
                          </a:solidFill>
                          <a:effectLst/>
                          <a:latin typeface="+mn-lt"/>
                        </a:rPr>
                        <a:t>macroaggregato</a:t>
                      </a:r>
                      <a:r>
                        <a:rPr lang="it-IT" sz="1100" b="0" i="0" u="none" strike="noStrike" dirty="0">
                          <a:solidFill>
                            <a:srgbClr val="000000"/>
                          </a:solidFill>
                          <a:effectLst/>
                          <a:latin typeface="+mn-lt"/>
                        </a:rPr>
                        <a:t> 102 (senza </a:t>
                      </a:r>
                      <a:r>
                        <a:rPr lang="it-IT" sz="1100" b="0" i="0" u="none" strike="noStrike" dirty="0" err="1">
                          <a:solidFill>
                            <a:srgbClr val="000000"/>
                          </a:solidFill>
                          <a:effectLst/>
                          <a:latin typeface="+mn-lt"/>
                        </a:rPr>
                        <a:t>amm.ri</a:t>
                      </a:r>
                      <a:r>
                        <a:rPr lang="it-IT" sz="1100" b="0" i="0" u="none" strike="noStrike" dirty="0">
                          <a:solidFill>
                            <a:srgbClr val="000000"/>
                          </a:solidFill>
                          <a:effectLst/>
                          <a:latin typeface="+mn-lt"/>
                        </a:rPr>
                        <a: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          1.073.823,53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             997.020,97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1637626"/>
                  </a:ext>
                </a:extLst>
              </a:tr>
              <a:tr h="369080">
                <a:tc>
                  <a:txBody>
                    <a:bodyPr/>
                    <a:lstStyle/>
                    <a:p>
                      <a:pPr algn="l" fontAlgn="b"/>
                      <a:r>
                        <a:rPr lang="it-IT" sz="1100" b="0" i="0" u="none" strike="noStrike">
                          <a:solidFill>
                            <a:srgbClr val="000000"/>
                          </a:solidFill>
                          <a:effectLst/>
                          <a:latin typeface="+mn-lt"/>
                        </a:rPr>
                        <a:t>Altre spese: reiscrizioni imputate all'esercizio successivo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             636.000,00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6536329"/>
                  </a:ext>
                </a:extLst>
              </a:tr>
              <a:tr h="369080">
                <a:tc>
                  <a:txBody>
                    <a:bodyPr/>
                    <a:lstStyle/>
                    <a:p>
                      <a:pPr algn="r" fontAlgn="b"/>
                      <a:r>
                        <a:rPr lang="it-IT" sz="1100" b="1" i="0" u="none" strike="noStrike">
                          <a:solidFill>
                            <a:srgbClr val="000000"/>
                          </a:solidFill>
                          <a:effectLst/>
                          <a:latin typeface="+mn-lt"/>
                        </a:rPr>
                        <a:t>Totale spese di personale (A)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dirty="0">
                          <a:solidFill>
                            <a:srgbClr val="000000"/>
                          </a:solidFill>
                          <a:effectLst/>
                          <a:latin typeface="+mn-lt"/>
                        </a:rPr>
                        <a:t>   21.187.100,03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it-IT" sz="1100" b="1" i="0" u="none" strike="noStrike" dirty="0">
                          <a:solidFill>
                            <a:srgbClr val="000000"/>
                          </a:solidFill>
                          <a:effectLst/>
                          <a:latin typeface="+mn-lt"/>
                        </a:rPr>
                        <a:t>       20.099.000,17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653693756"/>
                  </a:ext>
                </a:extLst>
              </a:tr>
              <a:tr h="247905">
                <a:tc>
                  <a:txBody>
                    <a:bodyPr/>
                    <a:lstStyle/>
                    <a:p>
                      <a:pPr algn="l" fontAlgn="b"/>
                      <a:r>
                        <a:rPr lang="it-IT" sz="1100" b="0" i="0" u="none" strike="noStrike">
                          <a:solidFill>
                            <a:srgbClr val="000000"/>
                          </a:solidFill>
                          <a:effectLst/>
                          <a:latin typeface="+mn-lt"/>
                        </a:rPr>
                        <a:t>(-) Componenti escluse (B)</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dirty="0">
                          <a:solidFill>
                            <a:srgbClr val="000000"/>
                          </a:solidFill>
                          <a:effectLst/>
                          <a:latin typeface="+mn-lt"/>
                        </a:rPr>
                        <a:t>     1.338.440,53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it-IT" sz="1100" b="1" i="0" u="none" strike="noStrike" dirty="0">
                          <a:solidFill>
                            <a:srgbClr val="000000"/>
                          </a:solidFill>
                          <a:effectLst/>
                          <a:latin typeface="+mn-lt"/>
                        </a:rPr>
                        <a:t>         1.600.224,34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4550737"/>
                  </a:ext>
                </a:extLst>
              </a:tr>
              <a:tr h="247905">
                <a:tc>
                  <a:txBody>
                    <a:bodyPr/>
                    <a:lstStyle/>
                    <a:p>
                      <a:pPr algn="l" fontAlgn="b"/>
                      <a:r>
                        <a:rPr lang="it-IT" sz="1100" b="0" i="0" u="none" strike="noStrike">
                          <a:solidFill>
                            <a:srgbClr val="000000"/>
                          </a:solidFill>
                          <a:effectLst/>
                          <a:latin typeface="+mn-lt"/>
                        </a:rPr>
                        <a:t>(-) Altre componenti escluse: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4089354"/>
                  </a:ext>
                </a:extLst>
              </a:tr>
              <a:tr h="247905">
                <a:tc>
                  <a:txBody>
                    <a:bodyPr/>
                    <a:lstStyle/>
                    <a:p>
                      <a:pPr algn="l" fontAlgn="b"/>
                      <a:r>
                        <a:rPr lang="it-IT" sz="1100" b="0" i="0" u="none" strike="noStrike">
                          <a:solidFill>
                            <a:srgbClr val="000000"/>
                          </a:solidFill>
                          <a:effectLst/>
                          <a:latin typeface="+mn-lt"/>
                        </a:rPr>
                        <a:t> di cui rinnovi contrattuali</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4010218"/>
                  </a:ext>
                </a:extLst>
              </a:tr>
              <a:tr h="369080">
                <a:tc>
                  <a:txBody>
                    <a:bodyPr/>
                    <a:lstStyle/>
                    <a:p>
                      <a:pPr algn="l" fontAlgn="b"/>
                      <a:r>
                        <a:rPr lang="it-IT" sz="1100" b="1" i="0" u="none" strike="noStrike">
                          <a:solidFill>
                            <a:srgbClr val="000000"/>
                          </a:solidFill>
                          <a:effectLst/>
                          <a:latin typeface="+mn-lt"/>
                        </a:rPr>
                        <a:t>(=) Componenti assoggettate al limite di spesa A-B</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dirty="0">
                          <a:solidFill>
                            <a:srgbClr val="000000"/>
                          </a:solidFill>
                          <a:effectLst/>
                          <a:latin typeface="+mn-lt"/>
                        </a:rPr>
                        <a:t>   19.848.659,50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it-IT" sz="1100" b="1" i="0" u="none" strike="noStrike" dirty="0">
                          <a:solidFill>
                            <a:srgbClr val="000000"/>
                          </a:solidFill>
                          <a:effectLst/>
                          <a:latin typeface="+mn-lt"/>
                        </a:rPr>
                        <a:t>       18.498.775,83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400624126"/>
                  </a:ext>
                </a:extLst>
              </a:tr>
              <a:tr h="247905">
                <a:tc>
                  <a:txBody>
                    <a:bodyPr/>
                    <a:lstStyle/>
                    <a:p>
                      <a:pPr algn="l" fontAlgn="b"/>
                      <a:r>
                        <a:rPr lang="it-IT" sz="1200" b="0" i="0" u="none" strike="noStrike" dirty="0">
                          <a:solidFill>
                            <a:srgbClr val="000000"/>
                          </a:solidFill>
                          <a:effectLst/>
                          <a:latin typeface="Calibri" panose="020F0502020204030204" pitchFamily="34" charset="0"/>
                        </a:rPr>
                        <a:t>(ex art. 1, comma 557, legge n. 296/ 2006 o comma 562</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2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t-IT" sz="1200" b="0" i="0" u="none" strike="noStrike" dirty="0">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0659678"/>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2456560" y="261315"/>
            <a:ext cx="4230878" cy="276999"/>
          </a:xfrm>
        </p:spPr>
        <p:txBody>
          <a:bodyPr>
            <a:normAutofit fontScale="90000"/>
          </a:bodyPr>
          <a:lstStyle/>
          <a:p>
            <a:pPr algn="ctr"/>
            <a:r>
              <a:rPr lang="it-IT" sz="1600" dirty="0">
                <a:solidFill>
                  <a:srgbClr val="002060"/>
                </a:solidFill>
              </a:rPr>
              <a:t>ANDAMENTO SPESA DEL PERSONALE BIENNIO 2018-2019</a:t>
            </a:r>
          </a:p>
        </p:txBody>
      </p:sp>
      <p:sp>
        <p:nvSpPr>
          <p:cNvPr id="3" name="Segnaposto piè di pagina 2">
            <a:extLst>
              <a:ext uri="{FF2B5EF4-FFF2-40B4-BE49-F238E27FC236}">
                <a16:creationId xmlns:a16="http://schemas.microsoft.com/office/drawing/2014/main" id="{A7F0C29E-0D17-4BF6-BF49-0C9B2C76C5B7}"/>
              </a:ext>
            </a:extLst>
          </p:cNvPr>
          <p:cNvSpPr>
            <a:spLocks noGrp="1"/>
          </p:cNvSpPr>
          <p:nvPr>
            <p:ph type="ftr" sz="quarter" idx="5"/>
          </p:nvPr>
        </p:nvSpPr>
        <p:spPr/>
        <p:txBody>
          <a:bodyPr/>
          <a:lstStyle/>
          <a:p>
            <a:r>
              <a:rPr lang="it-IT" b="1">
                <a:solidFill>
                  <a:srgbClr val="002060"/>
                </a:solidFill>
              </a:rPr>
              <a:t>Rendiconto semplificato per il Cittadino Esercizio 2019</a:t>
            </a:r>
            <a:endParaRPr lang="it-IT" b="1" dirty="0">
              <a:solidFill>
                <a:srgbClr val="002060"/>
              </a:solidFill>
            </a:endParaRPr>
          </a:p>
        </p:txBody>
      </p:sp>
      <p:graphicFrame>
        <p:nvGraphicFramePr>
          <p:cNvPr id="6" name="Grafico 5">
            <a:extLst>
              <a:ext uri="{FF2B5EF4-FFF2-40B4-BE49-F238E27FC236}">
                <a16:creationId xmlns:a16="http://schemas.microsoft.com/office/drawing/2014/main" id="{E8EAB9DB-2CC9-4336-8BB5-EE5977256221}"/>
              </a:ext>
            </a:extLst>
          </p:cNvPr>
          <p:cNvGraphicFramePr>
            <a:graphicFrameLocks/>
          </p:cNvGraphicFramePr>
          <p:nvPr>
            <p:extLst>
              <p:ext uri="{D42A27DB-BD31-4B8C-83A1-F6EECF244321}">
                <p14:modId xmlns:p14="http://schemas.microsoft.com/office/powerpoint/2010/main" val="1259130664"/>
              </p:ext>
            </p:extLst>
          </p:nvPr>
        </p:nvGraphicFramePr>
        <p:xfrm>
          <a:off x="1143000" y="990600"/>
          <a:ext cx="61722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0825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457200" y="533400"/>
            <a:ext cx="7543800" cy="259045"/>
          </a:xfrm>
          <a:prstGeom prst="rect">
            <a:avLst/>
          </a:prstGeom>
        </p:spPr>
        <p:txBody>
          <a:bodyPr vert="horz" wrap="square" lIns="0" tIns="12700" rIns="0" bIns="0" rtlCol="0">
            <a:spAutoFit/>
          </a:bodyPr>
          <a:lstStyle/>
          <a:p>
            <a:pPr marL="12700" algn="ctr">
              <a:lnSpc>
                <a:spcPct val="100000"/>
              </a:lnSpc>
              <a:spcBef>
                <a:spcPts val="100"/>
              </a:spcBef>
            </a:pPr>
            <a:r>
              <a:rPr lang="it-IT" sz="1600" b="1" spc="-5" dirty="0">
                <a:solidFill>
                  <a:srgbClr val="002060"/>
                </a:solidFill>
                <a:latin typeface="+mn-lt"/>
              </a:rPr>
              <a:t>ANDAMENTO </a:t>
            </a:r>
            <a:r>
              <a:rPr sz="1600" b="1" spc="-10" dirty="0">
                <a:solidFill>
                  <a:srgbClr val="002060"/>
                </a:solidFill>
                <a:latin typeface="+mn-lt"/>
              </a:rPr>
              <a:t>SPESA </a:t>
            </a:r>
            <a:r>
              <a:rPr sz="1600" b="1" dirty="0">
                <a:solidFill>
                  <a:srgbClr val="002060"/>
                </a:solidFill>
                <a:latin typeface="+mn-lt"/>
              </a:rPr>
              <a:t>IN </a:t>
            </a:r>
            <a:r>
              <a:rPr sz="1600" b="1" spc="-20" dirty="0">
                <a:solidFill>
                  <a:srgbClr val="002060"/>
                </a:solidFill>
                <a:latin typeface="+mn-lt"/>
              </a:rPr>
              <a:t>CONTO</a:t>
            </a:r>
            <a:r>
              <a:rPr sz="1600" b="1" spc="-50" dirty="0">
                <a:solidFill>
                  <a:srgbClr val="002060"/>
                </a:solidFill>
                <a:latin typeface="+mn-lt"/>
              </a:rPr>
              <a:t> </a:t>
            </a:r>
            <a:r>
              <a:rPr sz="1600" b="1" spc="-25" dirty="0">
                <a:solidFill>
                  <a:srgbClr val="002060"/>
                </a:solidFill>
                <a:latin typeface="+mn-lt"/>
              </a:rPr>
              <a:t>CAPITALE</a:t>
            </a:r>
          </a:p>
        </p:txBody>
      </p:sp>
      <p:sp>
        <p:nvSpPr>
          <p:cNvPr id="7" name="Segnaposto piè di pagina 6">
            <a:extLst>
              <a:ext uri="{FF2B5EF4-FFF2-40B4-BE49-F238E27FC236}">
                <a16:creationId xmlns:a16="http://schemas.microsoft.com/office/drawing/2014/main" id="{6122DA47-3DAB-466A-B589-3CFDFE6E27AD}"/>
              </a:ext>
            </a:extLst>
          </p:cNvPr>
          <p:cNvSpPr>
            <a:spLocks noGrp="1"/>
          </p:cNvSpPr>
          <p:nvPr>
            <p:ph type="ftr" sz="quarter" idx="11"/>
          </p:nvPr>
        </p:nvSpPr>
        <p:spPr/>
        <p:txBody>
          <a:bodyPr/>
          <a:lstStyle/>
          <a:p>
            <a:r>
              <a:rPr lang="it-IT" b="1">
                <a:solidFill>
                  <a:srgbClr val="002060"/>
                </a:solidFill>
              </a:rPr>
              <a:t>Rendiconto semplificato per il Cittadino Esercizio 2019</a:t>
            </a:r>
            <a:endParaRPr lang="it-IT" b="1" dirty="0">
              <a:solidFill>
                <a:srgbClr val="002060"/>
              </a:solidFill>
            </a:endParaRPr>
          </a:p>
        </p:txBody>
      </p:sp>
      <p:sp>
        <p:nvSpPr>
          <p:cNvPr id="2" name="Rettangolo 1">
            <a:extLst>
              <a:ext uri="{FF2B5EF4-FFF2-40B4-BE49-F238E27FC236}">
                <a16:creationId xmlns:a16="http://schemas.microsoft.com/office/drawing/2014/main" id="{881FE8D3-A4E5-499C-A0B0-1EE41BCA6CAC}"/>
              </a:ext>
            </a:extLst>
          </p:cNvPr>
          <p:cNvSpPr/>
          <p:nvPr/>
        </p:nvSpPr>
        <p:spPr>
          <a:xfrm>
            <a:off x="609600" y="1028343"/>
            <a:ext cx="7696200" cy="1231106"/>
          </a:xfrm>
          <a:prstGeom prst="rect">
            <a:avLst/>
          </a:prstGeom>
        </p:spPr>
        <p:txBody>
          <a:bodyPr wrap="square">
            <a:spAutoFit/>
          </a:bodyPr>
          <a:lstStyle/>
          <a:p>
            <a:pPr algn="just"/>
            <a:r>
              <a:rPr lang="it-IT" sz="1400" dirty="0"/>
              <a:t>Con il termine “</a:t>
            </a:r>
            <a:r>
              <a:rPr lang="it-IT" sz="1400" i="1" dirty="0"/>
              <a:t>Spesa in conto capitale</a:t>
            </a:r>
            <a:r>
              <a:rPr lang="it-IT" sz="1400" dirty="0"/>
              <a:t>” generalmente si fa riferimento a tutti quegli oneri necessari per l'acquisizione di beni a fecondità ripetuta indispensabili per l'esercizio delle funzioni di competenza dell'ente. La spesa in conto capitale impegnata nel Titolo 2 riassume, quindi, l'entità delle somme finalizzate all'acquisizione di beni diretti ad incrementare il patrimonio.</a:t>
            </a:r>
          </a:p>
          <a:p>
            <a:endParaRPr lang="it-IT" dirty="0"/>
          </a:p>
        </p:txBody>
      </p:sp>
      <p:graphicFrame>
        <p:nvGraphicFramePr>
          <p:cNvPr id="4" name="Tabella 3">
            <a:extLst>
              <a:ext uri="{FF2B5EF4-FFF2-40B4-BE49-F238E27FC236}">
                <a16:creationId xmlns:a16="http://schemas.microsoft.com/office/drawing/2014/main" id="{D7F0C846-8D59-4DE7-AD6D-AEC6F8845487}"/>
              </a:ext>
            </a:extLst>
          </p:cNvPr>
          <p:cNvGraphicFramePr>
            <a:graphicFrameLocks noGrp="1"/>
          </p:cNvGraphicFramePr>
          <p:nvPr>
            <p:extLst>
              <p:ext uri="{D42A27DB-BD31-4B8C-83A1-F6EECF244321}">
                <p14:modId xmlns:p14="http://schemas.microsoft.com/office/powerpoint/2010/main" val="472518751"/>
              </p:ext>
            </p:extLst>
          </p:nvPr>
        </p:nvGraphicFramePr>
        <p:xfrm>
          <a:off x="737614" y="2514600"/>
          <a:ext cx="7620002" cy="3574023"/>
        </p:xfrm>
        <a:graphic>
          <a:graphicData uri="http://schemas.openxmlformats.org/drawingml/2006/table">
            <a:tbl>
              <a:tblPr/>
              <a:tblGrid>
                <a:gridCol w="4071983">
                  <a:extLst>
                    <a:ext uri="{9D8B030D-6E8A-4147-A177-3AD203B41FA5}">
                      <a16:colId xmlns:a16="http://schemas.microsoft.com/office/drawing/2014/main" val="148993644"/>
                    </a:ext>
                  </a:extLst>
                </a:gridCol>
                <a:gridCol w="1182673">
                  <a:extLst>
                    <a:ext uri="{9D8B030D-6E8A-4147-A177-3AD203B41FA5}">
                      <a16:colId xmlns:a16="http://schemas.microsoft.com/office/drawing/2014/main" val="3640221349"/>
                    </a:ext>
                  </a:extLst>
                </a:gridCol>
                <a:gridCol w="1182673">
                  <a:extLst>
                    <a:ext uri="{9D8B030D-6E8A-4147-A177-3AD203B41FA5}">
                      <a16:colId xmlns:a16="http://schemas.microsoft.com/office/drawing/2014/main" val="3772788119"/>
                    </a:ext>
                  </a:extLst>
                </a:gridCol>
                <a:gridCol w="1182673">
                  <a:extLst>
                    <a:ext uri="{9D8B030D-6E8A-4147-A177-3AD203B41FA5}">
                      <a16:colId xmlns:a16="http://schemas.microsoft.com/office/drawing/2014/main" val="2160666403"/>
                    </a:ext>
                  </a:extLst>
                </a:gridCol>
              </a:tblGrid>
              <a:tr h="333020">
                <a:tc>
                  <a:txBody>
                    <a:bodyPr/>
                    <a:lstStyle/>
                    <a:p>
                      <a:pPr algn="ctr" fontAlgn="ctr"/>
                      <a:r>
                        <a:rPr lang="en-US" sz="1100" b="1" i="0" u="none" strike="noStrike" dirty="0">
                          <a:solidFill>
                            <a:srgbClr val="002060"/>
                          </a:solidFill>
                          <a:effectLst/>
                          <a:latin typeface="Arial" panose="020B0604020202020204" pitchFamily="34" charset="0"/>
                        </a:rPr>
                        <a:t>TITOLO 2 - MISSIONI IMPEGNI</a:t>
                      </a:r>
                      <a:endParaRPr lang="it-IT" sz="1100" b="1" i="0" u="none" strike="noStrike" dirty="0">
                        <a:solidFill>
                          <a:srgbClr val="00206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en-US" sz="1100" b="1" i="0" u="none" strike="noStrike" dirty="0">
                          <a:solidFill>
                            <a:srgbClr val="002060"/>
                          </a:solidFill>
                          <a:effectLst/>
                          <a:latin typeface="Arial" panose="020B0604020202020204" pitchFamily="34" charset="0"/>
                        </a:rPr>
                        <a:t>2017</a:t>
                      </a:r>
                      <a:endParaRPr lang="it-IT" sz="1100" b="1" i="0" u="none" strike="noStrike" dirty="0">
                        <a:solidFill>
                          <a:srgbClr val="00206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en-US" sz="1100" b="1" i="0" u="none" strike="noStrike">
                          <a:solidFill>
                            <a:srgbClr val="002060"/>
                          </a:solidFill>
                          <a:effectLst/>
                          <a:latin typeface="Arial" panose="020B0604020202020204" pitchFamily="34" charset="0"/>
                        </a:rPr>
                        <a:t>2018</a:t>
                      </a:r>
                      <a:endParaRPr lang="it-IT" sz="1100" b="1" i="0" u="none" strike="noStrike">
                        <a:solidFill>
                          <a:srgbClr val="00206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en-US" sz="1100" b="1" i="0" u="none" strike="noStrike" dirty="0">
                          <a:solidFill>
                            <a:srgbClr val="002060"/>
                          </a:solidFill>
                          <a:effectLst/>
                          <a:latin typeface="Arial" panose="020B0604020202020204" pitchFamily="34" charset="0"/>
                        </a:rPr>
                        <a:t>2019</a:t>
                      </a:r>
                      <a:endParaRPr lang="it-IT" sz="1100" b="1" i="0" u="none" strike="noStrike" dirty="0">
                        <a:solidFill>
                          <a:srgbClr val="00206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2092715928"/>
                  </a:ext>
                </a:extLst>
              </a:tr>
              <a:tr h="253385">
                <a:tc>
                  <a:txBody>
                    <a:bodyPr/>
                    <a:lstStyle/>
                    <a:p>
                      <a:pPr algn="l" fontAlgn="ctr"/>
                      <a:r>
                        <a:rPr lang="en-US" sz="1100" b="0" i="0" u="none" strike="noStrike" dirty="0">
                          <a:solidFill>
                            <a:srgbClr val="000000"/>
                          </a:solidFill>
                          <a:effectLst/>
                          <a:latin typeface="Arial" panose="020B0604020202020204" pitchFamily="34" charset="0"/>
                        </a:rPr>
                        <a:t>MISSIONE 01 - </a:t>
                      </a:r>
                      <a:r>
                        <a:rPr lang="en-US" sz="1100" b="0" i="0" u="none" strike="noStrike" dirty="0" err="1">
                          <a:solidFill>
                            <a:srgbClr val="000000"/>
                          </a:solidFill>
                          <a:effectLst/>
                          <a:latin typeface="Arial" panose="020B0604020202020204" pitchFamily="34" charset="0"/>
                        </a:rPr>
                        <a:t>Servizi</a:t>
                      </a:r>
                      <a:r>
                        <a:rPr lang="en-US" sz="1100" b="0" i="0" u="none" strike="noStrike" dirty="0">
                          <a:solidFill>
                            <a:srgbClr val="000000"/>
                          </a:solidFill>
                          <a:effectLst/>
                          <a:latin typeface="Arial" panose="020B0604020202020204" pitchFamily="34" charset="0"/>
                        </a:rPr>
                        <a:t> </a:t>
                      </a:r>
                      <a:r>
                        <a:rPr lang="en-US" sz="1100" b="0" i="0" u="none" strike="noStrike" dirty="0" err="1">
                          <a:solidFill>
                            <a:srgbClr val="000000"/>
                          </a:solidFill>
                          <a:effectLst/>
                          <a:latin typeface="Arial" panose="020B0604020202020204" pitchFamily="34" charset="0"/>
                        </a:rPr>
                        <a:t>istituzionali</a:t>
                      </a:r>
                      <a:r>
                        <a:rPr lang="en-US" sz="1100" b="0" i="0" u="none" strike="noStrike" dirty="0">
                          <a:solidFill>
                            <a:srgbClr val="000000"/>
                          </a:solidFill>
                          <a:effectLst/>
                          <a:latin typeface="Arial" panose="020B0604020202020204" pitchFamily="34" charset="0"/>
                        </a:rPr>
                        <a:t>, </a:t>
                      </a:r>
                      <a:r>
                        <a:rPr lang="en-US" sz="1100" b="0" i="0" u="none" strike="noStrike" dirty="0" err="1">
                          <a:solidFill>
                            <a:srgbClr val="000000"/>
                          </a:solidFill>
                          <a:effectLst/>
                          <a:latin typeface="Arial" panose="020B0604020202020204" pitchFamily="34" charset="0"/>
                        </a:rPr>
                        <a:t>generali</a:t>
                      </a:r>
                      <a:r>
                        <a:rPr lang="en-US" sz="1100" b="0" i="0" u="none" strike="noStrike" dirty="0">
                          <a:solidFill>
                            <a:srgbClr val="000000"/>
                          </a:solidFill>
                          <a:effectLst/>
                          <a:latin typeface="Arial" panose="020B0604020202020204" pitchFamily="34" charset="0"/>
                        </a:rPr>
                        <a:t> e di </a:t>
                      </a:r>
                      <a:r>
                        <a:rPr lang="en-US" sz="1100" b="0" i="0" u="none" strike="noStrike" dirty="0" err="1">
                          <a:solidFill>
                            <a:srgbClr val="000000"/>
                          </a:solidFill>
                          <a:effectLst/>
                          <a:latin typeface="Arial" panose="020B0604020202020204" pitchFamily="34" charset="0"/>
                        </a:rPr>
                        <a:t>gestione</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528.708,41</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768.738,65</a:t>
                      </a:r>
                      <a:endParaRPr lang="it-IT" sz="1100" b="0" i="0" u="none" strike="noStrike">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462.256,70</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63993"/>
                  </a:ext>
                </a:extLst>
              </a:tr>
              <a:tr h="253385">
                <a:tc>
                  <a:txBody>
                    <a:bodyPr/>
                    <a:lstStyle/>
                    <a:p>
                      <a:pPr algn="l" fontAlgn="ctr"/>
                      <a:r>
                        <a:rPr lang="en-US" sz="1100" b="0" i="0" u="none" strike="noStrike">
                          <a:solidFill>
                            <a:srgbClr val="000000"/>
                          </a:solidFill>
                          <a:effectLst/>
                          <a:latin typeface="Arial" panose="020B0604020202020204" pitchFamily="34" charset="0"/>
                        </a:rPr>
                        <a:t>MISSIONE 03 - Ordine pubblico e sicurezza</a:t>
                      </a:r>
                      <a:endParaRPr lang="it-IT" sz="1100" b="0" i="0" u="none" strike="noStrike">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47.980,52</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190.686,52</a:t>
                      </a:r>
                      <a:endParaRPr lang="it-IT" sz="1100" b="0" i="0" u="none" strike="noStrike">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538.615,57</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879767"/>
                  </a:ext>
                </a:extLst>
              </a:tr>
              <a:tr h="253385">
                <a:tc>
                  <a:txBody>
                    <a:bodyPr/>
                    <a:lstStyle/>
                    <a:p>
                      <a:pPr algn="l" fontAlgn="ctr"/>
                      <a:r>
                        <a:rPr lang="en-US" sz="1100" b="0" i="0" u="none" strike="noStrike">
                          <a:solidFill>
                            <a:srgbClr val="000000"/>
                          </a:solidFill>
                          <a:effectLst/>
                          <a:latin typeface="Arial" panose="020B0604020202020204" pitchFamily="34" charset="0"/>
                        </a:rPr>
                        <a:t>MISSIONE 04 - Istruzione e diritto allo studio</a:t>
                      </a:r>
                      <a:endParaRPr lang="it-IT" sz="1100" b="0" i="0" u="none" strike="noStrike">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62.123,30</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529.438,27</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404.744,21</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2424550"/>
                  </a:ext>
                </a:extLst>
              </a:tr>
              <a:tr h="253385">
                <a:tc>
                  <a:txBody>
                    <a:bodyPr/>
                    <a:lstStyle/>
                    <a:p>
                      <a:pPr algn="l" fontAlgn="ctr"/>
                      <a:r>
                        <a:rPr lang="en-US" sz="1100" b="0" i="0" u="none" strike="noStrike">
                          <a:solidFill>
                            <a:srgbClr val="000000"/>
                          </a:solidFill>
                          <a:effectLst/>
                          <a:latin typeface="Arial" panose="020B0604020202020204" pitchFamily="34" charset="0"/>
                        </a:rPr>
                        <a:t>MISSIONE 05 - Tutela e valorizzazione dei beni e attività culturali</a:t>
                      </a:r>
                      <a:endParaRPr lang="it-IT" sz="1100" b="0" i="0" u="none" strike="noStrike">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99.833,36</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265.795,23</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148.843,89</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7577624"/>
                  </a:ext>
                </a:extLst>
              </a:tr>
              <a:tr h="253385">
                <a:tc>
                  <a:txBody>
                    <a:bodyPr/>
                    <a:lstStyle/>
                    <a:p>
                      <a:pPr algn="l" fontAlgn="ctr"/>
                      <a:r>
                        <a:rPr lang="en-US" sz="1100" b="0" i="0" u="none" strike="noStrike">
                          <a:solidFill>
                            <a:srgbClr val="000000"/>
                          </a:solidFill>
                          <a:effectLst/>
                          <a:latin typeface="Arial" panose="020B0604020202020204" pitchFamily="34" charset="0"/>
                        </a:rPr>
                        <a:t>MISSIONE 06 - Politiche giovanili, sport e tempo libero</a:t>
                      </a:r>
                      <a:endParaRPr lang="it-IT" sz="1100" b="0" i="0" u="none" strike="noStrike">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16.913,31</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400.536,39</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68.967,21</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7581922"/>
                  </a:ext>
                </a:extLst>
              </a:tr>
              <a:tr h="253385">
                <a:tc>
                  <a:txBody>
                    <a:bodyPr/>
                    <a:lstStyle/>
                    <a:p>
                      <a:pPr algn="l" fontAlgn="ctr"/>
                      <a:r>
                        <a:rPr lang="en-US" sz="1100" b="0" i="0" u="none" strike="noStrike">
                          <a:solidFill>
                            <a:srgbClr val="000000"/>
                          </a:solidFill>
                          <a:effectLst/>
                          <a:latin typeface="Arial" panose="020B0604020202020204" pitchFamily="34" charset="0"/>
                        </a:rPr>
                        <a:t>MISSIONE 08 - Assetto del territorio ed edilizia abitativa</a:t>
                      </a:r>
                      <a:endParaRPr lang="it-IT" sz="1100" b="0" i="0" u="none" strike="noStrike">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626.009,78</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507.499,00</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295.468,40</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5462"/>
                  </a:ext>
                </a:extLst>
              </a:tr>
              <a:tr h="253385">
                <a:tc>
                  <a:txBody>
                    <a:bodyPr/>
                    <a:lstStyle/>
                    <a:p>
                      <a:pPr algn="l" fontAlgn="ctr"/>
                      <a:r>
                        <a:rPr lang="en-US" sz="1100" b="0" i="0" u="none" strike="noStrike">
                          <a:solidFill>
                            <a:srgbClr val="000000"/>
                          </a:solidFill>
                          <a:effectLst/>
                          <a:latin typeface="Arial" panose="020B0604020202020204" pitchFamily="34" charset="0"/>
                        </a:rPr>
                        <a:t>MISSIONE 09 - Sviluppo sostenibile e tutela del territorio e dell'ambiente</a:t>
                      </a:r>
                      <a:endParaRPr lang="it-IT" sz="1100" b="0" i="0" u="none" strike="noStrike">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70.461,20</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266.680,26</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1.122.165,06</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6132203"/>
                  </a:ext>
                </a:extLst>
              </a:tr>
              <a:tr h="253385">
                <a:tc>
                  <a:txBody>
                    <a:bodyPr/>
                    <a:lstStyle/>
                    <a:p>
                      <a:pPr algn="l" fontAlgn="ctr"/>
                      <a:r>
                        <a:rPr lang="en-US" sz="1100" b="0" i="0" u="none" strike="noStrike">
                          <a:solidFill>
                            <a:srgbClr val="000000"/>
                          </a:solidFill>
                          <a:effectLst/>
                          <a:latin typeface="Arial" panose="020B0604020202020204" pitchFamily="34" charset="0"/>
                        </a:rPr>
                        <a:t>MISSIONE 10 - Trasporti e diritto alla mobilità</a:t>
                      </a:r>
                      <a:endParaRPr lang="it-IT" sz="1100" b="0" i="0" u="none" strike="noStrike">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270.891,56</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703.348,35</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875.408,14</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1694123"/>
                  </a:ext>
                </a:extLst>
              </a:tr>
              <a:tr h="253385">
                <a:tc>
                  <a:txBody>
                    <a:bodyPr/>
                    <a:lstStyle/>
                    <a:p>
                      <a:pPr algn="l" fontAlgn="ctr"/>
                      <a:r>
                        <a:rPr lang="en-US" sz="1100" b="0" i="0" u="none" strike="noStrike">
                          <a:solidFill>
                            <a:srgbClr val="000000"/>
                          </a:solidFill>
                          <a:effectLst/>
                          <a:latin typeface="Arial" panose="020B0604020202020204" pitchFamily="34" charset="0"/>
                        </a:rPr>
                        <a:t>MISSIONE 12 - Diritti sociali, politiche sociali e famiglia</a:t>
                      </a:r>
                      <a:endParaRPr lang="it-IT" sz="1100" b="0" i="0" u="none" strike="noStrike">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369.089,03</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1.020.102,07</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853.789,27</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7499574"/>
                  </a:ext>
                </a:extLst>
              </a:tr>
              <a:tr h="363241">
                <a:tc>
                  <a:txBody>
                    <a:bodyPr/>
                    <a:lstStyle/>
                    <a:p>
                      <a:pPr algn="l" fontAlgn="ctr"/>
                      <a:r>
                        <a:rPr lang="en-US" sz="1100" b="0" i="0" u="none" strike="noStrike">
                          <a:solidFill>
                            <a:srgbClr val="000000"/>
                          </a:solidFill>
                          <a:effectLst/>
                          <a:latin typeface="Arial" panose="020B0604020202020204" pitchFamily="34" charset="0"/>
                        </a:rPr>
                        <a:t>MISSIONE 14 - Sviluppo economico e competitività</a:t>
                      </a:r>
                      <a:endParaRPr lang="it-IT" sz="1100" b="0" i="0" u="none" strike="noStrike">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54.099,53</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195.900,47</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197581"/>
                  </a:ext>
                </a:extLst>
              </a:tr>
              <a:tr h="253385">
                <a:tc>
                  <a:txBody>
                    <a:bodyPr/>
                    <a:lstStyle/>
                    <a:p>
                      <a:pPr algn="l" fontAlgn="ctr"/>
                      <a:r>
                        <a:rPr lang="en-US" sz="1100" b="0" i="0" u="none" strike="noStrike">
                          <a:solidFill>
                            <a:srgbClr val="000000"/>
                          </a:solidFill>
                          <a:effectLst/>
                          <a:latin typeface="Arial" panose="020B0604020202020204" pitchFamily="34" charset="0"/>
                        </a:rPr>
                        <a:t>MISSIONE 17 - Energia e diversificazione delle fonti energetiche</a:t>
                      </a:r>
                      <a:endParaRPr lang="it-IT" sz="1100" b="0" i="0" u="none" strike="noStrike">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375,05</a:t>
                      </a: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endParaRPr lang="it-IT" sz="1100" b="0" i="0" u="none" strike="noStrike" dirty="0">
                        <a:solidFill>
                          <a:srgbClr val="00000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1789608"/>
                  </a:ext>
                </a:extLst>
              </a:tr>
              <a:tr h="253385">
                <a:tc>
                  <a:txBody>
                    <a:bodyPr/>
                    <a:lstStyle/>
                    <a:p>
                      <a:pPr algn="l" fontAlgn="ctr"/>
                      <a:r>
                        <a:rPr lang="en-US" sz="1100" b="1" i="0" u="none" strike="noStrike" dirty="0">
                          <a:solidFill>
                            <a:srgbClr val="002060"/>
                          </a:solidFill>
                          <a:effectLst/>
                          <a:latin typeface="Arial" panose="020B0604020202020204" pitchFamily="34" charset="0"/>
                        </a:rPr>
                        <a:t>TOTALE TITOLO 2 - SPESE IN CONTO CAPITALE</a:t>
                      </a:r>
                      <a:endParaRPr lang="it-IT" sz="1100" b="1" i="0" u="none" strike="noStrike" dirty="0">
                        <a:solidFill>
                          <a:srgbClr val="002060"/>
                        </a:solidFill>
                        <a:effectLst/>
                        <a:latin typeface="Arial" panose="020B0604020202020204" pitchFamily="34" charset="0"/>
                      </a:endParaRPr>
                    </a:p>
                  </a:txBody>
                  <a:tcPr marL="699229"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en-US" sz="1100" b="1" i="0" u="none" strike="noStrike" dirty="0">
                          <a:solidFill>
                            <a:srgbClr val="002060"/>
                          </a:solidFill>
                          <a:effectLst/>
                          <a:latin typeface="Arial" panose="020B0604020202020204" pitchFamily="34" charset="0"/>
                        </a:rPr>
                        <a:t>2.092.010,47</a:t>
                      </a:r>
                      <a:endParaRPr lang="it-IT" sz="1100" b="1" i="0" u="none" strike="noStrike" dirty="0">
                        <a:solidFill>
                          <a:srgbClr val="00206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en-US" sz="1100" b="1" i="0" u="none" strike="noStrike" dirty="0">
                          <a:solidFill>
                            <a:srgbClr val="002060"/>
                          </a:solidFill>
                          <a:effectLst/>
                          <a:latin typeface="Arial" panose="020B0604020202020204" pitchFamily="34" charset="0"/>
                        </a:rPr>
                        <a:t>4.707.299,32</a:t>
                      </a:r>
                      <a:endParaRPr lang="it-IT" sz="1100" b="1" i="0" u="none" strike="noStrike" dirty="0">
                        <a:solidFill>
                          <a:srgbClr val="00206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en-US" sz="1100" b="1" i="0" u="none" strike="noStrike" dirty="0">
                          <a:solidFill>
                            <a:srgbClr val="002060"/>
                          </a:solidFill>
                          <a:effectLst/>
                          <a:latin typeface="Arial" panose="020B0604020202020204" pitchFamily="34" charset="0"/>
                        </a:rPr>
                        <a:t>4.966.158,92</a:t>
                      </a:r>
                      <a:endParaRPr lang="it-IT" sz="1100" b="1" i="0" u="none" strike="noStrike" dirty="0">
                        <a:solidFill>
                          <a:srgbClr val="002060"/>
                        </a:solidFill>
                        <a:effectLst/>
                        <a:latin typeface="Arial" panose="020B0604020202020204" pitchFamily="34" charset="0"/>
                      </a:endParaRPr>
                    </a:p>
                  </a:txBody>
                  <a:tcPr marL="8632" marR="8632" marT="863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106287521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19100" y="434340"/>
            <a:ext cx="8305800" cy="5486400"/>
          </a:xfrm>
          <a:prstGeom prst="rect">
            <a:avLst/>
          </a:prstGeom>
          <a:noFill/>
        </p:spPr>
        <p:txBody>
          <a:bodyPr wrap="square" lIns="0" tIns="0" rIns="0" bIns="0" rtlCol="0"/>
          <a:lstStyle/>
          <a:p>
            <a:endParaRPr dirty="0"/>
          </a:p>
        </p:txBody>
      </p:sp>
      <p:sp>
        <p:nvSpPr>
          <p:cNvPr id="5" name="object 5"/>
          <p:cNvSpPr txBox="1"/>
          <p:nvPr/>
        </p:nvSpPr>
        <p:spPr>
          <a:xfrm>
            <a:off x="621736" y="941525"/>
            <a:ext cx="8011795" cy="5191165"/>
          </a:xfrm>
          <a:prstGeom prst="rect">
            <a:avLst/>
          </a:prstGeom>
        </p:spPr>
        <p:txBody>
          <a:bodyPr vert="horz" wrap="square" lIns="0" tIns="12700" rIns="0" bIns="0" rtlCol="0">
            <a:spAutoFit/>
          </a:bodyPr>
          <a:lstStyle/>
          <a:p>
            <a:pPr marL="12700" algn="ctr">
              <a:lnSpc>
                <a:spcPct val="100000"/>
              </a:lnSpc>
              <a:spcBef>
                <a:spcPts val="100"/>
              </a:spcBef>
            </a:pPr>
            <a:r>
              <a:rPr lang="it-IT" sz="1600" b="1" spc="-5" dirty="0">
                <a:solidFill>
                  <a:srgbClr val="17375E"/>
                </a:solidFill>
                <a:latin typeface="Calibri"/>
                <a:cs typeface="Calibri"/>
              </a:rPr>
              <a:t>PREMESSA</a:t>
            </a:r>
            <a:r>
              <a:rPr lang="it-IT" sz="1600" spc="-5" dirty="0">
                <a:solidFill>
                  <a:srgbClr val="17375E"/>
                </a:solidFill>
                <a:latin typeface="Calibri"/>
                <a:cs typeface="Calibri"/>
              </a:rPr>
              <a:t>:</a:t>
            </a:r>
          </a:p>
          <a:p>
            <a:pPr marL="12700">
              <a:lnSpc>
                <a:spcPct val="100000"/>
              </a:lnSpc>
              <a:spcBef>
                <a:spcPts val="100"/>
              </a:spcBef>
            </a:pPr>
            <a:endParaRPr lang="it-IT" sz="1400" spc="-5" dirty="0">
              <a:solidFill>
                <a:srgbClr val="17375E"/>
              </a:solidFill>
              <a:latin typeface="Calibri"/>
              <a:cs typeface="Calibri"/>
            </a:endParaRPr>
          </a:p>
          <a:p>
            <a:pPr marL="12700" algn="just">
              <a:lnSpc>
                <a:spcPct val="100000"/>
              </a:lnSpc>
              <a:spcBef>
                <a:spcPts val="100"/>
              </a:spcBef>
            </a:pPr>
            <a:r>
              <a:rPr lang="it-IT" sz="1400" dirty="0"/>
              <a:t>Il rendiconto semplificato per il cittadino è un documento che l'Ente mette a disposizione dei propri cittadini per una lettura facilitata del rendiconto di gestione 2019, approvato dal Consiglio Comunale.</a:t>
            </a:r>
          </a:p>
          <a:p>
            <a:pPr marL="12700" algn="just">
              <a:lnSpc>
                <a:spcPct val="100000"/>
              </a:lnSpc>
              <a:spcBef>
                <a:spcPts val="100"/>
              </a:spcBef>
            </a:pPr>
            <a:endParaRPr lang="it-IT" sz="1400" dirty="0"/>
          </a:p>
          <a:p>
            <a:pPr marL="12700" algn="just">
              <a:lnSpc>
                <a:spcPct val="100000"/>
              </a:lnSpc>
              <a:spcBef>
                <a:spcPts val="100"/>
              </a:spcBef>
            </a:pPr>
            <a:r>
              <a:rPr lang="it-IT" sz="1400" dirty="0"/>
              <a:t>È il documento che riassume contabilmente l’attività annuale dell’Ente, presentando i risultati finanziari, economici e patrimoniali conseguiti nell’esercizio trascorso.</a:t>
            </a:r>
          </a:p>
          <a:p>
            <a:pPr marL="12700" algn="just">
              <a:lnSpc>
                <a:spcPct val="100000"/>
              </a:lnSpc>
              <a:spcBef>
                <a:spcPts val="100"/>
              </a:spcBef>
            </a:pPr>
            <a:endParaRPr lang="it-IT" sz="1400" dirty="0"/>
          </a:p>
          <a:p>
            <a:pPr marL="12700" algn="just">
              <a:lnSpc>
                <a:spcPct val="100000"/>
              </a:lnSpc>
              <a:spcBef>
                <a:spcPts val="100"/>
              </a:spcBef>
            </a:pPr>
            <a:r>
              <a:rPr lang="it-IT" sz="1400" dirty="0"/>
              <a:t>Per comprendere il significato dei dati riportati nelle tabelle successive, è necessario conoscere alcuni concetti fondamentali. </a:t>
            </a:r>
          </a:p>
          <a:p>
            <a:pPr marL="12700" algn="just">
              <a:lnSpc>
                <a:spcPct val="100000"/>
              </a:lnSpc>
              <a:spcBef>
                <a:spcPts val="100"/>
              </a:spcBef>
            </a:pPr>
            <a:endParaRPr lang="it-IT" sz="1400" dirty="0"/>
          </a:p>
          <a:p>
            <a:pPr marL="12700" algn="just">
              <a:lnSpc>
                <a:spcPct val="100000"/>
              </a:lnSpc>
              <a:spcBef>
                <a:spcPts val="100"/>
              </a:spcBef>
            </a:pPr>
            <a:r>
              <a:rPr lang="it-IT" sz="1400" dirty="0"/>
              <a:t>Il Risultato di bilancio di un Comune si misura come differenza fra entrate accertate e spese impegnate.</a:t>
            </a:r>
          </a:p>
          <a:p>
            <a:pPr marL="12700" algn="just">
              <a:lnSpc>
                <a:spcPct val="100000"/>
              </a:lnSpc>
              <a:spcBef>
                <a:spcPts val="100"/>
              </a:spcBef>
            </a:pPr>
            <a:r>
              <a:rPr lang="it-IT" sz="1400" dirty="0"/>
              <a:t> • Un'entrata viene accertata, quindi contabilizzata, se l’ente ha maturato il diritto a riscuoterla. </a:t>
            </a:r>
          </a:p>
          <a:p>
            <a:pPr marL="12700" algn="just">
              <a:lnSpc>
                <a:spcPct val="100000"/>
              </a:lnSpc>
              <a:spcBef>
                <a:spcPts val="100"/>
              </a:spcBef>
            </a:pPr>
            <a:r>
              <a:rPr lang="it-IT" sz="1400" dirty="0"/>
              <a:t>• Una spesa viene impegnata, quindi contabilizzata, se l’ente ha maturato un debito che deve pagare.</a:t>
            </a:r>
          </a:p>
          <a:p>
            <a:pPr marL="12700" algn="just">
              <a:lnSpc>
                <a:spcPct val="100000"/>
              </a:lnSpc>
              <a:spcBef>
                <a:spcPts val="100"/>
              </a:spcBef>
            </a:pPr>
            <a:endParaRPr lang="it-IT" sz="1400" dirty="0"/>
          </a:p>
          <a:p>
            <a:pPr marL="12700" algn="just">
              <a:lnSpc>
                <a:spcPct val="100000"/>
              </a:lnSpc>
              <a:spcBef>
                <a:spcPts val="100"/>
              </a:spcBef>
            </a:pPr>
            <a:r>
              <a:rPr lang="it-IT" sz="1400" dirty="0"/>
              <a:t>In certi casi le entrate vengono riscosse nel medesimo anno in cui è nato il diritto di credito, quindi oltre alla contabilizzazione dell’accertamento, viene contabilizzato anche l’incasso. Analogamente, in certi casi le spese vengono pagate nel medesimo anno in cui è nato il debito, quindi oltre alla contabilizzazione dell’impegno di spesa, viene contabilizzato anche il pagamento.</a:t>
            </a:r>
          </a:p>
          <a:p>
            <a:pPr marL="12700" algn="just">
              <a:lnSpc>
                <a:spcPct val="100000"/>
              </a:lnSpc>
              <a:spcBef>
                <a:spcPts val="100"/>
              </a:spcBef>
            </a:pPr>
            <a:r>
              <a:rPr lang="it-IT" sz="1400" dirty="0"/>
              <a:t> Il risultato calcolato come differenza fra entrate accertate e spese impegnate, è il risultato di competenza finanziaria. </a:t>
            </a:r>
          </a:p>
          <a:p>
            <a:pPr marL="12700" algn="just">
              <a:lnSpc>
                <a:spcPct val="100000"/>
              </a:lnSpc>
              <a:spcBef>
                <a:spcPts val="100"/>
              </a:spcBef>
            </a:pPr>
            <a:r>
              <a:rPr lang="it-IT" sz="1400" dirty="0"/>
              <a:t>Il risultato calcolato come differenza fra entrate riscosse e spese pagate, è il risultato in termini di cassa. </a:t>
            </a:r>
          </a:p>
          <a:p>
            <a:pPr marL="12700">
              <a:lnSpc>
                <a:spcPct val="100000"/>
              </a:lnSpc>
              <a:spcBef>
                <a:spcPts val="100"/>
              </a:spcBef>
            </a:pPr>
            <a:endParaRPr lang="it-IT" sz="1400" dirty="0"/>
          </a:p>
        </p:txBody>
      </p:sp>
      <p:sp>
        <p:nvSpPr>
          <p:cNvPr id="8" name="Segnaposto piè di pagina 7">
            <a:extLst>
              <a:ext uri="{FF2B5EF4-FFF2-40B4-BE49-F238E27FC236}">
                <a16:creationId xmlns:a16="http://schemas.microsoft.com/office/drawing/2014/main" id="{2F215C7B-6DF4-4083-A7CB-45D0B6C577B0}"/>
              </a:ext>
            </a:extLst>
          </p:cNvPr>
          <p:cNvSpPr>
            <a:spLocks noGrp="1"/>
          </p:cNvSpPr>
          <p:nvPr>
            <p:ph type="ftr" sz="quarter" idx="11"/>
          </p:nvPr>
        </p:nvSpPr>
        <p:spPr/>
        <p:txBody>
          <a:bodyPr/>
          <a:lstStyle/>
          <a:p>
            <a:r>
              <a:rPr lang="it-IT" b="1">
                <a:solidFill>
                  <a:srgbClr val="002060"/>
                </a:solidFill>
              </a:rPr>
              <a:t>Rendiconto semplificato per il Cittadino Esercizio 2019</a:t>
            </a:r>
            <a:endParaRPr lang="it-IT" b="1" dirty="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egnaposto piè di pagina 7">
            <a:extLst>
              <a:ext uri="{FF2B5EF4-FFF2-40B4-BE49-F238E27FC236}">
                <a16:creationId xmlns:a16="http://schemas.microsoft.com/office/drawing/2014/main" id="{8647DC28-2D95-4101-A50B-929F877113C0}"/>
              </a:ext>
            </a:extLst>
          </p:cNvPr>
          <p:cNvSpPr>
            <a:spLocks noGrp="1"/>
          </p:cNvSpPr>
          <p:nvPr>
            <p:ph type="ftr" sz="quarter" idx="11"/>
          </p:nvPr>
        </p:nvSpPr>
        <p:spPr/>
        <p:txBody>
          <a:bodyPr/>
          <a:lstStyle/>
          <a:p>
            <a:r>
              <a:rPr lang="it-IT" b="1">
                <a:solidFill>
                  <a:srgbClr val="002060"/>
                </a:solidFill>
              </a:rPr>
              <a:t>Rendiconto semplificato per il Cittadino Esercizio 2019</a:t>
            </a:r>
            <a:endParaRPr lang="it-IT" b="1" dirty="0">
              <a:solidFill>
                <a:srgbClr val="002060"/>
              </a:solidFill>
            </a:endParaRPr>
          </a:p>
        </p:txBody>
      </p:sp>
      <p:graphicFrame>
        <p:nvGraphicFramePr>
          <p:cNvPr id="5" name="Grafico 4">
            <a:extLst>
              <a:ext uri="{FF2B5EF4-FFF2-40B4-BE49-F238E27FC236}">
                <a16:creationId xmlns:a16="http://schemas.microsoft.com/office/drawing/2014/main" id="{399F50C2-CF0E-4C27-BAC8-F658E2963C6E}"/>
              </a:ext>
            </a:extLst>
          </p:cNvPr>
          <p:cNvGraphicFramePr>
            <a:graphicFrameLocks/>
          </p:cNvGraphicFramePr>
          <p:nvPr>
            <p:extLst>
              <p:ext uri="{D42A27DB-BD31-4B8C-83A1-F6EECF244321}">
                <p14:modId xmlns:p14="http://schemas.microsoft.com/office/powerpoint/2010/main" val="1937908348"/>
              </p:ext>
            </p:extLst>
          </p:nvPr>
        </p:nvGraphicFramePr>
        <p:xfrm>
          <a:off x="1524000" y="2971800"/>
          <a:ext cx="6324600" cy="3276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ella 2">
            <a:extLst>
              <a:ext uri="{FF2B5EF4-FFF2-40B4-BE49-F238E27FC236}">
                <a16:creationId xmlns:a16="http://schemas.microsoft.com/office/drawing/2014/main" id="{837347CA-8918-46A5-A30A-98506FB1A7BB}"/>
              </a:ext>
            </a:extLst>
          </p:cNvPr>
          <p:cNvGraphicFramePr>
            <a:graphicFrameLocks noGrp="1"/>
          </p:cNvGraphicFramePr>
          <p:nvPr>
            <p:extLst>
              <p:ext uri="{D42A27DB-BD31-4B8C-83A1-F6EECF244321}">
                <p14:modId xmlns:p14="http://schemas.microsoft.com/office/powerpoint/2010/main" val="3772752122"/>
              </p:ext>
            </p:extLst>
          </p:nvPr>
        </p:nvGraphicFramePr>
        <p:xfrm>
          <a:off x="838200" y="1027896"/>
          <a:ext cx="8001002" cy="1760498"/>
        </p:xfrm>
        <a:graphic>
          <a:graphicData uri="http://schemas.openxmlformats.org/drawingml/2006/table">
            <a:tbl>
              <a:tblPr/>
              <a:tblGrid>
                <a:gridCol w="762000">
                  <a:extLst>
                    <a:ext uri="{9D8B030D-6E8A-4147-A177-3AD203B41FA5}">
                      <a16:colId xmlns:a16="http://schemas.microsoft.com/office/drawing/2014/main" val="1990816460"/>
                    </a:ext>
                  </a:extLst>
                </a:gridCol>
                <a:gridCol w="713989">
                  <a:extLst>
                    <a:ext uri="{9D8B030D-6E8A-4147-A177-3AD203B41FA5}">
                      <a16:colId xmlns:a16="http://schemas.microsoft.com/office/drawing/2014/main" val="599934461"/>
                    </a:ext>
                  </a:extLst>
                </a:gridCol>
                <a:gridCol w="717205">
                  <a:extLst>
                    <a:ext uri="{9D8B030D-6E8A-4147-A177-3AD203B41FA5}">
                      <a16:colId xmlns:a16="http://schemas.microsoft.com/office/drawing/2014/main" val="2114234611"/>
                    </a:ext>
                  </a:extLst>
                </a:gridCol>
                <a:gridCol w="626206">
                  <a:extLst>
                    <a:ext uri="{9D8B030D-6E8A-4147-A177-3AD203B41FA5}">
                      <a16:colId xmlns:a16="http://schemas.microsoft.com/office/drawing/2014/main" val="1913698507"/>
                    </a:ext>
                  </a:extLst>
                </a:gridCol>
                <a:gridCol w="762000">
                  <a:extLst>
                    <a:ext uri="{9D8B030D-6E8A-4147-A177-3AD203B41FA5}">
                      <a16:colId xmlns:a16="http://schemas.microsoft.com/office/drawing/2014/main" val="1814853097"/>
                    </a:ext>
                  </a:extLst>
                </a:gridCol>
                <a:gridCol w="753018">
                  <a:extLst>
                    <a:ext uri="{9D8B030D-6E8A-4147-A177-3AD203B41FA5}">
                      <a16:colId xmlns:a16="http://schemas.microsoft.com/office/drawing/2014/main" val="2998876376"/>
                    </a:ext>
                  </a:extLst>
                </a:gridCol>
                <a:gridCol w="678227">
                  <a:extLst>
                    <a:ext uri="{9D8B030D-6E8A-4147-A177-3AD203B41FA5}">
                      <a16:colId xmlns:a16="http://schemas.microsoft.com/office/drawing/2014/main" val="1046068546"/>
                    </a:ext>
                  </a:extLst>
                </a:gridCol>
                <a:gridCol w="522312">
                  <a:extLst>
                    <a:ext uri="{9D8B030D-6E8A-4147-A177-3AD203B41FA5}">
                      <a16:colId xmlns:a16="http://schemas.microsoft.com/office/drawing/2014/main" val="1699725157"/>
                    </a:ext>
                  </a:extLst>
                </a:gridCol>
                <a:gridCol w="561043">
                  <a:extLst>
                    <a:ext uri="{9D8B030D-6E8A-4147-A177-3AD203B41FA5}">
                      <a16:colId xmlns:a16="http://schemas.microsoft.com/office/drawing/2014/main" val="2758112973"/>
                    </a:ext>
                  </a:extLst>
                </a:gridCol>
                <a:gridCol w="718249">
                  <a:extLst>
                    <a:ext uri="{9D8B030D-6E8A-4147-A177-3AD203B41FA5}">
                      <a16:colId xmlns:a16="http://schemas.microsoft.com/office/drawing/2014/main" val="3515847320"/>
                    </a:ext>
                  </a:extLst>
                </a:gridCol>
                <a:gridCol w="535952">
                  <a:extLst>
                    <a:ext uri="{9D8B030D-6E8A-4147-A177-3AD203B41FA5}">
                      <a16:colId xmlns:a16="http://schemas.microsoft.com/office/drawing/2014/main" val="721007860"/>
                    </a:ext>
                  </a:extLst>
                </a:gridCol>
                <a:gridCol w="650801">
                  <a:extLst>
                    <a:ext uri="{9D8B030D-6E8A-4147-A177-3AD203B41FA5}">
                      <a16:colId xmlns:a16="http://schemas.microsoft.com/office/drawing/2014/main" val="2646294754"/>
                    </a:ext>
                  </a:extLst>
                </a:gridCol>
              </a:tblGrid>
              <a:tr h="710531">
                <a:tc>
                  <a:txBody>
                    <a:bodyPr/>
                    <a:lstStyle/>
                    <a:p>
                      <a:pPr algn="ctr" fontAlgn="b"/>
                      <a:r>
                        <a:rPr lang="it-IT" sz="800" b="1" i="0" u="none" strike="noStrike" dirty="0">
                          <a:solidFill>
                            <a:srgbClr val="002060"/>
                          </a:solidFill>
                          <a:effectLst/>
                          <a:latin typeface="Arial" panose="020B0604020202020204" pitchFamily="34" charset="0"/>
                        </a:rPr>
                        <a:t>ALIENAZIONI (FF21)</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800" b="1" i="0" u="none" strike="noStrike" dirty="0">
                          <a:solidFill>
                            <a:srgbClr val="002060"/>
                          </a:solidFill>
                          <a:effectLst/>
                          <a:latin typeface="Arial" panose="020B0604020202020204" pitchFamily="34" charset="0"/>
                        </a:rPr>
                        <a:t>TRASFERIMENTI DA ALTRI SOGGETTI (FF37)</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800" b="1" i="0" u="none" strike="noStrike" dirty="0">
                          <a:solidFill>
                            <a:srgbClr val="002060"/>
                          </a:solidFill>
                          <a:effectLst/>
                          <a:latin typeface="Arial" panose="020B0604020202020204" pitchFamily="34" charset="0"/>
                        </a:rPr>
                        <a:t>DIRITTI DI SUPERFICIE (FF16)</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800" b="1" i="0" u="none" strike="noStrike" dirty="0">
                          <a:solidFill>
                            <a:srgbClr val="002060"/>
                          </a:solidFill>
                          <a:effectLst/>
                          <a:latin typeface="Arial" panose="020B0604020202020204" pitchFamily="34" charset="0"/>
                        </a:rPr>
                        <a:t>SANZIONI CODICE DELLA STRADA (FF24)</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800" b="1" i="0" u="none" strike="noStrike" dirty="0">
                          <a:solidFill>
                            <a:srgbClr val="002060"/>
                          </a:solidFill>
                          <a:effectLst/>
                          <a:latin typeface="Arial" panose="020B0604020202020204" pitchFamily="34" charset="0"/>
                        </a:rPr>
                        <a:t>AVANZO DESTINATO PER  INVESTIMENTI (FF01)</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800" b="1" i="0" u="none" strike="noStrike" dirty="0">
                          <a:solidFill>
                            <a:srgbClr val="002060"/>
                          </a:solidFill>
                          <a:effectLst/>
                          <a:latin typeface="Arial" panose="020B0604020202020204" pitchFamily="34" charset="0"/>
                        </a:rPr>
                        <a:t>AVANZO VINCOLATO PER INVESTIMENTI (FF02)</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800" b="1" i="0" u="none" strike="noStrike" dirty="0">
                          <a:solidFill>
                            <a:srgbClr val="002060"/>
                          </a:solidFill>
                          <a:effectLst/>
                          <a:latin typeface="Arial" panose="020B0604020202020204" pitchFamily="34" charset="0"/>
                        </a:rPr>
                        <a:t>TRASFERIMENTO STATO CAPITALE (FF18)</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800" b="1" i="0" u="none" strike="noStrike" dirty="0">
                          <a:solidFill>
                            <a:srgbClr val="002060"/>
                          </a:solidFill>
                          <a:effectLst/>
                          <a:latin typeface="Arial" panose="020B0604020202020204" pitchFamily="34" charset="0"/>
                        </a:rPr>
                        <a:t>TRASFERIMENTO REGIONE CAPITALE (FF19)</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800" b="1" i="0" u="none" strike="noStrike" dirty="0">
                          <a:solidFill>
                            <a:srgbClr val="002060"/>
                          </a:solidFill>
                          <a:effectLst/>
                          <a:latin typeface="Arial" panose="020B0604020202020204" pitchFamily="34" charset="0"/>
                        </a:rPr>
                        <a:t>PROVENTI CIMITERIALI (FF34)</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800" b="1" i="0" u="none" strike="noStrike" dirty="0">
                          <a:solidFill>
                            <a:srgbClr val="002060"/>
                          </a:solidFill>
                          <a:effectLst/>
                          <a:latin typeface="Arial" panose="020B0604020202020204" pitchFamily="34" charset="0"/>
                        </a:rPr>
                        <a:t>AVANZO ECONOMICO DI PARTE CORRENTE (FF45)</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800" b="1" i="0" u="none" strike="noStrike" dirty="0">
                          <a:solidFill>
                            <a:srgbClr val="002060"/>
                          </a:solidFill>
                          <a:effectLst/>
                          <a:latin typeface="Arial" panose="020B0604020202020204" pitchFamily="34" charset="0"/>
                        </a:rPr>
                        <a:t>AVANZO DA TRASFERIMENTI CAPITALE (FF58)</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800" b="1" i="0" u="none" strike="noStrike" dirty="0">
                          <a:solidFill>
                            <a:srgbClr val="002060"/>
                          </a:solidFill>
                          <a:effectLst/>
                          <a:latin typeface="Arial" panose="020B0604020202020204" pitchFamily="34" charset="0"/>
                        </a:rPr>
                        <a:t>TOTALE</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304045316"/>
                  </a:ext>
                </a:extLst>
              </a:tr>
              <a:tr h="519227">
                <a:tc>
                  <a:txBody>
                    <a:bodyPr/>
                    <a:lstStyle/>
                    <a:p>
                      <a:pPr algn="r" fontAlgn="b"/>
                      <a:r>
                        <a:rPr lang="it-IT" sz="800" b="1" i="0" u="none" strike="noStrike">
                          <a:solidFill>
                            <a:srgbClr val="000000"/>
                          </a:solidFill>
                          <a:effectLst/>
                          <a:latin typeface="Arial" panose="020B0604020202020204" pitchFamily="34" charset="0"/>
                        </a:rPr>
                        <a:t>511.316,22</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800" b="1" i="0" u="none" strike="noStrike">
                          <a:solidFill>
                            <a:srgbClr val="000000"/>
                          </a:solidFill>
                          <a:effectLst/>
                          <a:latin typeface="Arial" panose="020B0604020202020204" pitchFamily="34" charset="0"/>
                        </a:rPr>
                        <a:t>53.715,05</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800" b="1" i="0" u="none" strike="noStrike">
                          <a:solidFill>
                            <a:srgbClr val="000000"/>
                          </a:solidFill>
                          <a:effectLst/>
                          <a:latin typeface="Arial" panose="020B0604020202020204" pitchFamily="34" charset="0"/>
                        </a:rPr>
                        <a:t>11.230,11</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800" b="1" i="0" u="none" strike="noStrike">
                          <a:solidFill>
                            <a:srgbClr val="000000"/>
                          </a:solidFill>
                          <a:effectLst/>
                          <a:latin typeface="Arial" panose="020B0604020202020204" pitchFamily="34" charset="0"/>
                        </a:rPr>
                        <a:t>49.822,64</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800" b="1" i="0" u="none" strike="noStrike">
                          <a:solidFill>
                            <a:srgbClr val="000000"/>
                          </a:solidFill>
                          <a:effectLst/>
                          <a:latin typeface="Arial" panose="020B0604020202020204" pitchFamily="34" charset="0"/>
                        </a:rPr>
                        <a:t>293.128,30</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800" b="1" i="0" u="none" strike="noStrike" dirty="0">
                          <a:solidFill>
                            <a:srgbClr val="000000"/>
                          </a:solidFill>
                          <a:effectLst/>
                          <a:latin typeface="Arial" panose="020B0604020202020204" pitchFamily="34" charset="0"/>
                        </a:rPr>
                        <a:t>260.094,20</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800" b="1" i="0" u="none" strike="noStrike">
                          <a:solidFill>
                            <a:srgbClr val="000000"/>
                          </a:solidFill>
                          <a:effectLst/>
                          <a:latin typeface="Arial" panose="020B0604020202020204" pitchFamily="34" charset="0"/>
                        </a:rPr>
                        <a:t>108.766,03</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800" b="1" i="0" u="none" strike="noStrike">
                          <a:solidFill>
                            <a:srgbClr val="000000"/>
                          </a:solidFill>
                          <a:effectLst/>
                          <a:latin typeface="Arial" panose="020B0604020202020204" pitchFamily="34" charset="0"/>
                        </a:rPr>
                        <a:t>60.279,83</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800" b="1" i="0" u="none" strike="noStrike">
                          <a:solidFill>
                            <a:srgbClr val="000000"/>
                          </a:solidFill>
                          <a:effectLst/>
                          <a:latin typeface="Arial" panose="020B0604020202020204" pitchFamily="34" charset="0"/>
                        </a:rPr>
                        <a:t>10.170,16</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800" b="1" i="0" u="none" strike="noStrike">
                          <a:solidFill>
                            <a:srgbClr val="000000"/>
                          </a:solidFill>
                          <a:effectLst/>
                          <a:latin typeface="Arial" panose="020B0604020202020204" pitchFamily="34" charset="0"/>
                        </a:rPr>
                        <a:t>865.926,88</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800" b="1" i="0" u="none" strike="noStrike">
                          <a:solidFill>
                            <a:srgbClr val="000000"/>
                          </a:solidFill>
                          <a:effectLst/>
                          <a:latin typeface="Arial" panose="020B0604020202020204" pitchFamily="34" charset="0"/>
                        </a:rPr>
                        <a:t>21.669,64</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800" b="1" i="0" u="none" strike="noStrike" dirty="0">
                          <a:solidFill>
                            <a:srgbClr val="000000"/>
                          </a:solidFill>
                          <a:effectLst/>
                          <a:latin typeface="Calibri" panose="020F0502020204030204" pitchFamily="34" charset="0"/>
                        </a:rPr>
                        <a:t>2.246.119,06</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3066889"/>
                  </a:ext>
                </a:extLst>
              </a:tr>
              <a:tr h="243309">
                <a:tc rowSpan="2" gridSpan="9">
                  <a:txBody>
                    <a:bodyPr/>
                    <a:lstStyle/>
                    <a:p>
                      <a:pPr algn="ctr" fontAlgn="b"/>
                      <a:r>
                        <a:rPr lang="it-IT" sz="800" b="0" i="0" u="none" strike="noStrike">
                          <a:solidFill>
                            <a:srgbClr val="000000"/>
                          </a:solidFill>
                          <a:effectLst/>
                          <a:latin typeface="Calibri" panose="020F0502020204030204" pitchFamily="34" charset="0"/>
                        </a:rPr>
                        <a:t> </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it-IT"/>
                    </a:p>
                  </a:txBody>
                  <a:tcPr/>
                </a:tc>
                <a:tc rowSpan="2" hMerge="1">
                  <a:txBody>
                    <a:bodyPr/>
                    <a:lstStyle/>
                    <a:p>
                      <a:endParaRPr lang="it-IT"/>
                    </a:p>
                  </a:txBody>
                  <a:tcPr/>
                </a:tc>
                <a:tc rowSpan="2" hMerge="1">
                  <a:txBody>
                    <a:bodyPr/>
                    <a:lstStyle/>
                    <a:p>
                      <a:endParaRPr lang="it-IT"/>
                    </a:p>
                  </a:txBody>
                  <a:tcPr/>
                </a:tc>
                <a:tc rowSpan="2" hMerge="1">
                  <a:txBody>
                    <a:bodyPr/>
                    <a:lstStyle/>
                    <a:p>
                      <a:endParaRPr lang="it-IT"/>
                    </a:p>
                  </a:txBody>
                  <a:tcPr/>
                </a:tc>
                <a:tc rowSpan="2" hMerge="1">
                  <a:txBody>
                    <a:bodyPr/>
                    <a:lstStyle/>
                    <a:p>
                      <a:endParaRPr lang="it-IT"/>
                    </a:p>
                  </a:txBody>
                  <a:tcPr/>
                </a:tc>
                <a:tc rowSpan="2" hMerge="1">
                  <a:txBody>
                    <a:bodyPr/>
                    <a:lstStyle/>
                    <a:p>
                      <a:endParaRPr lang="it-IT"/>
                    </a:p>
                  </a:txBody>
                  <a:tcPr/>
                </a:tc>
                <a:tc rowSpan="2" hMerge="1">
                  <a:txBody>
                    <a:bodyPr/>
                    <a:lstStyle/>
                    <a:p>
                      <a:endParaRPr lang="it-IT"/>
                    </a:p>
                  </a:txBody>
                  <a:tcPr/>
                </a:tc>
                <a:tc rowSpan="2" hMerge="1">
                  <a:txBody>
                    <a:bodyPr/>
                    <a:lstStyle/>
                    <a:p>
                      <a:endParaRPr lang="it-IT"/>
                    </a:p>
                  </a:txBody>
                  <a:tcPr/>
                </a:tc>
                <a:tc>
                  <a:txBody>
                    <a:bodyPr/>
                    <a:lstStyle/>
                    <a:p>
                      <a:pPr algn="l" fontAlgn="b"/>
                      <a:r>
                        <a:rPr lang="it-IT" sz="800" b="0" i="0" u="none" strike="noStrike">
                          <a:solidFill>
                            <a:srgbClr val="000000"/>
                          </a:solidFill>
                          <a:effectLst/>
                          <a:latin typeface="Arial" panose="020B0604020202020204" pitchFamily="34" charset="0"/>
                        </a:rPr>
                        <a:t>REIMPUTATI</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solidFill>
                            <a:srgbClr val="000000"/>
                          </a:solidFill>
                          <a:effectLst/>
                          <a:latin typeface="Calibri" panose="020F0502020204030204" pitchFamily="34" charset="0"/>
                        </a:rPr>
                        <a:t> </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1" i="0" u="none" strike="noStrike" dirty="0">
                          <a:solidFill>
                            <a:srgbClr val="000000"/>
                          </a:solidFill>
                          <a:effectLst/>
                          <a:latin typeface="Calibri" panose="020F0502020204030204" pitchFamily="34" charset="0"/>
                        </a:rPr>
                        <a:t>                      2.720.039,86 </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9509101"/>
                  </a:ext>
                </a:extLst>
              </a:tr>
              <a:tr h="37837">
                <a:tc gridSpan="9"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hMerge="1" vMerge="1">
                  <a:txBody>
                    <a:bodyPr/>
                    <a:lstStyle/>
                    <a:p>
                      <a:endParaRPr lang="it-IT"/>
                    </a:p>
                  </a:txBody>
                  <a:tcPr/>
                </a:tc>
                <a:tc>
                  <a:txBody>
                    <a:bodyPr/>
                    <a:lstStyle/>
                    <a:p>
                      <a:pPr algn="l" fontAlgn="b"/>
                      <a:r>
                        <a:rPr lang="it-IT" sz="800" b="0" i="0" u="none" strike="noStrike" dirty="0">
                          <a:solidFill>
                            <a:srgbClr val="000000"/>
                          </a:solidFill>
                          <a:effectLst/>
                          <a:latin typeface="Arial" panose="020B0604020202020204" pitchFamily="34" charset="0"/>
                        </a:rPr>
                        <a:t>FPV</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solidFill>
                            <a:srgbClr val="000000"/>
                          </a:solidFill>
                          <a:effectLst/>
                          <a:latin typeface="Calibri" panose="020F0502020204030204" pitchFamily="34" charset="0"/>
                        </a:rPr>
                        <a:t> </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800" b="1" i="0" u="none" strike="noStrike" dirty="0">
                          <a:solidFill>
                            <a:srgbClr val="000000"/>
                          </a:solidFill>
                          <a:effectLst/>
                          <a:latin typeface="Calibri" panose="020F0502020204030204" pitchFamily="34" charset="0"/>
                        </a:rPr>
                        <a:t>             12.939.288,89 </a:t>
                      </a:r>
                    </a:p>
                  </a:txBody>
                  <a:tcPr marL="7357" marR="7357" marT="73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2130886"/>
                  </a:ext>
                </a:extLst>
              </a:tr>
            </a:tbl>
          </a:graphicData>
        </a:graphic>
      </p:graphicFrame>
    </p:spTree>
    <p:extLst>
      <p:ext uri="{BB962C8B-B14F-4D97-AF65-F5344CB8AC3E}">
        <p14:creationId xmlns:p14="http://schemas.microsoft.com/office/powerpoint/2010/main" val="288916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1066800" y="679450"/>
            <a:ext cx="6248400" cy="259045"/>
          </a:xfrm>
          <a:prstGeom prst="rect">
            <a:avLst/>
          </a:prstGeom>
        </p:spPr>
        <p:txBody>
          <a:bodyPr vert="horz" wrap="square" lIns="0" tIns="12700" rIns="0" bIns="0" rtlCol="0">
            <a:spAutoFit/>
          </a:bodyPr>
          <a:lstStyle/>
          <a:p>
            <a:pPr marL="12700" algn="ctr">
              <a:lnSpc>
                <a:spcPct val="100000"/>
              </a:lnSpc>
              <a:spcBef>
                <a:spcPts val="100"/>
              </a:spcBef>
            </a:pPr>
            <a:r>
              <a:rPr lang="it-IT" sz="1600" b="1" spc="-20" dirty="0">
                <a:solidFill>
                  <a:srgbClr val="002060"/>
                </a:solidFill>
                <a:latin typeface="+mn-lt"/>
              </a:rPr>
              <a:t>RICORSO, SOSTENIBILITA’ E ANDAMENTO DELL’INDEBITAMENTO</a:t>
            </a:r>
            <a:endParaRPr sz="1600" b="1" spc="-20" dirty="0">
              <a:solidFill>
                <a:srgbClr val="002060"/>
              </a:solidFill>
              <a:latin typeface="+mn-lt"/>
            </a:endParaRPr>
          </a:p>
        </p:txBody>
      </p:sp>
      <p:sp>
        <p:nvSpPr>
          <p:cNvPr id="9" name="object 9"/>
          <p:cNvSpPr txBox="1"/>
          <p:nvPr/>
        </p:nvSpPr>
        <p:spPr>
          <a:xfrm>
            <a:off x="667004" y="938495"/>
            <a:ext cx="7869555" cy="1833835"/>
          </a:xfrm>
          <a:prstGeom prst="rect">
            <a:avLst/>
          </a:prstGeom>
        </p:spPr>
        <p:txBody>
          <a:bodyPr vert="horz" wrap="square" lIns="0" tIns="50800" rIns="0" bIns="0" rtlCol="0">
            <a:spAutoFit/>
          </a:bodyPr>
          <a:lstStyle/>
          <a:p>
            <a:pPr marL="12700">
              <a:lnSpc>
                <a:spcPct val="100000"/>
              </a:lnSpc>
              <a:spcBef>
                <a:spcPts val="400"/>
              </a:spcBef>
            </a:pPr>
            <a:endParaRPr lang="it-IT" sz="1200" spc="-20" dirty="0">
              <a:latin typeface="Calibri"/>
              <a:cs typeface="Calibri"/>
            </a:endParaRPr>
          </a:p>
          <a:p>
            <a:pPr marL="12700" algn="just">
              <a:lnSpc>
                <a:spcPct val="100000"/>
              </a:lnSpc>
              <a:spcBef>
                <a:spcPts val="400"/>
              </a:spcBef>
            </a:pPr>
            <a:r>
              <a:rPr lang="it-IT" sz="1400" spc="-20" dirty="0">
                <a:latin typeface="Calibri"/>
                <a:cs typeface="Calibri"/>
              </a:rPr>
              <a:t>L’</a:t>
            </a:r>
            <a:r>
              <a:rPr sz="1400" spc="-20" dirty="0">
                <a:latin typeface="Calibri"/>
                <a:cs typeface="Calibri"/>
              </a:rPr>
              <a:t>articolo </a:t>
            </a:r>
            <a:r>
              <a:rPr sz="1400" dirty="0">
                <a:latin typeface="Calibri"/>
                <a:cs typeface="Calibri"/>
              </a:rPr>
              <a:t>204 del </a:t>
            </a:r>
            <a:r>
              <a:rPr sz="1400" spc="-5" dirty="0">
                <a:latin typeface="Calibri"/>
                <a:cs typeface="Calibri"/>
              </a:rPr>
              <a:t>TUEL, </a:t>
            </a:r>
            <a:r>
              <a:rPr sz="1400" dirty="0">
                <a:latin typeface="Calibri"/>
                <a:cs typeface="Calibri"/>
              </a:rPr>
              <a:t>al </a:t>
            </a:r>
            <a:r>
              <a:rPr sz="1400" spc="-5" dirty="0">
                <a:latin typeface="Calibri"/>
                <a:cs typeface="Calibri"/>
              </a:rPr>
              <a:t>comma </a:t>
            </a:r>
            <a:r>
              <a:rPr sz="1400" dirty="0">
                <a:latin typeface="Calibri"/>
                <a:cs typeface="Calibri"/>
              </a:rPr>
              <a:t>1, </a:t>
            </a:r>
            <a:r>
              <a:rPr sz="1400" spc="-5" dirty="0">
                <a:latin typeface="Calibri"/>
                <a:cs typeface="Calibri"/>
              </a:rPr>
              <a:t>pone </a:t>
            </a:r>
            <a:r>
              <a:rPr sz="1400" dirty="0">
                <a:latin typeface="Calibri"/>
                <a:cs typeface="Calibri"/>
              </a:rPr>
              <a:t>un </a:t>
            </a:r>
            <a:r>
              <a:rPr sz="1400" spc="-5" dirty="0">
                <a:latin typeface="Calibri"/>
                <a:cs typeface="Calibri"/>
              </a:rPr>
              <a:t>limite </a:t>
            </a:r>
            <a:r>
              <a:rPr sz="1400" dirty="0">
                <a:latin typeface="Calibri"/>
                <a:cs typeface="Calibri"/>
              </a:rPr>
              <a:t>alla </a:t>
            </a:r>
            <a:r>
              <a:rPr sz="1400" b="1" spc="-5" dirty="0">
                <a:latin typeface="Calibri"/>
                <a:cs typeface="Calibri"/>
              </a:rPr>
              <a:t>possibilità </a:t>
            </a:r>
            <a:r>
              <a:rPr sz="1400" b="1" dirty="0">
                <a:latin typeface="Calibri"/>
                <a:cs typeface="Calibri"/>
              </a:rPr>
              <a:t>di </a:t>
            </a:r>
            <a:r>
              <a:rPr sz="1400" b="1" spc="-5" dirty="0">
                <a:latin typeface="Calibri"/>
                <a:cs typeface="Calibri"/>
              </a:rPr>
              <a:t>indebitamento </a:t>
            </a:r>
            <a:r>
              <a:rPr sz="1400" dirty="0">
                <a:latin typeface="Calibri"/>
                <a:cs typeface="Calibri"/>
              </a:rPr>
              <a:t>degli </a:t>
            </a:r>
            <a:r>
              <a:rPr sz="1400" spc="-5" dirty="0">
                <a:latin typeface="Calibri"/>
                <a:cs typeface="Calibri"/>
              </a:rPr>
              <a:t>enti</a:t>
            </a:r>
            <a:r>
              <a:rPr sz="1400" spc="55" dirty="0">
                <a:latin typeface="Calibri"/>
                <a:cs typeface="Calibri"/>
              </a:rPr>
              <a:t> </a:t>
            </a:r>
            <a:r>
              <a:rPr sz="1400" spc="-5" dirty="0">
                <a:latin typeface="Calibri"/>
                <a:cs typeface="Calibri"/>
              </a:rPr>
              <a:t>locali.</a:t>
            </a:r>
            <a:endParaRPr sz="1400" dirty="0">
              <a:latin typeface="Calibri"/>
              <a:cs typeface="Calibri"/>
            </a:endParaRPr>
          </a:p>
          <a:p>
            <a:pPr marL="12700" marR="5080" algn="just">
              <a:lnSpc>
                <a:spcPct val="100000"/>
              </a:lnSpc>
              <a:spcBef>
                <a:spcPts val="300"/>
              </a:spcBef>
            </a:pPr>
            <a:r>
              <a:rPr sz="1400" dirty="0">
                <a:latin typeface="Calibri"/>
                <a:cs typeface="Calibri"/>
              </a:rPr>
              <a:t>Più </a:t>
            </a:r>
            <a:r>
              <a:rPr sz="1400" spc="-10" dirty="0">
                <a:latin typeface="Calibri"/>
                <a:cs typeface="Calibri"/>
              </a:rPr>
              <a:t>in </a:t>
            </a:r>
            <a:r>
              <a:rPr sz="1400" spc="-5" dirty="0">
                <a:latin typeface="Calibri"/>
                <a:cs typeface="Calibri"/>
              </a:rPr>
              <a:t>particolare, </a:t>
            </a:r>
            <a:r>
              <a:rPr sz="1400" spc="-15" dirty="0">
                <a:latin typeface="Calibri"/>
                <a:cs typeface="Calibri"/>
              </a:rPr>
              <a:t>l’articolo </a:t>
            </a:r>
            <a:r>
              <a:rPr sz="1400" spc="-10" dirty="0">
                <a:latin typeface="Calibri"/>
                <a:cs typeface="Calibri"/>
              </a:rPr>
              <a:t>prevede che l'ente </a:t>
            </a:r>
            <a:r>
              <a:rPr sz="1400" spc="-5" dirty="0">
                <a:latin typeface="Calibri"/>
                <a:cs typeface="Calibri"/>
              </a:rPr>
              <a:t>locale possa assumere </a:t>
            </a:r>
            <a:r>
              <a:rPr sz="1400" spc="-10" dirty="0">
                <a:latin typeface="Calibri"/>
                <a:cs typeface="Calibri"/>
              </a:rPr>
              <a:t>nuovi </a:t>
            </a:r>
            <a:r>
              <a:rPr sz="1400" spc="-5" dirty="0">
                <a:latin typeface="Calibri"/>
                <a:cs typeface="Calibri"/>
              </a:rPr>
              <a:t>mutui </a:t>
            </a:r>
            <a:r>
              <a:rPr sz="1400" dirty="0">
                <a:latin typeface="Calibri"/>
                <a:cs typeface="Calibri"/>
              </a:rPr>
              <a:t>e </a:t>
            </a:r>
            <a:r>
              <a:rPr sz="1400" spc="-5" dirty="0">
                <a:latin typeface="Calibri"/>
                <a:cs typeface="Calibri"/>
              </a:rPr>
              <a:t>accedere </a:t>
            </a:r>
            <a:r>
              <a:rPr sz="1400" spc="-10" dirty="0">
                <a:latin typeface="Calibri"/>
                <a:cs typeface="Calibri"/>
              </a:rPr>
              <a:t>ad altre </a:t>
            </a:r>
            <a:r>
              <a:rPr sz="1400" spc="-5" dirty="0">
                <a:latin typeface="Calibri"/>
                <a:cs typeface="Calibri"/>
              </a:rPr>
              <a:t>forme </a:t>
            </a:r>
            <a:r>
              <a:rPr sz="1400" dirty="0">
                <a:latin typeface="Calibri"/>
                <a:cs typeface="Calibri"/>
              </a:rPr>
              <a:t>di </a:t>
            </a:r>
            <a:r>
              <a:rPr sz="1400" spc="-5" dirty="0">
                <a:latin typeface="Calibri"/>
                <a:cs typeface="Calibri"/>
              </a:rPr>
              <a:t>finanziamento  reperibili sul </a:t>
            </a:r>
            <a:r>
              <a:rPr sz="1400" spc="-10" dirty="0">
                <a:latin typeface="Calibri"/>
                <a:cs typeface="Calibri"/>
              </a:rPr>
              <a:t>mercato </a:t>
            </a:r>
            <a:r>
              <a:rPr sz="1400" spc="-5" dirty="0">
                <a:latin typeface="Calibri"/>
                <a:cs typeface="Calibri"/>
              </a:rPr>
              <a:t>solo se l'importo annuale </a:t>
            </a:r>
            <a:r>
              <a:rPr sz="1400" dirty="0">
                <a:latin typeface="Calibri"/>
                <a:cs typeface="Calibri"/>
              </a:rPr>
              <a:t>dei </a:t>
            </a:r>
            <a:r>
              <a:rPr sz="1400" spc="-10" dirty="0">
                <a:latin typeface="Calibri"/>
                <a:cs typeface="Calibri"/>
              </a:rPr>
              <a:t>correlati interessi, </a:t>
            </a:r>
            <a:r>
              <a:rPr sz="1400" spc="-5" dirty="0">
                <a:latin typeface="Calibri"/>
                <a:cs typeface="Calibri"/>
              </a:rPr>
              <a:t>sommati </a:t>
            </a:r>
            <a:r>
              <a:rPr sz="1400" dirty="0">
                <a:latin typeface="Calibri"/>
                <a:cs typeface="Calibri"/>
              </a:rPr>
              <a:t>agli </a:t>
            </a:r>
            <a:r>
              <a:rPr sz="1400" spc="-5" dirty="0">
                <a:latin typeface="Calibri"/>
                <a:cs typeface="Calibri"/>
              </a:rPr>
              <a:t>oneri </a:t>
            </a:r>
            <a:r>
              <a:rPr sz="1400" dirty="0">
                <a:latin typeface="Calibri"/>
                <a:cs typeface="Calibri"/>
              </a:rPr>
              <a:t>già </a:t>
            </a:r>
            <a:r>
              <a:rPr sz="1400" spc="-10" dirty="0">
                <a:latin typeface="Calibri"/>
                <a:cs typeface="Calibri"/>
              </a:rPr>
              <a:t>in </a:t>
            </a:r>
            <a:r>
              <a:rPr sz="1400" spc="-5" dirty="0">
                <a:latin typeface="Calibri"/>
                <a:cs typeface="Calibri"/>
              </a:rPr>
              <a:t>essere (mutui  </a:t>
            </a:r>
            <a:r>
              <a:rPr sz="1400" spc="-10" dirty="0">
                <a:latin typeface="Calibri"/>
                <a:cs typeface="Calibri"/>
              </a:rPr>
              <a:t>precedentemente </a:t>
            </a:r>
            <a:r>
              <a:rPr sz="1400" spc="-15" dirty="0">
                <a:latin typeface="Calibri"/>
                <a:cs typeface="Calibri"/>
              </a:rPr>
              <a:t>contratti, </a:t>
            </a:r>
            <a:r>
              <a:rPr sz="1400" spc="-10" dirty="0">
                <a:latin typeface="Calibri"/>
                <a:cs typeface="Calibri"/>
              </a:rPr>
              <a:t>prestiti obbligazionari precedentemente </a:t>
            </a:r>
            <a:r>
              <a:rPr sz="1400" spc="-5" dirty="0">
                <a:latin typeface="Calibri"/>
                <a:cs typeface="Calibri"/>
              </a:rPr>
              <a:t>emessi, aperture </a:t>
            </a:r>
            <a:r>
              <a:rPr sz="1400" dirty="0">
                <a:latin typeface="Calibri"/>
                <a:cs typeface="Calibri"/>
              </a:rPr>
              <a:t>di </a:t>
            </a:r>
            <a:r>
              <a:rPr sz="1400" spc="-10" dirty="0">
                <a:latin typeface="Calibri"/>
                <a:cs typeface="Calibri"/>
              </a:rPr>
              <a:t>credito stipulate </a:t>
            </a:r>
            <a:r>
              <a:rPr sz="1400" dirty="0">
                <a:latin typeface="Calibri"/>
                <a:cs typeface="Calibri"/>
              </a:rPr>
              <a:t>e </a:t>
            </a:r>
            <a:r>
              <a:rPr sz="1400" spc="-10" dirty="0">
                <a:latin typeface="Calibri"/>
                <a:cs typeface="Calibri"/>
              </a:rPr>
              <a:t>garanzie prestate,  </a:t>
            </a:r>
            <a:r>
              <a:rPr sz="1400" dirty="0">
                <a:latin typeface="Calibri"/>
                <a:cs typeface="Calibri"/>
              </a:rPr>
              <a:t>al </a:t>
            </a:r>
            <a:r>
              <a:rPr sz="1400" spc="-10" dirty="0">
                <a:latin typeface="Calibri"/>
                <a:cs typeface="Calibri"/>
              </a:rPr>
              <a:t>netto </a:t>
            </a:r>
            <a:r>
              <a:rPr sz="1400" dirty="0">
                <a:latin typeface="Calibri"/>
                <a:cs typeface="Calibri"/>
              </a:rPr>
              <a:t>dei </a:t>
            </a:r>
            <a:r>
              <a:rPr sz="1400" spc="-10" dirty="0">
                <a:latin typeface="Calibri"/>
                <a:cs typeface="Calibri"/>
              </a:rPr>
              <a:t>contributi statali </a:t>
            </a:r>
            <a:r>
              <a:rPr sz="1400" dirty="0">
                <a:latin typeface="Calibri"/>
                <a:cs typeface="Calibri"/>
              </a:rPr>
              <a:t>e </a:t>
            </a:r>
            <a:r>
              <a:rPr sz="1400" spc="-5" dirty="0">
                <a:latin typeface="Calibri"/>
                <a:cs typeface="Calibri"/>
              </a:rPr>
              <a:t>regionali </a:t>
            </a:r>
            <a:r>
              <a:rPr sz="1400" spc="-10" dirty="0">
                <a:latin typeface="Calibri"/>
                <a:cs typeface="Calibri"/>
              </a:rPr>
              <a:t>in conto interessi) </a:t>
            </a:r>
            <a:r>
              <a:rPr sz="1400" spc="-5" dirty="0">
                <a:latin typeface="Calibri"/>
                <a:cs typeface="Calibri"/>
              </a:rPr>
              <a:t>non sia superiore </a:t>
            </a:r>
            <a:r>
              <a:rPr sz="1400" spc="-10" dirty="0">
                <a:latin typeface="Calibri"/>
                <a:cs typeface="Calibri"/>
              </a:rPr>
              <a:t>ad </a:t>
            </a:r>
            <a:r>
              <a:rPr sz="1400" spc="-5" dirty="0">
                <a:latin typeface="Calibri"/>
                <a:cs typeface="Calibri"/>
              </a:rPr>
              <a:t>una </a:t>
            </a:r>
            <a:r>
              <a:rPr sz="1400" spc="-10" dirty="0">
                <a:latin typeface="Calibri"/>
                <a:cs typeface="Calibri"/>
              </a:rPr>
              <a:t>determinata percentuale </a:t>
            </a:r>
            <a:r>
              <a:rPr sz="1400" dirty="0">
                <a:latin typeface="Calibri"/>
                <a:cs typeface="Calibri"/>
              </a:rPr>
              <a:t>delle </a:t>
            </a:r>
            <a:r>
              <a:rPr sz="1400" spc="-15" dirty="0">
                <a:latin typeface="Calibri"/>
                <a:cs typeface="Calibri"/>
              </a:rPr>
              <a:t>entrate  </a:t>
            </a:r>
            <a:r>
              <a:rPr sz="1400" spc="-10" dirty="0">
                <a:latin typeface="Calibri"/>
                <a:cs typeface="Calibri"/>
              </a:rPr>
              <a:t>correnti (relative ai </a:t>
            </a:r>
            <a:r>
              <a:rPr sz="1400" spc="-5" dirty="0">
                <a:latin typeface="Calibri"/>
                <a:cs typeface="Calibri"/>
              </a:rPr>
              <a:t>primi </a:t>
            </a:r>
            <a:r>
              <a:rPr sz="1400" spc="-10" dirty="0">
                <a:latin typeface="Calibri"/>
                <a:cs typeface="Calibri"/>
              </a:rPr>
              <a:t>tre </a:t>
            </a:r>
            <a:r>
              <a:rPr sz="1400" spc="-5" dirty="0">
                <a:latin typeface="Calibri"/>
                <a:cs typeface="Calibri"/>
              </a:rPr>
              <a:t>titoli </a:t>
            </a:r>
            <a:r>
              <a:rPr sz="1400" dirty="0">
                <a:latin typeface="Calibri"/>
                <a:cs typeface="Calibri"/>
              </a:rPr>
              <a:t>delle </a:t>
            </a:r>
            <a:r>
              <a:rPr sz="1400" spc="-15" dirty="0">
                <a:latin typeface="Calibri"/>
                <a:cs typeface="Calibri"/>
              </a:rPr>
              <a:t>entrate </a:t>
            </a:r>
            <a:r>
              <a:rPr sz="1400" dirty="0">
                <a:latin typeface="Calibri"/>
                <a:cs typeface="Calibri"/>
              </a:rPr>
              <a:t>del </a:t>
            </a:r>
            <a:r>
              <a:rPr sz="1400" spc="-10" dirty="0">
                <a:latin typeface="Calibri"/>
                <a:cs typeface="Calibri"/>
              </a:rPr>
              <a:t>rendiconto </a:t>
            </a:r>
            <a:r>
              <a:rPr sz="1400" spc="-5" dirty="0">
                <a:latin typeface="Calibri"/>
                <a:cs typeface="Calibri"/>
              </a:rPr>
              <a:t>del penultimo </a:t>
            </a:r>
            <a:r>
              <a:rPr sz="1400" spc="-10" dirty="0">
                <a:latin typeface="Calibri"/>
                <a:cs typeface="Calibri"/>
              </a:rPr>
              <a:t>anno precedente </a:t>
            </a:r>
            <a:r>
              <a:rPr sz="1400" spc="-5" dirty="0">
                <a:latin typeface="Calibri"/>
                <a:cs typeface="Calibri"/>
              </a:rPr>
              <a:t>quello </a:t>
            </a:r>
            <a:r>
              <a:rPr sz="1400" spc="-10" dirty="0">
                <a:latin typeface="Calibri"/>
                <a:cs typeface="Calibri"/>
              </a:rPr>
              <a:t>in </a:t>
            </a:r>
            <a:r>
              <a:rPr sz="1400" spc="-5" dirty="0">
                <a:latin typeface="Calibri"/>
                <a:cs typeface="Calibri"/>
              </a:rPr>
              <a:t>cui viene </a:t>
            </a:r>
            <a:r>
              <a:rPr sz="1400" spc="-10" dirty="0">
                <a:latin typeface="Calibri"/>
                <a:cs typeface="Calibri"/>
              </a:rPr>
              <a:t>prevista  </a:t>
            </a:r>
            <a:r>
              <a:rPr sz="1400" spc="-5" dirty="0">
                <a:latin typeface="Calibri"/>
                <a:cs typeface="Calibri"/>
              </a:rPr>
              <a:t>l'assunzione </a:t>
            </a:r>
            <a:r>
              <a:rPr sz="1400" dirty="0">
                <a:latin typeface="Calibri"/>
                <a:cs typeface="Calibri"/>
              </a:rPr>
              <a:t>dei mutui)</a:t>
            </a:r>
            <a:r>
              <a:rPr sz="1400" spc="-60" dirty="0">
                <a:latin typeface="Calibri"/>
                <a:cs typeface="Calibri"/>
              </a:rPr>
              <a:t> </a:t>
            </a:r>
            <a:r>
              <a:rPr sz="1400" spc="-5" dirty="0">
                <a:latin typeface="Calibri"/>
                <a:cs typeface="Calibri"/>
              </a:rPr>
              <a:t>(**).</a:t>
            </a:r>
            <a:endParaRPr sz="1400" dirty="0">
              <a:latin typeface="Calibri"/>
              <a:cs typeface="Calibri"/>
            </a:endParaRPr>
          </a:p>
        </p:txBody>
      </p:sp>
      <p:sp>
        <p:nvSpPr>
          <p:cNvPr id="7" name="Segnaposto piè di pagina 6">
            <a:extLst>
              <a:ext uri="{FF2B5EF4-FFF2-40B4-BE49-F238E27FC236}">
                <a16:creationId xmlns:a16="http://schemas.microsoft.com/office/drawing/2014/main" id="{21C7CAEC-83D9-4A34-9BE3-E09C808766D0}"/>
              </a:ext>
            </a:extLst>
          </p:cNvPr>
          <p:cNvSpPr>
            <a:spLocks noGrp="1"/>
          </p:cNvSpPr>
          <p:nvPr>
            <p:ph type="ftr" sz="quarter" idx="11"/>
          </p:nvPr>
        </p:nvSpPr>
        <p:spPr/>
        <p:txBody>
          <a:bodyPr/>
          <a:lstStyle/>
          <a:p>
            <a:r>
              <a:rPr lang="it-IT" b="1">
                <a:solidFill>
                  <a:srgbClr val="002060"/>
                </a:solidFill>
              </a:rPr>
              <a:t>Rendiconto semplificato per il Cittadino Esercizio 2019</a:t>
            </a:r>
            <a:endParaRPr lang="it-IT" b="1" dirty="0">
              <a:solidFill>
                <a:srgbClr val="002060"/>
              </a:solidFill>
            </a:endParaRPr>
          </a:p>
        </p:txBody>
      </p:sp>
      <p:graphicFrame>
        <p:nvGraphicFramePr>
          <p:cNvPr id="2" name="Tabella 1">
            <a:extLst>
              <a:ext uri="{FF2B5EF4-FFF2-40B4-BE49-F238E27FC236}">
                <a16:creationId xmlns:a16="http://schemas.microsoft.com/office/drawing/2014/main" id="{A000B23C-D5EA-4A44-8D07-41074E392233}"/>
              </a:ext>
            </a:extLst>
          </p:cNvPr>
          <p:cNvGraphicFramePr>
            <a:graphicFrameLocks noGrp="1"/>
          </p:cNvGraphicFramePr>
          <p:nvPr>
            <p:extLst>
              <p:ext uri="{D42A27DB-BD31-4B8C-83A1-F6EECF244321}">
                <p14:modId xmlns:p14="http://schemas.microsoft.com/office/powerpoint/2010/main" val="1381100898"/>
              </p:ext>
            </p:extLst>
          </p:nvPr>
        </p:nvGraphicFramePr>
        <p:xfrm>
          <a:off x="667004" y="3190875"/>
          <a:ext cx="7869555" cy="1833832"/>
        </p:xfrm>
        <a:graphic>
          <a:graphicData uri="http://schemas.openxmlformats.org/drawingml/2006/table">
            <a:tbl>
              <a:tblPr/>
              <a:tblGrid>
                <a:gridCol w="2461621">
                  <a:extLst>
                    <a:ext uri="{9D8B030D-6E8A-4147-A177-3AD203B41FA5}">
                      <a16:colId xmlns:a16="http://schemas.microsoft.com/office/drawing/2014/main" val="1786811085"/>
                    </a:ext>
                  </a:extLst>
                </a:gridCol>
                <a:gridCol w="1900575">
                  <a:extLst>
                    <a:ext uri="{9D8B030D-6E8A-4147-A177-3AD203B41FA5}">
                      <a16:colId xmlns:a16="http://schemas.microsoft.com/office/drawing/2014/main" val="570998585"/>
                    </a:ext>
                  </a:extLst>
                </a:gridCol>
                <a:gridCol w="1828800">
                  <a:extLst>
                    <a:ext uri="{9D8B030D-6E8A-4147-A177-3AD203B41FA5}">
                      <a16:colId xmlns:a16="http://schemas.microsoft.com/office/drawing/2014/main" val="2018790252"/>
                    </a:ext>
                  </a:extLst>
                </a:gridCol>
                <a:gridCol w="1678559">
                  <a:extLst>
                    <a:ext uri="{9D8B030D-6E8A-4147-A177-3AD203B41FA5}">
                      <a16:colId xmlns:a16="http://schemas.microsoft.com/office/drawing/2014/main" val="1690457798"/>
                    </a:ext>
                  </a:extLst>
                </a:gridCol>
              </a:tblGrid>
              <a:tr h="261976">
                <a:tc>
                  <a:txBody>
                    <a:bodyPr/>
                    <a:lstStyle/>
                    <a:p>
                      <a:pPr algn="ctr" fontAlgn="b"/>
                      <a:r>
                        <a:rPr lang="it-IT" sz="1100" b="1" i="0" u="none" strike="noStrike" dirty="0">
                          <a:solidFill>
                            <a:srgbClr val="002060"/>
                          </a:solidFill>
                          <a:effectLst/>
                          <a:latin typeface="+mn-lt"/>
                        </a:rPr>
                        <a:t>Anno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it-IT" sz="1100" b="1" i="0" u="none" strike="noStrike" dirty="0">
                          <a:solidFill>
                            <a:srgbClr val="002060"/>
                          </a:solidFill>
                          <a:effectLst/>
                          <a:latin typeface="+mn-lt"/>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it-IT" sz="1100" b="1" i="0" u="none" strike="noStrike" dirty="0">
                          <a:solidFill>
                            <a:srgbClr val="002060"/>
                          </a:solidFill>
                          <a:effectLst/>
                          <a:latin typeface="+mn-lt"/>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it-IT" sz="1100" b="1" i="0" u="none" strike="noStrike" dirty="0">
                          <a:solidFill>
                            <a:srgbClr val="002060"/>
                          </a:solidFill>
                          <a:effectLst/>
                          <a:latin typeface="+mn-lt"/>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3314394056"/>
                  </a:ext>
                </a:extLst>
              </a:tr>
              <a:tr h="261976">
                <a:tc>
                  <a:txBody>
                    <a:bodyPr/>
                    <a:lstStyle/>
                    <a:p>
                      <a:pPr algn="l" fontAlgn="b"/>
                      <a:r>
                        <a:rPr lang="it-IT" sz="1100" b="0" i="0" u="none" strike="noStrike">
                          <a:solidFill>
                            <a:srgbClr val="000000"/>
                          </a:solidFill>
                          <a:effectLst/>
                          <a:latin typeface="+mn-lt"/>
                        </a:rPr>
                        <a:t>Residuo debito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1.028.309,73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674.571,87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mn-lt"/>
                        </a:rPr>
                        <a:t>548.189,46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3323681"/>
                  </a:ext>
                </a:extLst>
              </a:tr>
              <a:tr h="261976">
                <a:tc>
                  <a:txBody>
                    <a:bodyPr/>
                    <a:lstStyle/>
                    <a:p>
                      <a:pPr algn="l" fontAlgn="b"/>
                      <a:r>
                        <a:rPr lang="it-IT" sz="1100" b="0" i="0" u="none" strike="noStrike">
                          <a:solidFill>
                            <a:srgbClr val="000000"/>
                          </a:solidFill>
                          <a:effectLst/>
                          <a:latin typeface="+mn-lt"/>
                        </a:rPr>
                        <a:t>Nuovi prestiti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mn-lt"/>
                        </a:rPr>
                        <a:t>240.000,00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3845960"/>
                  </a:ext>
                </a:extLst>
              </a:tr>
              <a:tr h="261976">
                <a:tc>
                  <a:txBody>
                    <a:bodyPr/>
                    <a:lstStyle/>
                    <a:p>
                      <a:pPr algn="l" fontAlgn="b"/>
                      <a:r>
                        <a:rPr lang="it-IT" sz="1100" b="0" i="0" u="none" strike="noStrike">
                          <a:solidFill>
                            <a:srgbClr val="000000"/>
                          </a:solidFill>
                          <a:effectLst/>
                          <a:latin typeface="+mn-lt"/>
                        </a:rPr>
                        <a:t>Prestiti rimborsati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mn-lt"/>
                        </a:rPr>
                        <a:t>-593.737,86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-126.382,41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mn-lt"/>
                        </a:rPr>
                        <a:t>-129.403,77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0635972"/>
                  </a:ext>
                </a:extLst>
              </a:tr>
              <a:tr h="261976">
                <a:tc>
                  <a:txBody>
                    <a:bodyPr/>
                    <a:lstStyle/>
                    <a:p>
                      <a:pPr algn="l" fontAlgn="b"/>
                      <a:r>
                        <a:rPr lang="it-IT" sz="1100" b="0" i="0" u="none" strike="noStrike">
                          <a:solidFill>
                            <a:srgbClr val="000000"/>
                          </a:solidFill>
                          <a:effectLst/>
                          <a:latin typeface="+mn-lt"/>
                        </a:rPr>
                        <a:t>Estinzioni anticipate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1950529"/>
                  </a:ext>
                </a:extLst>
              </a:tr>
              <a:tr h="261976">
                <a:tc>
                  <a:txBody>
                    <a:bodyPr/>
                    <a:lstStyle/>
                    <a:p>
                      <a:pPr algn="l" fontAlgn="b"/>
                      <a:r>
                        <a:rPr lang="it-IT" sz="1100" b="0" i="0" u="none" strike="noStrike">
                          <a:solidFill>
                            <a:srgbClr val="000000"/>
                          </a:solidFill>
                          <a:effectLst/>
                          <a:latin typeface="+mn-lt"/>
                        </a:rPr>
                        <a:t>Altre variazioni +/- (da specificare)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4226260"/>
                  </a:ext>
                </a:extLst>
              </a:tr>
              <a:tr h="261976">
                <a:tc>
                  <a:txBody>
                    <a:bodyPr/>
                    <a:lstStyle/>
                    <a:p>
                      <a:pPr algn="ctr" fontAlgn="b"/>
                      <a:r>
                        <a:rPr lang="it-IT" sz="1100" b="1" i="0" u="none" strike="noStrike" dirty="0">
                          <a:solidFill>
                            <a:srgbClr val="002060"/>
                          </a:solidFill>
                          <a:effectLst/>
                          <a:latin typeface="+mn-lt"/>
                        </a:rPr>
                        <a:t>Residuo Debito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dirty="0">
                          <a:solidFill>
                            <a:srgbClr val="002060"/>
                          </a:solidFill>
                          <a:effectLst/>
                          <a:latin typeface="+mn-lt"/>
                        </a:rPr>
                        <a:t>674.571,87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it-IT" sz="1100" b="1" i="0" u="none" strike="noStrike" dirty="0">
                          <a:solidFill>
                            <a:srgbClr val="002060"/>
                          </a:solidFill>
                          <a:effectLst/>
                          <a:latin typeface="+mn-lt"/>
                        </a:rPr>
                        <a:t>548.189,46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it-IT" sz="1100" b="1" i="0" u="none" strike="noStrike" dirty="0">
                          <a:solidFill>
                            <a:srgbClr val="002060"/>
                          </a:solidFill>
                          <a:effectLst/>
                          <a:latin typeface="+mn-lt"/>
                        </a:rPr>
                        <a:t>418.785,69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14347823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667004" y="873633"/>
            <a:ext cx="7867650" cy="1115690"/>
          </a:xfrm>
          <a:prstGeom prst="rect">
            <a:avLst/>
          </a:prstGeom>
        </p:spPr>
        <p:txBody>
          <a:bodyPr vert="horz" wrap="square" lIns="0" tIns="12700" rIns="0" bIns="0" rtlCol="0">
            <a:spAutoFit/>
          </a:bodyPr>
          <a:lstStyle/>
          <a:p>
            <a:pPr marL="12700" marR="5080" algn="just">
              <a:lnSpc>
                <a:spcPct val="100000"/>
              </a:lnSpc>
              <a:spcBef>
                <a:spcPts val="100"/>
              </a:spcBef>
            </a:pPr>
            <a:r>
              <a:rPr sz="1400" spc="-15" dirty="0">
                <a:latin typeface="Calibri"/>
                <a:cs typeface="Calibri"/>
              </a:rPr>
              <a:t>L’indebitamento </a:t>
            </a:r>
            <a:r>
              <a:rPr sz="1400" spc="-5" dirty="0">
                <a:latin typeface="Calibri"/>
                <a:cs typeface="Calibri"/>
              </a:rPr>
              <a:t>locale </a:t>
            </a:r>
            <a:r>
              <a:rPr sz="1400" spc="-10" dirty="0">
                <a:latin typeface="Calibri"/>
                <a:cs typeface="Calibri"/>
              </a:rPr>
              <a:t>pro capite </a:t>
            </a:r>
            <a:r>
              <a:rPr sz="1400" dirty="0">
                <a:latin typeface="Calibri"/>
                <a:cs typeface="Calibri"/>
              </a:rPr>
              <a:t>è </a:t>
            </a:r>
            <a:r>
              <a:rPr sz="1400" spc="-10" dirty="0">
                <a:latin typeface="Calibri"/>
                <a:cs typeface="Calibri"/>
              </a:rPr>
              <a:t>in </a:t>
            </a:r>
            <a:r>
              <a:rPr sz="1400" spc="-5" dirty="0">
                <a:latin typeface="Calibri"/>
                <a:cs typeface="Calibri"/>
              </a:rPr>
              <a:t>diminuzione </a:t>
            </a:r>
            <a:r>
              <a:rPr sz="1400" dirty="0">
                <a:latin typeface="Calibri"/>
                <a:cs typeface="Calibri"/>
              </a:rPr>
              <a:t>e </a:t>
            </a:r>
            <a:r>
              <a:rPr sz="1400" spc="-5" dirty="0">
                <a:latin typeface="Calibri"/>
                <a:cs typeface="Calibri"/>
              </a:rPr>
              <a:t>segna </a:t>
            </a:r>
            <a:r>
              <a:rPr sz="1400" dirty="0">
                <a:latin typeface="Calibri"/>
                <a:cs typeface="Calibri"/>
              </a:rPr>
              <a:t>il </a:t>
            </a:r>
            <a:r>
              <a:rPr sz="1400" spc="-5" dirty="0">
                <a:latin typeface="Calibri"/>
                <a:cs typeface="Calibri"/>
              </a:rPr>
              <a:t>minimo del </a:t>
            </a:r>
            <a:r>
              <a:rPr lang="it-IT" sz="1400" spc="-5" dirty="0">
                <a:latin typeface="Calibri"/>
                <a:cs typeface="Calibri"/>
              </a:rPr>
              <a:t>triennio</a:t>
            </a:r>
            <a:r>
              <a:rPr sz="1400" spc="-10" dirty="0">
                <a:latin typeface="Calibri"/>
                <a:cs typeface="Calibri"/>
              </a:rPr>
              <a:t> trascorso: </a:t>
            </a:r>
            <a:r>
              <a:rPr sz="1400" b="1" dirty="0">
                <a:latin typeface="Calibri"/>
                <a:cs typeface="Calibri"/>
              </a:rPr>
              <a:t>ogni </a:t>
            </a:r>
            <a:r>
              <a:rPr sz="1400" b="1" spc="-5" dirty="0">
                <a:latin typeface="Calibri"/>
                <a:cs typeface="Calibri"/>
              </a:rPr>
              <a:t>cittadino </a:t>
            </a:r>
            <a:r>
              <a:rPr lang="it-IT" sz="1400" b="1" spc="-5" dirty="0">
                <a:latin typeface="Calibri"/>
                <a:cs typeface="Calibri"/>
              </a:rPr>
              <a:t>cinisellese </a:t>
            </a:r>
            <a:r>
              <a:rPr sz="1400" b="1" dirty="0">
                <a:latin typeface="Calibri"/>
                <a:cs typeface="Calibri"/>
              </a:rPr>
              <a:t>ha un  </a:t>
            </a:r>
            <a:r>
              <a:rPr sz="1400" b="1" spc="-5" dirty="0">
                <a:latin typeface="Calibri"/>
                <a:cs typeface="Calibri"/>
              </a:rPr>
              <a:t>debito pro capite </a:t>
            </a:r>
            <a:r>
              <a:rPr sz="1400" b="1" dirty="0">
                <a:latin typeface="Calibri"/>
                <a:cs typeface="Calibri"/>
              </a:rPr>
              <a:t>di </a:t>
            </a:r>
            <a:r>
              <a:rPr sz="1400" b="1" spc="-5" dirty="0">
                <a:latin typeface="Calibri"/>
                <a:cs typeface="Calibri"/>
              </a:rPr>
              <a:t>euro </a:t>
            </a:r>
            <a:r>
              <a:rPr lang="it-IT" sz="1400" b="1" spc="-5" dirty="0">
                <a:latin typeface="Calibri"/>
                <a:cs typeface="Calibri"/>
              </a:rPr>
              <a:t>5,47.</a:t>
            </a:r>
            <a:endParaRPr lang="it-IT" sz="1400" dirty="0">
              <a:latin typeface="Calibri"/>
              <a:cs typeface="Calibri"/>
            </a:endParaRPr>
          </a:p>
          <a:p>
            <a:pPr marL="12700" marR="5080" algn="just">
              <a:lnSpc>
                <a:spcPct val="100000"/>
              </a:lnSpc>
              <a:spcBef>
                <a:spcPts val="100"/>
              </a:spcBef>
            </a:pPr>
            <a:endParaRPr lang="it-IT" sz="1400" dirty="0">
              <a:latin typeface="Calibri"/>
              <a:cs typeface="Calibri"/>
            </a:endParaRPr>
          </a:p>
          <a:p>
            <a:pPr marL="12700" marR="5080" algn="just">
              <a:lnSpc>
                <a:spcPct val="100000"/>
              </a:lnSpc>
              <a:spcBef>
                <a:spcPts val="100"/>
              </a:spcBef>
            </a:pPr>
            <a:r>
              <a:rPr sz="1400" dirty="0">
                <a:latin typeface="Calibri"/>
                <a:cs typeface="Calibri"/>
              </a:rPr>
              <a:t>Dai </a:t>
            </a:r>
            <a:r>
              <a:rPr sz="1400" spc="-5" dirty="0">
                <a:latin typeface="Calibri"/>
                <a:cs typeface="Calibri"/>
              </a:rPr>
              <a:t>dati relativi </a:t>
            </a:r>
            <a:r>
              <a:rPr sz="1400" dirty="0">
                <a:latin typeface="Calibri"/>
                <a:cs typeface="Calibri"/>
              </a:rPr>
              <a:t>al </a:t>
            </a:r>
            <a:r>
              <a:rPr sz="1400" spc="-5" dirty="0">
                <a:latin typeface="Calibri"/>
                <a:cs typeface="Calibri"/>
              </a:rPr>
              <a:t>debito </a:t>
            </a:r>
            <a:r>
              <a:rPr sz="1400" dirty="0">
                <a:latin typeface="Calibri"/>
                <a:cs typeface="Calibri"/>
              </a:rPr>
              <a:t>degli </a:t>
            </a:r>
            <a:r>
              <a:rPr sz="1400" spc="-5" dirty="0">
                <a:latin typeface="Calibri"/>
                <a:cs typeface="Calibri"/>
              </a:rPr>
              <a:t>enti locali, emerge che </a:t>
            </a:r>
            <a:r>
              <a:rPr sz="1400" dirty="0">
                <a:latin typeface="Calibri"/>
                <a:cs typeface="Calibri"/>
              </a:rPr>
              <a:t>il </a:t>
            </a:r>
            <a:r>
              <a:rPr sz="1400" spc="-5" dirty="0">
                <a:latin typeface="Calibri"/>
                <a:cs typeface="Calibri"/>
              </a:rPr>
              <a:t>livello </a:t>
            </a:r>
            <a:r>
              <a:rPr sz="1400" dirty="0">
                <a:latin typeface="Calibri"/>
                <a:cs typeface="Calibri"/>
              </a:rPr>
              <a:t>massimo di </a:t>
            </a:r>
            <a:r>
              <a:rPr sz="1400" spc="-5" dirty="0">
                <a:latin typeface="Calibri"/>
                <a:cs typeface="Calibri"/>
              </a:rPr>
              <a:t>debito residuo per  </a:t>
            </a:r>
            <a:r>
              <a:rPr sz="1400" dirty="0">
                <a:latin typeface="Calibri"/>
                <a:cs typeface="Calibri"/>
              </a:rPr>
              <a:t>mutui degli </a:t>
            </a:r>
            <a:r>
              <a:rPr sz="1400" spc="-5" dirty="0">
                <a:latin typeface="Calibri"/>
                <a:cs typeface="Calibri"/>
              </a:rPr>
              <a:t>enti locali, </a:t>
            </a:r>
            <a:r>
              <a:rPr sz="1400" dirty="0">
                <a:latin typeface="Calibri"/>
                <a:cs typeface="Calibri"/>
              </a:rPr>
              <a:t>a </a:t>
            </a:r>
            <a:r>
              <a:rPr sz="1400" spc="-5" dirty="0">
                <a:latin typeface="Calibri"/>
                <a:cs typeface="Calibri"/>
              </a:rPr>
              <a:t>livello </a:t>
            </a:r>
            <a:r>
              <a:rPr sz="1400" dirty="0">
                <a:latin typeface="Calibri"/>
                <a:cs typeface="Calibri"/>
              </a:rPr>
              <a:t>nazionale, è </a:t>
            </a:r>
            <a:r>
              <a:rPr sz="1400" spc="-10" dirty="0">
                <a:latin typeface="Calibri"/>
                <a:cs typeface="Calibri"/>
              </a:rPr>
              <a:t>stato raggiunto </a:t>
            </a:r>
            <a:r>
              <a:rPr sz="1400" dirty="0">
                <a:latin typeface="Calibri"/>
                <a:cs typeface="Calibri"/>
              </a:rPr>
              <a:t>nel 2006, </a:t>
            </a:r>
            <a:r>
              <a:rPr sz="1400" spc="-10" dirty="0">
                <a:latin typeface="Calibri"/>
                <a:cs typeface="Calibri"/>
              </a:rPr>
              <a:t>con </a:t>
            </a:r>
            <a:r>
              <a:rPr sz="1400" dirty="0">
                <a:latin typeface="Calibri"/>
                <a:cs typeface="Calibri"/>
              </a:rPr>
              <a:t>una media </a:t>
            </a:r>
            <a:r>
              <a:rPr sz="1400" spc="-10" dirty="0">
                <a:latin typeface="Calibri"/>
                <a:cs typeface="Calibri"/>
              </a:rPr>
              <a:t>pro </a:t>
            </a:r>
            <a:r>
              <a:rPr sz="1400" spc="-5" dirty="0">
                <a:latin typeface="Calibri"/>
                <a:cs typeface="Calibri"/>
              </a:rPr>
              <a:t>capite </a:t>
            </a:r>
            <a:r>
              <a:rPr sz="1400" dirty="0">
                <a:latin typeface="Calibri"/>
                <a:cs typeface="Calibri"/>
              </a:rPr>
              <a:t>di </a:t>
            </a:r>
            <a:r>
              <a:rPr sz="1400" spc="-10" dirty="0">
                <a:latin typeface="Calibri"/>
                <a:cs typeface="Calibri"/>
              </a:rPr>
              <a:t>euro</a:t>
            </a:r>
            <a:r>
              <a:rPr sz="1400" spc="-30" dirty="0">
                <a:latin typeface="Calibri"/>
                <a:cs typeface="Calibri"/>
              </a:rPr>
              <a:t> </a:t>
            </a:r>
            <a:r>
              <a:rPr sz="1400" dirty="0">
                <a:latin typeface="Calibri"/>
                <a:cs typeface="Calibri"/>
              </a:rPr>
              <a:t>846,00.</a:t>
            </a:r>
          </a:p>
        </p:txBody>
      </p:sp>
      <p:sp>
        <p:nvSpPr>
          <p:cNvPr id="7" name="object 7"/>
          <p:cNvSpPr txBox="1">
            <a:spLocks noGrp="1"/>
          </p:cNvSpPr>
          <p:nvPr>
            <p:ph type="title"/>
          </p:nvPr>
        </p:nvSpPr>
        <p:spPr>
          <a:xfrm>
            <a:off x="1144190" y="635924"/>
            <a:ext cx="6858000" cy="259045"/>
          </a:xfrm>
          <a:prstGeom prst="rect">
            <a:avLst/>
          </a:prstGeom>
        </p:spPr>
        <p:txBody>
          <a:bodyPr vert="horz" wrap="square" lIns="0" tIns="12700" rIns="0" bIns="0" rtlCol="0">
            <a:spAutoFit/>
          </a:bodyPr>
          <a:lstStyle/>
          <a:p>
            <a:pPr marL="12700" algn="ctr">
              <a:lnSpc>
                <a:spcPct val="100000"/>
              </a:lnSpc>
              <a:spcBef>
                <a:spcPts val="100"/>
              </a:spcBef>
            </a:pPr>
            <a:r>
              <a:rPr lang="it-IT" sz="1600" b="1" spc="-20" dirty="0">
                <a:solidFill>
                  <a:srgbClr val="002060"/>
                </a:solidFill>
                <a:latin typeface="+mn-lt"/>
              </a:rPr>
              <a:t>ANDAMENTO DELL’ </a:t>
            </a:r>
            <a:r>
              <a:rPr sz="1600" b="1" spc="-20" dirty="0">
                <a:solidFill>
                  <a:srgbClr val="002060"/>
                </a:solidFill>
                <a:latin typeface="+mn-lt"/>
              </a:rPr>
              <a:t>INDEBITAMENTO</a:t>
            </a:r>
            <a:r>
              <a:rPr lang="it-IT" sz="1600" b="1" spc="-20" dirty="0">
                <a:solidFill>
                  <a:srgbClr val="002060"/>
                </a:solidFill>
                <a:latin typeface="+mn-lt"/>
              </a:rPr>
              <a:t> A MEDIO-LUNGO TERMINE</a:t>
            </a:r>
            <a:endParaRPr sz="1600" b="1" spc="-20" dirty="0">
              <a:solidFill>
                <a:srgbClr val="002060"/>
              </a:solidFill>
              <a:latin typeface="+mn-lt"/>
            </a:endParaRPr>
          </a:p>
        </p:txBody>
      </p:sp>
      <p:sp>
        <p:nvSpPr>
          <p:cNvPr id="8" name="Segnaposto piè di pagina 7">
            <a:extLst>
              <a:ext uri="{FF2B5EF4-FFF2-40B4-BE49-F238E27FC236}">
                <a16:creationId xmlns:a16="http://schemas.microsoft.com/office/drawing/2014/main" id="{88B4DF48-1561-4A9E-9AF4-8AC10D2E6F88}"/>
              </a:ext>
            </a:extLst>
          </p:cNvPr>
          <p:cNvSpPr>
            <a:spLocks noGrp="1"/>
          </p:cNvSpPr>
          <p:nvPr>
            <p:ph type="ftr" sz="quarter" idx="11"/>
          </p:nvPr>
        </p:nvSpPr>
        <p:spPr/>
        <p:txBody>
          <a:bodyPr/>
          <a:lstStyle/>
          <a:p>
            <a:r>
              <a:rPr lang="it-IT" b="1">
                <a:solidFill>
                  <a:srgbClr val="002060"/>
                </a:solidFill>
              </a:rPr>
              <a:t>Rendiconto semplificato per il Cittadino Esercizio 2019</a:t>
            </a:r>
            <a:endParaRPr lang="it-IT" b="1" dirty="0">
              <a:solidFill>
                <a:srgbClr val="002060"/>
              </a:solidFill>
            </a:endParaRPr>
          </a:p>
        </p:txBody>
      </p:sp>
      <p:graphicFrame>
        <p:nvGraphicFramePr>
          <p:cNvPr id="12" name="Grafico 11">
            <a:extLst>
              <a:ext uri="{FF2B5EF4-FFF2-40B4-BE49-F238E27FC236}">
                <a16:creationId xmlns:a16="http://schemas.microsoft.com/office/drawing/2014/main" id="{DDD6D015-2669-420B-BCFE-A883323D1CC7}"/>
              </a:ext>
            </a:extLst>
          </p:cNvPr>
          <p:cNvGraphicFramePr>
            <a:graphicFrameLocks/>
          </p:cNvGraphicFramePr>
          <p:nvPr>
            <p:extLst>
              <p:ext uri="{D42A27DB-BD31-4B8C-83A1-F6EECF244321}">
                <p14:modId xmlns:p14="http://schemas.microsoft.com/office/powerpoint/2010/main" val="1184668865"/>
              </p:ext>
            </p:extLst>
          </p:nvPr>
        </p:nvGraphicFramePr>
        <p:xfrm>
          <a:off x="1752600" y="3886200"/>
          <a:ext cx="5562600" cy="23358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bella 9">
            <a:extLst>
              <a:ext uri="{FF2B5EF4-FFF2-40B4-BE49-F238E27FC236}">
                <a16:creationId xmlns:a16="http://schemas.microsoft.com/office/drawing/2014/main" id="{91F2F1FF-D7D9-4D83-A898-FB0F3407D20B}"/>
              </a:ext>
            </a:extLst>
          </p:cNvPr>
          <p:cNvGraphicFramePr>
            <a:graphicFrameLocks noGrp="1"/>
          </p:cNvGraphicFramePr>
          <p:nvPr>
            <p:extLst>
              <p:ext uri="{D42A27DB-BD31-4B8C-83A1-F6EECF244321}">
                <p14:modId xmlns:p14="http://schemas.microsoft.com/office/powerpoint/2010/main" val="2323439180"/>
              </p:ext>
            </p:extLst>
          </p:nvPr>
        </p:nvGraphicFramePr>
        <p:xfrm>
          <a:off x="667004" y="2362200"/>
          <a:ext cx="7867650" cy="1115692"/>
        </p:xfrm>
        <a:graphic>
          <a:graphicData uri="http://schemas.openxmlformats.org/drawingml/2006/table">
            <a:tbl>
              <a:tblPr/>
              <a:tblGrid>
                <a:gridCol w="2461025">
                  <a:extLst>
                    <a:ext uri="{9D8B030D-6E8A-4147-A177-3AD203B41FA5}">
                      <a16:colId xmlns:a16="http://schemas.microsoft.com/office/drawing/2014/main" val="3653606802"/>
                    </a:ext>
                  </a:extLst>
                </a:gridCol>
                <a:gridCol w="1824971">
                  <a:extLst>
                    <a:ext uri="{9D8B030D-6E8A-4147-A177-3AD203B41FA5}">
                      <a16:colId xmlns:a16="http://schemas.microsoft.com/office/drawing/2014/main" val="2716429858"/>
                    </a:ext>
                  </a:extLst>
                </a:gridCol>
                <a:gridCol w="1676400">
                  <a:extLst>
                    <a:ext uri="{9D8B030D-6E8A-4147-A177-3AD203B41FA5}">
                      <a16:colId xmlns:a16="http://schemas.microsoft.com/office/drawing/2014/main" val="470103631"/>
                    </a:ext>
                  </a:extLst>
                </a:gridCol>
                <a:gridCol w="1905254">
                  <a:extLst>
                    <a:ext uri="{9D8B030D-6E8A-4147-A177-3AD203B41FA5}">
                      <a16:colId xmlns:a16="http://schemas.microsoft.com/office/drawing/2014/main" val="534044859"/>
                    </a:ext>
                  </a:extLst>
                </a:gridCol>
              </a:tblGrid>
              <a:tr h="278923">
                <a:tc>
                  <a:txBody>
                    <a:bodyPr/>
                    <a:lstStyle/>
                    <a:p>
                      <a:pPr algn="ctr" fontAlgn="b"/>
                      <a:r>
                        <a:rPr lang="it-IT" sz="1100" b="1" i="0" u="none" strike="noStrike" dirty="0">
                          <a:solidFill>
                            <a:srgbClr val="002060"/>
                          </a:solidFill>
                          <a:effectLst/>
                          <a:latin typeface="+mn-lt"/>
                        </a:rPr>
                        <a:t>Anno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2060"/>
                          </a:solidFill>
                          <a:effectLst/>
                          <a:latin typeface="+mn-lt"/>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2060"/>
                          </a:solidFill>
                          <a:effectLst/>
                          <a:latin typeface="+mn-lt"/>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002060"/>
                          </a:solidFill>
                          <a:effectLst/>
                          <a:latin typeface="+mn-lt"/>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8380402"/>
                  </a:ext>
                </a:extLst>
              </a:tr>
              <a:tr h="278923">
                <a:tc>
                  <a:txBody>
                    <a:bodyPr/>
                    <a:lstStyle/>
                    <a:p>
                      <a:pPr algn="ctr" fontAlgn="b"/>
                      <a:r>
                        <a:rPr lang="it-IT" sz="1100" b="1" i="0" u="none" strike="noStrike" dirty="0">
                          <a:solidFill>
                            <a:srgbClr val="000000"/>
                          </a:solidFill>
                          <a:effectLst/>
                          <a:latin typeface="+mn-lt"/>
                        </a:rPr>
                        <a:t>Residuo Debito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dirty="0">
                          <a:solidFill>
                            <a:srgbClr val="000000"/>
                          </a:solidFill>
                          <a:effectLst/>
                          <a:latin typeface="+mn-lt"/>
                        </a:rPr>
                        <a:t>674.571,87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it-IT" sz="1100" b="1" i="0" u="none" strike="noStrike" dirty="0">
                          <a:solidFill>
                            <a:srgbClr val="000000"/>
                          </a:solidFill>
                          <a:effectLst/>
                          <a:latin typeface="+mn-lt"/>
                        </a:rPr>
                        <a:t>548.189,46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it-IT" sz="1100" b="1" i="0" u="none" strike="noStrike" dirty="0">
                          <a:solidFill>
                            <a:srgbClr val="000000"/>
                          </a:solidFill>
                          <a:effectLst/>
                          <a:latin typeface="+mn-lt"/>
                        </a:rPr>
                        <a:t>418.785,69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903199237"/>
                  </a:ext>
                </a:extLst>
              </a:tr>
              <a:tr h="278923">
                <a:tc>
                  <a:txBody>
                    <a:bodyPr/>
                    <a:lstStyle/>
                    <a:p>
                      <a:pPr algn="l" fontAlgn="b"/>
                      <a:r>
                        <a:rPr lang="it-IT" sz="1100" b="0" i="0" u="none" strike="noStrike">
                          <a:solidFill>
                            <a:srgbClr val="000000"/>
                          </a:solidFill>
                          <a:effectLst/>
                          <a:latin typeface="+mn-lt"/>
                        </a:rPr>
                        <a:t>Nr. Abitanti al 31/12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mn-lt"/>
                        </a:rPr>
                        <a:t>75.726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mn-lt"/>
                        </a:rPr>
                        <a:t>75.586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mn-lt"/>
                        </a:rPr>
                        <a:t>76.602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3256090"/>
                  </a:ext>
                </a:extLst>
              </a:tr>
              <a:tr h="278923">
                <a:tc>
                  <a:txBody>
                    <a:bodyPr/>
                    <a:lstStyle/>
                    <a:p>
                      <a:pPr algn="l" fontAlgn="b"/>
                      <a:r>
                        <a:rPr lang="it-IT" sz="1100" b="0" i="0" u="none" strike="noStrike">
                          <a:solidFill>
                            <a:srgbClr val="000000"/>
                          </a:solidFill>
                          <a:effectLst/>
                          <a:latin typeface="+mn-lt"/>
                        </a:rPr>
                        <a:t>Debito medio per abitante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mn-lt"/>
                        </a:rPr>
                        <a:t>8,91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it-IT" sz="1100" b="0" i="0" u="none" strike="noStrike" dirty="0">
                          <a:solidFill>
                            <a:srgbClr val="000000"/>
                          </a:solidFill>
                          <a:effectLst/>
                          <a:latin typeface="+mn-lt"/>
                        </a:rPr>
                        <a:t>7,25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it-IT" sz="1100" b="0" i="0" u="none" strike="noStrike" dirty="0">
                          <a:solidFill>
                            <a:srgbClr val="000000"/>
                          </a:solidFill>
                          <a:effectLst/>
                          <a:latin typeface="+mn-lt"/>
                        </a:rPr>
                        <a:t>5,47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290432711"/>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623363" y="1295400"/>
            <a:ext cx="7899654" cy="1090683"/>
          </a:xfrm>
          <a:prstGeom prst="rect">
            <a:avLst/>
          </a:prstGeom>
        </p:spPr>
        <p:txBody>
          <a:bodyPr vert="horz" wrap="square" lIns="0" tIns="13335" rIns="0" bIns="0" rtlCol="0">
            <a:spAutoFit/>
          </a:bodyPr>
          <a:lstStyle/>
          <a:p>
            <a:pPr marL="12700" marR="5080" algn="just">
              <a:lnSpc>
                <a:spcPct val="100000"/>
              </a:lnSpc>
              <a:spcBef>
                <a:spcPts val="105"/>
              </a:spcBef>
            </a:pPr>
            <a:r>
              <a:rPr sz="1400" dirty="0">
                <a:latin typeface="Calibri"/>
                <a:cs typeface="Calibri"/>
              </a:rPr>
              <a:t>Per “</a:t>
            </a:r>
            <a:r>
              <a:rPr sz="1400" b="1" dirty="0">
                <a:latin typeface="Calibri"/>
                <a:cs typeface="Calibri"/>
              </a:rPr>
              <a:t>servizi a </a:t>
            </a:r>
            <a:r>
              <a:rPr sz="1400" b="1" spc="-5" dirty="0">
                <a:latin typeface="Calibri"/>
                <a:cs typeface="Calibri"/>
              </a:rPr>
              <a:t>domanda individuale</a:t>
            </a:r>
            <a:r>
              <a:rPr sz="1400" spc="-5" dirty="0">
                <a:latin typeface="Calibri"/>
                <a:cs typeface="Calibri"/>
              </a:rPr>
              <a:t>” si intendono </a:t>
            </a:r>
            <a:r>
              <a:rPr sz="1400" dirty="0">
                <a:latin typeface="Calibri"/>
                <a:cs typeface="Calibri"/>
              </a:rPr>
              <a:t>tutti </a:t>
            </a:r>
            <a:r>
              <a:rPr sz="1400" spc="-5" dirty="0">
                <a:latin typeface="Calibri"/>
                <a:cs typeface="Calibri"/>
              </a:rPr>
              <a:t>quei </a:t>
            </a:r>
            <a:r>
              <a:rPr sz="1400" dirty="0">
                <a:latin typeface="Calibri"/>
                <a:cs typeface="Calibri"/>
              </a:rPr>
              <a:t>servizi che l’Ente gestisce direttamente, non in ragione </a:t>
            </a:r>
            <a:r>
              <a:rPr sz="1400" spc="-5" dirty="0">
                <a:latin typeface="Calibri"/>
                <a:cs typeface="Calibri"/>
              </a:rPr>
              <a:t>di una specifica </a:t>
            </a:r>
            <a:r>
              <a:rPr sz="1400" dirty="0">
                <a:latin typeface="Calibri"/>
                <a:cs typeface="Calibri"/>
              </a:rPr>
              <a:t>delega  o norma </a:t>
            </a:r>
            <a:r>
              <a:rPr sz="1400" spc="-5" dirty="0">
                <a:latin typeface="Calibri"/>
                <a:cs typeface="Calibri"/>
              </a:rPr>
              <a:t>di legge, </a:t>
            </a:r>
            <a:r>
              <a:rPr sz="1400" dirty="0">
                <a:latin typeface="Calibri"/>
                <a:cs typeface="Calibri"/>
              </a:rPr>
              <a:t>ma come </a:t>
            </a:r>
            <a:r>
              <a:rPr sz="1400" spc="-5" dirty="0">
                <a:latin typeface="Calibri"/>
                <a:cs typeface="Calibri"/>
              </a:rPr>
              <a:t>servizio </a:t>
            </a:r>
            <a:r>
              <a:rPr sz="1400" dirty="0">
                <a:latin typeface="Calibri"/>
                <a:cs typeface="Calibri"/>
              </a:rPr>
              <a:t>erogato alla </a:t>
            </a:r>
            <a:r>
              <a:rPr sz="1400" spc="-5" dirty="0">
                <a:latin typeface="Calibri"/>
                <a:cs typeface="Calibri"/>
              </a:rPr>
              <a:t>cittadinanza </a:t>
            </a:r>
            <a:r>
              <a:rPr sz="1400" dirty="0">
                <a:latin typeface="Calibri"/>
                <a:cs typeface="Calibri"/>
              </a:rPr>
              <a:t>che </a:t>
            </a:r>
            <a:r>
              <a:rPr sz="1400" spc="-5" dirty="0">
                <a:latin typeface="Calibri"/>
                <a:cs typeface="Calibri"/>
              </a:rPr>
              <a:t>ne faccia </a:t>
            </a:r>
            <a:r>
              <a:rPr sz="1400" dirty="0">
                <a:latin typeface="Calibri"/>
                <a:cs typeface="Calibri"/>
              </a:rPr>
              <a:t>richiesta e che non </a:t>
            </a:r>
            <a:r>
              <a:rPr sz="1400" spc="-5" dirty="0">
                <a:latin typeface="Calibri"/>
                <a:cs typeface="Calibri"/>
              </a:rPr>
              <a:t>siano classificate </a:t>
            </a:r>
            <a:r>
              <a:rPr sz="1400" dirty="0">
                <a:latin typeface="Calibri"/>
                <a:cs typeface="Calibri"/>
              </a:rPr>
              <a:t>come non onerose ex lege.  </a:t>
            </a:r>
            <a:r>
              <a:rPr sz="1400" spc="-5" dirty="0">
                <a:latin typeface="Calibri"/>
                <a:cs typeface="Calibri"/>
              </a:rPr>
              <a:t>Il </a:t>
            </a:r>
            <a:r>
              <a:rPr sz="1400" u="sng" dirty="0">
                <a:solidFill>
                  <a:srgbClr val="0000FF"/>
                </a:solidFill>
                <a:latin typeface="Calibri"/>
                <a:cs typeface="Calibri"/>
                <a:hlinkClick r:id="rId2"/>
              </a:rPr>
              <a:t>Decreto del Ministero dell'Interno 31.12.1983 </a:t>
            </a:r>
            <a:r>
              <a:rPr sz="1400" spc="-5" dirty="0">
                <a:latin typeface="Calibri"/>
                <a:cs typeface="Calibri"/>
              </a:rPr>
              <a:t>individua </a:t>
            </a:r>
            <a:r>
              <a:rPr sz="1400" dirty="0">
                <a:latin typeface="Calibri"/>
                <a:cs typeface="Calibri"/>
              </a:rPr>
              <a:t>le categorie </a:t>
            </a:r>
            <a:r>
              <a:rPr sz="1400" spc="-5" dirty="0">
                <a:latin typeface="Calibri"/>
                <a:cs typeface="Calibri"/>
              </a:rPr>
              <a:t>di servizi classificabili quali “servizi </a:t>
            </a:r>
            <a:r>
              <a:rPr sz="1400" dirty="0">
                <a:latin typeface="Calibri"/>
                <a:cs typeface="Calibri"/>
              </a:rPr>
              <a:t>a domanda individuale”. Il  </a:t>
            </a:r>
            <a:r>
              <a:rPr sz="1400" spc="-5" dirty="0">
                <a:latin typeface="Calibri"/>
                <a:cs typeface="Calibri"/>
              </a:rPr>
              <a:t>Comune</a:t>
            </a:r>
            <a:r>
              <a:rPr sz="1400" spc="-30" dirty="0">
                <a:latin typeface="Calibri"/>
                <a:cs typeface="Calibri"/>
              </a:rPr>
              <a:t> </a:t>
            </a:r>
            <a:r>
              <a:rPr sz="1400" spc="-5" dirty="0">
                <a:latin typeface="Calibri"/>
                <a:cs typeface="Calibri"/>
              </a:rPr>
              <a:t>di</a:t>
            </a:r>
            <a:r>
              <a:rPr sz="1400" dirty="0">
                <a:latin typeface="Calibri"/>
                <a:cs typeface="Calibri"/>
              </a:rPr>
              <a:t> </a:t>
            </a:r>
            <a:r>
              <a:rPr lang="it-IT" sz="1400" dirty="0">
                <a:latin typeface="Calibri"/>
                <a:cs typeface="Calibri"/>
              </a:rPr>
              <a:t>Cinisello Balsamo</a:t>
            </a:r>
            <a:r>
              <a:rPr sz="1400" dirty="0">
                <a:latin typeface="Calibri"/>
                <a:cs typeface="Calibri"/>
              </a:rPr>
              <a:t>,</a:t>
            </a:r>
            <a:r>
              <a:rPr sz="1400" spc="-35" dirty="0">
                <a:latin typeface="Calibri"/>
                <a:cs typeface="Calibri"/>
              </a:rPr>
              <a:t> </a:t>
            </a:r>
            <a:r>
              <a:rPr sz="1400" dirty="0">
                <a:latin typeface="Calibri"/>
                <a:cs typeface="Calibri"/>
              </a:rPr>
              <a:t>nell’ambito</a:t>
            </a:r>
            <a:r>
              <a:rPr sz="1400" spc="-50" dirty="0">
                <a:latin typeface="Calibri"/>
                <a:cs typeface="Calibri"/>
              </a:rPr>
              <a:t> </a:t>
            </a:r>
            <a:r>
              <a:rPr sz="1400" dirty="0">
                <a:latin typeface="Calibri"/>
                <a:cs typeface="Calibri"/>
              </a:rPr>
              <a:t>delle</a:t>
            </a:r>
            <a:r>
              <a:rPr sz="1400" spc="-10" dirty="0">
                <a:latin typeface="Calibri"/>
                <a:cs typeface="Calibri"/>
              </a:rPr>
              <a:t> </a:t>
            </a:r>
            <a:r>
              <a:rPr sz="1400" spc="-5" dirty="0">
                <a:latin typeface="Calibri"/>
                <a:cs typeface="Calibri"/>
              </a:rPr>
              <a:t>suddette</a:t>
            </a:r>
            <a:r>
              <a:rPr sz="1400" spc="-20" dirty="0">
                <a:latin typeface="Calibri"/>
                <a:cs typeface="Calibri"/>
              </a:rPr>
              <a:t> </a:t>
            </a:r>
            <a:r>
              <a:rPr sz="1400" spc="-5" dirty="0">
                <a:latin typeface="Calibri"/>
                <a:cs typeface="Calibri"/>
              </a:rPr>
              <a:t>categorie,</a:t>
            </a:r>
            <a:r>
              <a:rPr sz="1400" spc="-35" dirty="0">
                <a:latin typeface="Calibri"/>
                <a:cs typeface="Calibri"/>
              </a:rPr>
              <a:t> </a:t>
            </a:r>
            <a:r>
              <a:rPr sz="1400" dirty="0">
                <a:latin typeface="Calibri"/>
                <a:cs typeface="Calibri"/>
              </a:rPr>
              <a:t>eroga</a:t>
            </a:r>
            <a:r>
              <a:rPr sz="1400" spc="-10" dirty="0">
                <a:latin typeface="Calibri"/>
                <a:cs typeface="Calibri"/>
              </a:rPr>
              <a:t> </a:t>
            </a:r>
            <a:r>
              <a:rPr sz="1400" dirty="0">
                <a:latin typeface="Calibri"/>
                <a:cs typeface="Calibri"/>
              </a:rPr>
              <a:t>i</a:t>
            </a:r>
            <a:r>
              <a:rPr sz="1400" spc="-10" dirty="0">
                <a:latin typeface="Calibri"/>
                <a:cs typeface="Calibri"/>
              </a:rPr>
              <a:t> </a:t>
            </a:r>
            <a:r>
              <a:rPr sz="1400" spc="-5" dirty="0">
                <a:latin typeface="Calibri"/>
                <a:cs typeface="Calibri"/>
              </a:rPr>
              <a:t>seguenti</a:t>
            </a:r>
            <a:r>
              <a:rPr sz="1400" spc="-25" dirty="0">
                <a:latin typeface="Calibri"/>
                <a:cs typeface="Calibri"/>
              </a:rPr>
              <a:t> </a:t>
            </a:r>
            <a:r>
              <a:rPr sz="1400" spc="-5" dirty="0">
                <a:latin typeface="Calibri"/>
                <a:cs typeface="Calibri"/>
              </a:rPr>
              <a:t>servizi:</a:t>
            </a:r>
            <a:endParaRPr sz="1400" dirty="0">
              <a:latin typeface="Calibri"/>
              <a:cs typeface="Calibri"/>
            </a:endParaRPr>
          </a:p>
        </p:txBody>
      </p:sp>
      <p:sp>
        <p:nvSpPr>
          <p:cNvPr id="8" name="Segnaposto piè di pagina 7">
            <a:extLst>
              <a:ext uri="{FF2B5EF4-FFF2-40B4-BE49-F238E27FC236}">
                <a16:creationId xmlns:a16="http://schemas.microsoft.com/office/drawing/2014/main" id="{5EBA7DF6-0C50-40FB-ABAB-37D51BCFEA6A}"/>
              </a:ext>
            </a:extLst>
          </p:cNvPr>
          <p:cNvSpPr>
            <a:spLocks noGrp="1"/>
          </p:cNvSpPr>
          <p:nvPr>
            <p:ph type="ftr" sz="quarter" idx="11"/>
          </p:nvPr>
        </p:nvSpPr>
        <p:spPr>
          <a:xfrm>
            <a:off x="2895600" y="6252731"/>
            <a:ext cx="3617103" cy="365125"/>
          </a:xfrm>
        </p:spPr>
        <p:txBody>
          <a:bodyPr/>
          <a:lstStyle/>
          <a:p>
            <a:r>
              <a:rPr lang="it-IT" b="1" dirty="0">
                <a:solidFill>
                  <a:srgbClr val="002060"/>
                </a:solidFill>
              </a:rPr>
              <a:t>Rendiconto semplificato per il Cittadino Esercizio 2019</a:t>
            </a:r>
          </a:p>
        </p:txBody>
      </p:sp>
      <p:sp>
        <p:nvSpPr>
          <p:cNvPr id="2" name="Titolo 1">
            <a:extLst>
              <a:ext uri="{FF2B5EF4-FFF2-40B4-BE49-F238E27FC236}">
                <a16:creationId xmlns:a16="http://schemas.microsoft.com/office/drawing/2014/main" id="{D55C6ADC-46BB-44EE-A225-2569C22E1F68}"/>
              </a:ext>
            </a:extLst>
          </p:cNvPr>
          <p:cNvSpPr>
            <a:spLocks noGrp="1"/>
          </p:cNvSpPr>
          <p:nvPr>
            <p:ph type="title"/>
          </p:nvPr>
        </p:nvSpPr>
        <p:spPr>
          <a:xfrm>
            <a:off x="822960" y="381001"/>
            <a:ext cx="7543800" cy="439292"/>
          </a:xfrm>
        </p:spPr>
        <p:txBody>
          <a:bodyPr>
            <a:normAutofit fontScale="90000"/>
          </a:bodyPr>
          <a:lstStyle/>
          <a:p>
            <a:pPr algn="ctr"/>
            <a:br>
              <a:rPr lang="it-IT" dirty="0">
                <a:solidFill>
                  <a:srgbClr val="002060"/>
                </a:solidFill>
                <a:latin typeface="Calibri"/>
                <a:cs typeface="Calibri"/>
              </a:rPr>
            </a:br>
            <a:r>
              <a:rPr lang="it-IT" sz="1800" b="1" spc="-10" dirty="0">
                <a:solidFill>
                  <a:srgbClr val="002060"/>
                </a:solidFill>
                <a:latin typeface="Calibri"/>
                <a:cs typeface="Calibri"/>
              </a:rPr>
              <a:t>I SERVIZI A DOMANDA INDIVIDUALE </a:t>
            </a:r>
            <a:endParaRPr lang="it-IT" sz="1800" dirty="0"/>
          </a:p>
        </p:txBody>
      </p:sp>
      <p:sp>
        <p:nvSpPr>
          <p:cNvPr id="12" name="Rettangolo 11">
            <a:extLst>
              <a:ext uri="{FF2B5EF4-FFF2-40B4-BE49-F238E27FC236}">
                <a16:creationId xmlns:a16="http://schemas.microsoft.com/office/drawing/2014/main" id="{BA2133CA-00D8-466E-A501-BBDC9AF5BF0D}"/>
              </a:ext>
            </a:extLst>
          </p:cNvPr>
          <p:cNvSpPr/>
          <p:nvPr/>
        </p:nvSpPr>
        <p:spPr>
          <a:xfrm rot="10800000" flipV="1">
            <a:off x="777239" y="5747265"/>
            <a:ext cx="7745777" cy="369332"/>
          </a:xfrm>
          <a:prstGeom prst="rect">
            <a:avLst/>
          </a:prstGeom>
        </p:spPr>
        <p:txBody>
          <a:bodyPr wrap="square">
            <a:spAutoFit/>
          </a:bodyPr>
          <a:lstStyle/>
          <a:p>
            <a:r>
              <a:rPr lang="it-IT" sz="1200" dirty="0">
                <a:solidFill>
                  <a:srgbClr val="000000"/>
                </a:solidFill>
              </a:rPr>
              <a:t>N.B. Si precisa che la percentuale del 54,82  considera i costi degli asili nido al 50% così come previsto dalla legge 498/92</a:t>
            </a:r>
            <a:r>
              <a:rPr lang="it-IT" dirty="0">
                <a:solidFill>
                  <a:srgbClr val="000000"/>
                </a:solidFill>
                <a:latin typeface="Arial" panose="020B0604020202020204" pitchFamily="34" charset="0"/>
              </a:rPr>
              <a:t>.</a:t>
            </a:r>
            <a:r>
              <a:rPr lang="it-IT" dirty="0"/>
              <a:t> </a:t>
            </a:r>
          </a:p>
        </p:txBody>
      </p:sp>
      <p:graphicFrame>
        <p:nvGraphicFramePr>
          <p:cNvPr id="4" name="Tabella 3">
            <a:extLst>
              <a:ext uri="{FF2B5EF4-FFF2-40B4-BE49-F238E27FC236}">
                <a16:creationId xmlns:a16="http://schemas.microsoft.com/office/drawing/2014/main" id="{0FB5536B-23A1-4801-9D3D-1ACAAB7559BD}"/>
              </a:ext>
            </a:extLst>
          </p:cNvPr>
          <p:cNvGraphicFramePr>
            <a:graphicFrameLocks noGrp="1"/>
          </p:cNvGraphicFramePr>
          <p:nvPr>
            <p:extLst>
              <p:ext uri="{D42A27DB-BD31-4B8C-83A1-F6EECF244321}">
                <p14:modId xmlns:p14="http://schemas.microsoft.com/office/powerpoint/2010/main" val="189515665"/>
              </p:ext>
            </p:extLst>
          </p:nvPr>
        </p:nvGraphicFramePr>
        <p:xfrm>
          <a:off x="620983" y="2809874"/>
          <a:ext cx="7745778" cy="2676521"/>
        </p:xfrm>
        <a:graphic>
          <a:graphicData uri="http://schemas.openxmlformats.org/drawingml/2006/table">
            <a:tbl>
              <a:tblPr/>
              <a:tblGrid>
                <a:gridCol w="3309595">
                  <a:extLst>
                    <a:ext uri="{9D8B030D-6E8A-4147-A177-3AD203B41FA5}">
                      <a16:colId xmlns:a16="http://schemas.microsoft.com/office/drawing/2014/main" val="742850154"/>
                    </a:ext>
                  </a:extLst>
                </a:gridCol>
                <a:gridCol w="1138283">
                  <a:extLst>
                    <a:ext uri="{9D8B030D-6E8A-4147-A177-3AD203B41FA5}">
                      <a16:colId xmlns:a16="http://schemas.microsoft.com/office/drawing/2014/main" val="3133062911"/>
                    </a:ext>
                  </a:extLst>
                </a:gridCol>
                <a:gridCol w="1122689">
                  <a:extLst>
                    <a:ext uri="{9D8B030D-6E8A-4147-A177-3AD203B41FA5}">
                      <a16:colId xmlns:a16="http://schemas.microsoft.com/office/drawing/2014/main" val="4055960368"/>
                    </a:ext>
                  </a:extLst>
                </a:gridCol>
                <a:gridCol w="1157773">
                  <a:extLst>
                    <a:ext uri="{9D8B030D-6E8A-4147-A177-3AD203B41FA5}">
                      <a16:colId xmlns:a16="http://schemas.microsoft.com/office/drawing/2014/main" val="36733400"/>
                    </a:ext>
                  </a:extLst>
                </a:gridCol>
                <a:gridCol w="1017438">
                  <a:extLst>
                    <a:ext uri="{9D8B030D-6E8A-4147-A177-3AD203B41FA5}">
                      <a16:colId xmlns:a16="http://schemas.microsoft.com/office/drawing/2014/main" val="4090839396"/>
                    </a:ext>
                  </a:extLst>
                </a:gridCol>
              </a:tblGrid>
              <a:tr h="486641">
                <a:tc>
                  <a:txBody>
                    <a:bodyPr/>
                    <a:lstStyle/>
                    <a:p>
                      <a:pPr algn="l" fontAlgn="b"/>
                      <a:r>
                        <a:rPr lang="it-IT" sz="1100" b="1" i="0" u="none" strike="noStrike">
                          <a:solidFill>
                            <a:srgbClr val="002060"/>
                          </a:solidFill>
                          <a:effectLst/>
                          <a:latin typeface="Calibri" panose="020F0502020204030204" pitchFamily="34" charset="0"/>
                        </a:rPr>
                        <a:t>Servizi a domanda individuale - Bilancio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100" b="1" i="0" u="none" strike="noStrike" dirty="0">
                          <a:solidFill>
                            <a:srgbClr val="002060"/>
                          </a:solidFill>
                          <a:effectLst/>
                          <a:latin typeface="Calibri" panose="020F0502020204030204" pitchFamily="34" charset="0"/>
                        </a:rPr>
                        <a:t>Entrate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100" b="1" i="0" u="none" strike="noStrike" dirty="0">
                          <a:solidFill>
                            <a:srgbClr val="002060"/>
                          </a:solidFill>
                          <a:effectLst/>
                          <a:latin typeface="Calibri" panose="020F0502020204030204" pitchFamily="34" charset="0"/>
                        </a:rPr>
                        <a:t>Spese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100" b="1" i="0" u="none" strike="noStrike" dirty="0">
                          <a:solidFill>
                            <a:srgbClr val="002060"/>
                          </a:solidFill>
                          <a:effectLst/>
                          <a:latin typeface="Calibri" panose="020F0502020204030204" pitchFamily="34" charset="0"/>
                        </a:rPr>
                        <a:t>Risultato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100" b="1" i="0" u="none" strike="noStrike" dirty="0">
                          <a:solidFill>
                            <a:srgbClr val="002060"/>
                          </a:solidFill>
                          <a:effectLst/>
                          <a:latin typeface="Calibri" panose="020F0502020204030204" pitchFamily="34" charset="0"/>
                        </a:rPr>
                        <a:t>Copertura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064417653"/>
                  </a:ext>
                </a:extLst>
              </a:tr>
              <a:tr h="243320">
                <a:tc>
                  <a:txBody>
                    <a:bodyPr/>
                    <a:lstStyle/>
                    <a:p>
                      <a:pPr algn="l" fontAlgn="b"/>
                      <a:r>
                        <a:rPr lang="it-IT" sz="1100" b="0" i="0" u="none" strike="noStrike">
                          <a:solidFill>
                            <a:srgbClr val="00206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100" b="1" i="0" u="none" strike="noStrike">
                          <a:solidFill>
                            <a:srgbClr val="002060"/>
                          </a:solidFill>
                          <a:effectLst/>
                          <a:latin typeface="Calibri" panose="020F0502020204030204" pitchFamily="34" charset="0"/>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100" b="1" i="0" u="none" strike="noStrike">
                          <a:solidFill>
                            <a:srgbClr val="002060"/>
                          </a:solidFill>
                          <a:effectLst/>
                          <a:latin typeface="Calibri" panose="020F0502020204030204" pitchFamily="34" charset="0"/>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100" b="1" i="0" u="none" strike="noStrike">
                          <a:solidFill>
                            <a:srgbClr val="002060"/>
                          </a:solidFill>
                          <a:effectLst/>
                          <a:latin typeface="Calibri" panose="020F0502020204030204" pitchFamily="34" charset="0"/>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it-IT" sz="1100" b="1" i="0" u="none" strike="noStrike" dirty="0">
                          <a:solidFill>
                            <a:srgbClr val="002060"/>
                          </a:solidFill>
                          <a:effectLst/>
                          <a:latin typeface="Calibri" panose="020F0502020204030204" pitchFamily="34" charset="0"/>
                        </a:rPr>
                        <a:t>in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260137600"/>
                  </a:ext>
                </a:extLst>
              </a:tr>
              <a:tr h="243320">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85773803"/>
                  </a:ext>
                </a:extLst>
              </a:tr>
              <a:tr h="243320">
                <a:tc>
                  <a:txBody>
                    <a:bodyPr/>
                    <a:lstStyle/>
                    <a:p>
                      <a:pPr algn="l" fontAlgn="b"/>
                      <a:r>
                        <a:rPr lang="it-IT" sz="1100" b="0" i="0" u="none" strike="noStrike">
                          <a:solidFill>
                            <a:srgbClr val="000000"/>
                          </a:solidFill>
                          <a:effectLst/>
                          <a:latin typeface="Calibri" panose="020F0502020204030204" pitchFamily="34" charset="0"/>
                        </a:rPr>
                        <a:t>Asili nido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1.129.224,30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3.467.600,96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-2.338.376,66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32,57%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99176727"/>
                  </a:ext>
                </a:extLst>
              </a:tr>
              <a:tr h="243320">
                <a:tc>
                  <a:txBody>
                    <a:bodyPr/>
                    <a:lstStyle/>
                    <a:p>
                      <a:pPr algn="l" fontAlgn="b"/>
                      <a:r>
                        <a:rPr lang="it-IT" sz="1100" b="0" i="0" u="none" strike="noStrike">
                          <a:solidFill>
                            <a:srgbClr val="000000"/>
                          </a:solidFill>
                          <a:effectLst/>
                          <a:latin typeface="Calibri" panose="020F0502020204030204" pitchFamily="34" charset="0"/>
                        </a:rPr>
                        <a:t>Colonie e soggiorni stagionali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100.642,43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302.923,42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-202.280,99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33,22%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0544174"/>
                  </a:ext>
                </a:extLst>
              </a:tr>
              <a:tr h="243320">
                <a:tc>
                  <a:txBody>
                    <a:bodyPr/>
                    <a:lstStyle/>
                    <a:p>
                      <a:pPr algn="l" fontAlgn="b"/>
                      <a:r>
                        <a:rPr lang="it-IT" sz="1100" b="0" i="0" u="none" strike="noStrike">
                          <a:solidFill>
                            <a:srgbClr val="000000"/>
                          </a:solidFill>
                          <a:effectLst/>
                          <a:latin typeface="Calibri" panose="020F0502020204030204" pitchFamily="34" charset="0"/>
                        </a:rPr>
                        <a:t>Corsi extrascolastici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298.448,00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501.426,63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-202.978,63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59,52%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72307186"/>
                  </a:ext>
                </a:extLst>
              </a:tr>
              <a:tr h="243320">
                <a:tc>
                  <a:txBody>
                    <a:bodyPr/>
                    <a:lstStyle/>
                    <a:p>
                      <a:pPr algn="l" fontAlgn="b"/>
                      <a:r>
                        <a:rPr lang="it-IT" sz="1100" b="0" i="0" u="none" strike="noStrike">
                          <a:solidFill>
                            <a:srgbClr val="000000"/>
                          </a:solidFill>
                          <a:effectLst/>
                          <a:latin typeface="Calibri" panose="020F0502020204030204" pitchFamily="34" charset="0"/>
                        </a:rPr>
                        <a:t>Impianti sportivi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164.565,48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809.312,03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-644.746,55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20,33%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2200249"/>
                  </a:ext>
                </a:extLst>
              </a:tr>
              <a:tr h="243320">
                <a:tc>
                  <a:txBody>
                    <a:bodyPr/>
                    <a:lstStyle/>
                    <a:p>
                      <a:pPr algn="l" fontAlgn="b"/>
                      <a:r>
                        <a:rPr lang="it-IT" sz="1100" b="0" i="0" u="none" strike="noStrike">
                          <a:solidFill>
                            <a:srgbClr val="000000"/>
                          </a:solidFill>
                          <a:effectLst/>
                          <a:latin typeface="Calibri" panose="020F0502020204030204" pitchFamily="34" charset="0"/>
                        </a:rPr>
                        <a:t>Mense scolastiche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2.495.750,65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3.622.614,27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-1.126.863,62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68,89%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62441289"/>
                  </a:ext>
                </a:extLst>
              </a:tr>
              <a:tr h="243320">
                <a:tc>
                  <a:txBody>
                    <a:bodyPr/>
                    <a:lstStyle/>
                    <a:p>
                      <a:pPr algn="l" fontAlgn="b"/>
                      <a:r>
                        <a:rPr lang="it-IT" sz="1100" b="0" i="0" u="none" strike="noStrike">
                          <a:solidFill>
                            <a:srgbClr val="000000"/>
                          </a:solidFill>
                          <a:effectLst/>
                          <a:latin typeface="Calibri" panose="020F0502020204030204" pitchFamily="34" charset="0"/>
                        </a:rPr>
                        <a:t>Altri servizi a domanda individuale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82.468,40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821.389,64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-738.921,24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it-IT" sz="1100" b="0" i="0" u="none" strike="noStrike">
                          <a:solidFill>
                            <a:srgbClr val="000000"/>
                          </a:solidFill>
                          <a:effectLst/>
                          <a:latin typeface="Calibri" panose="020F0502020204030204" pitchFamily="34" charset="0"/>
                        </a:rPr>
                        <a:t>10,04%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13977216"/>
                  </a:ext>
                </a:extLst>
              </a:tr>
              <a:tr h="243320">
                <a:tc>
                  <a:txBody>
                    <a:bodyPr/>
                    <a:lstStyle/>
                    <a:p>
                      <a:pPr algn="l" fontAlgn="b"/>
                      <a:r>
                        <a:rPr lang="it-IT" sz="1100" b="1" i="0" u="none" strike="noStrike">
                          <a:solidFill>
                            <a:srgbClr val="002060"/>
                          </a:solidFill>
                          <a:effectLst/>
                          <a:latin typeface="Calibri" panose="020F0502020204030204" pitchFamily="34" charset="0"/>
                        </a:rPr>
                        <a:t>Totale Servizi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100" b="1" i="0" u="none" strike="noStrike">
                          <a:solidFill>
                            <a:srgbClr val="002060"/>
                          </a:solidFill>
                          <a:effectLst/>
                          <a:latin typeface="Calibri" panose="020F0502020204030204" pitchFamily="34" charset="0"/>
                        </a:rPr>
                        <a:t>4.271.099,26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100" b="1" i="0" u="none" strike="noStrike">
                          <a:solidFill>
                            <a:srgbClr val="002060"/>
                          </a:solidFill>
                          <a:effectLst/>
                          <a:latin typeface="Calibri" panose="020F0502020204030204" pitchFamily="34" charset="0"/>
                        </a:rPr>
                        <a:t>7.791.466,47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100" b="1" i="0" u="none" strike="noStrike">
                          <a:solidFill>
                            <a:srgbClr val="002060"/>
                          </a:solidFill>
                          <a:effectLst/>
                          <a:latin typeface="Calibri" panose="020F0502020204030204" pitchFamily="34" charset="0"/>
                        </a:rPr>
                        <a:t>-4.141.161,83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it-IT" sz="1100" b="1" i="0" u="none" strike="noStrike" dirty="0">
                          <a:solidFill>
                            <a:srgbClr val="002060"/>
                          </a:solidFill>
                          <a:effectLst/>
                          <a:latin typeface="Calibri" panose="020F0502020204030204" pitchFamily="34" charset="0"/>
                        </a:rPr>
                        <a:t>54,82%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23310777"/>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egnaposto piè di pagina 7">
            <a:extLst>
              <a:ext uri="{FF2B5EF4-FFF2-40B4-BE49-F238E27FC236}">
                <a16:creationId xmlns:a16="http://schemas.microsoft.com/office/drawing/2014/main" id="{B514244A-4790-40AA-9945-52E9C6BFCD04}"/>
              </a:ext>
            </a:extLst>
          </p:cNvPr>
          <p:cNvSpPr>
            <a:spLocks noGrp="1"/>
          </p:cNvSpPr>
          <p:nvPr>
            <p:ph type="ftr" sz="quarter" idx="11"/>
          </p:nvPr>
        </p:nvSpPr>
        <p:spPr/>
        <p:txBody>
          <a:bodyPr/>
          <a:lstStyle/>
          <a:p>
            <a:r>
              <a:rPr lang="it-IT" b="1">
                <a:solidFill>
                  <a:srgbClr val="002060"/>
                </a:solidFill>
              </a:rPr>
              <a:t>Rendiconto semplificato per il Cittadino Esercizio 2019</a:t>
            </a:r>
            <a:endParaRPr lang="it-IT" b="1" dirty="0">
              <a:solidFill>
                <a:srgbClr val="002060"/>
              </a:solidFill>
            </a:endParaRPr>
          </a:p>
        </p:txBody>
      </p:sp>
      <p:sp>
        <p:nvSpPr>
          <p:cNvPr id="2" name="Rettangolo 1">
            <a:extLst>
              <a:ext uri="{FF2B5EF4-FFF2-40B4-BE49-F238E27FC236}">
                <a16:creationId xmlns:a16="http://schemas.microsoft.com/office/drawing/2014/main" id="{3314FAA2-E0D3-42AE-89FA-7117F787685C}"/>
              </a:ext>
            </a:extLst>
          </p:cNvPr>
          <p:cNvSpPr/>
          <p:nvPr/>
        </p:nvSpPr>
        <p:spPr>
          <a:xfrm>
            <a:off x="685800" y="1216017"/>
            <a:ext cx="7848600" cy="738664"/>
          </a:xfrm>
          <a:prstGeom prst="rect">
            <a:avLst/>
          </a:prstGeom>
        </p:spPr>
        <p:txBody>
          <a:bodyPr wrap="square">
            <a:spAutoFit/>
          </a:bodyPr>
          <a:lstStyle/>
          <a:p>
            <a:pPr algn="just"/>
            <a:r>
              <a:rPr lang="it-IT" sz="1400" dirty="0"/>
              <a:t>Il risultato economico rappresenta un “</a:t>
            </a:r>
            <a:r>
              <a:rPr lang="it-IT" sz="1400" i="1" dirty="0"/>
              <a:t>indicatore sintetico</a:t>
            </a:r>
            <a:r>
              <a:rPr lang="it-IT" sz="1400" dirty="0"/>
              <a:t>” dell'intera gestione economica del periodo ed è dato dalla differenza tra componenti positivi e negativi della gestione, così come risultanti dal Conto economico.</a:t>
            </a:r>
          </a:p>
        </p:txBody>
      </p:sp>
      <p:sp>
        <p:nvSpPr>
          <p:cNvPr id="11" name="object 8">
            <a:extLst>
              <a:ext uri="{FF2B5EF4-FFF2-40B4-BE49-F238E27FC236}">
                <a16:creationId xmlns:a16="http://schemas.microsoft.com/office/drawing/2014/main" id="{4C49F316-899B-4E35-8E5C-5FCCA1BE5BED}"/>
              </a:ext>
            </a:extLst>
          </p:cNvPr>
          <p:cNvSpPr txBox="1"/>
          <p:nvPr/>
        </p:nvSpPr>
        <p:spPr>
          <a:xfrm>
            <a:off x="1981200" y="886959"/>
            <a:ext cx="5637530" cy="258404"/>
          </a:xfrm>
          <a:prstGeom prst="rect">
            <a:avLst/>
          </a:prstGeom>
        </p:spPr>
        <p:txBody>
          <a:bodyPr vert="horz" wrap="square" lIns="0" tIns="12065" rIns="0" bIns="0" rtlCol="0">
            <a:spAutoFit/>
          </a:bodyPr>
          <a:lstStyle/>
          <a:p>
            <a:pPr marL="12700" algn="ctr">
              <a:lnSpc>
                <a:spcPct val="100000"/>
              </a:lnSpc>
              <a:spcBef>
                <a:spcPts val="95"/>
              </a:spcBef>
            </a:pPr>
            <a:r>
              <a:rPr lang="it-IT" sz="1600" b="1" spc="-10" dirty="0">
                <a:solidFill>
                  <a:srgbClr val="002060"/>
                </a:solidFill>
                <a:latin typeface="Calibri"/>
                <a:cs typeface="Calibri"/>
              </a:rPr>
              <a:t>LA GESTIONE ECONOMICA </a:t>
            </a:r>
            <a:endParaRPr sz="1600" dirty="0">
              <a:solidFill>
                <a:srgbClr val="002060"/>
              </a:solidFill>
              <a:latin typeface="Calibri"/>
              <a:cs typeface="Calibri"/>
            </a:endParaRPr>
          </a:p>
        </p:txBody>
      </p:sp>
      <p:graphicFrame>
        <p:nvGraphicFramePr>
          <p:cNvPr id="3" name="Tabella 2">
            <a:extLst>
              <a:ext uri="{FF2B5EF4-FFF2-40B4-BE49-F238E27FC236}">
                <a16:creationId xmlns:a16="http://schemas.microsoft.com/office/drawing/2014/main" id="{8E3470C7-7270-4883-B21F-9AAE343C5864}"/>
              </a:ext>
            </a:extLst>
          </p:cNvPr>
          <p:cNvGraphicFramePr>
            <a:graphicFrameLocks noGrp="1"/>
          </p:cNvGraphicFramePr>
          <p:nvPr/>
        </p:nvGraphicFramePr>
        <p:xfrm>
          <a:off x="1444624" y="2337435"/>
          <a:ext cx="6299201" cy="3040380"/>
        </p:xfrm>
        <a:graphic>
          <a:graphicData uri="http://schemas.openxmlformats.org/drawingml/2006/table">
            <a:tbl>
              <a:tblPr/>
              <a:tblGrid>
                <a:gridCol w="2805633">
                  <a:extLst>
                    <a:ext uri="{9D8B030D-6E8A-4147-A177-3AD203B41FA5}">
                      <a16:colId xmlns:a16="http://schemas.microsoft.com/office/drawing/2014/main" val="2823018085"/>
                    </a:ext>
                  </a:extLst>
                </a:gridCol>
                <a:gridCol w="1207849">
                  <a:extLst>
                    <a:ext uri="{9D8B030D-6E8A-4147-A177-3AD203B41FA5}">
                      <a16:colId xmlns:a16="http://schemas.microsoft.com/office/drawing/2014/main" val="1385929184"/>
                    </a:ext>
                  </a:extLst>
                </a:gridCol>
                <a:gridCol w="1055679">
                  <a:extLst>
                    <a:ext uri="{9D8B030D-6E8A-4147-A177-3AD203B41FA5}">
                      <a16:colId xmlns:a16="http://schemas.microsoft.com/office/drawing/2014/main" val="450003784"/>
                    </a:ext>
                  </a:extLst>
                </a:gridCol>
                <a:gridCol w="1230040">
                  <a:extLst>
                    <a:ext uri="{9D8B030D-6E8A-4147-A177-3AD203B41FA5}">
                      <a16:colId xmlns:a16="http://schemas.microsoft.com/office/drawing/2014/main" val="3384535869"/>
                    </a:ext>
                  </a:extLst>
                </a:gridCol>
              </a:tblGrid>
              <a:tr h="190500">
                <a:tc>
                  <a:txBody>
                    <a:bodyPr/>
                    <a:lstStyle/>
                    <a:p>
                      <a:pPr algn="ctr" fontAlgn="b"/>
                      <a:r>
                        <a:rPr lang="it-IT" sz="1100" b="1" i="0" u="none" strike="noStrike">
                          <a:solidFill>
                            <a:srgbClr val="002060"/>
                          </a:solidFill>
                          <a:effectLst/>
                          <a:latin typeface="Calibri" panose="020F0502020204030204" pitchFamily="34" charset="0"/>
                        </a:rPr>
                        <a:t>IL RISULTATO ECONOMICO DELLA GESTIONE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a:solidFill>
                            <a:srgbClr val="002060"/>
                          </a:solidFill>
                          <a:effectLst/>
                          <a:latin typeface="Calibri" panose="020F0502020204030204" pitchFamily="34" charset="0"/>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a:solidFill>
                            <a:srgbClr val="002060"/>
                          </a:solidFill>
                          <a:effectLst/>
                          <a:latin typeface="Calibri" panose="020F050202020403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it-IT" sz="1100" b="1" i="0" u="none" strike="noStrike">
                          <a:solidFill>
                            <a:srgbClr val="002060"/>
                          </a:solidFill>
                          <a:effectLst/>
                          <a:latin typeface="Calibri" panose="020F0502020204030204" pitchFamily="34" charset="0"/>
                        </a:rPr>
                        <a:t>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962940178"/>
                  </a:ext>
                </a:extLst>
              </a:tr>
              <a:tr h="190500">
                <a:tc>
                  <a:txBody>
                    <a:bodyPr/>
                    <a:lstStyle/>
                    <a:p>
                      <a:pPr algn="l" fontAlgn="b"/>
                      <a:r>
                        <a:rPr lang="it-IT" sz="1100" b="0" i="0" u="none" strike="noStrike">
                          <a:solidFill>
                            <a:srgbClr val="000000"/>
                          </a:solidFill>
                          <a:effectLst/>
                          <a:latin typeface="Calibri" panose="020F0502020204030204" pitchFamily="34" charset="0"/>
                        </a:rPr>
                        <a:t>A) Componenti positivi della gestione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59.091.150,21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61.680.594,21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61.655.016,24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9081207"/>
                  </a:ext>
                </a:extLst>
              </a:tr>
              <a:tr h="190500">
                <a:tc>
                  <a:txBody>
                    <a:bodyPr/>
                    <a:lstStyle/>
                    <a:p>
                      <a:pPr algn="l" fontAlgn="b"/>
                      <a:r>
                        <a:rPr lang="it-IT" sz="1100" b="0" i="0" u="none" strike="noStrike">
                          <a:solidFill>
                            <a:srgbClr val="000000"/>
                          </a:solidFill>
                          <a:effectLst/>
                          <a:latin typeface="Calibri" panose="020F0502020204030204" pitchFamily="34" charset="0"/>
                        </a:rPr>
                        <a:t>B) Componenti negativi della gestione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60.889.103,93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63.817.959,80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64.335.118,67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8421563"/>
                  </a:ext>
                </a:extLst>
              </a:tr>
              <a:tr h="400050">
                <a:tc>
                  <a:txBody>
                    <a:bodyPr/>
                    <a:lstStyle/>
                    <a:p>
                      <a:pPr algn="l" fontAlgn="b"/>
                      <a:r>
                        <a:rPr lang="it-IT" sz="1100" b="0" i="0" u="none" strike="noStrike">
                          <a:solidFill>
                            <a:srgbClr val="000000"/>
                          </a:solidFill>
                          <a:effectLst/>
                          <a:latin typeface="Calibri" panose="020F0502020204030204" pitchFamily="34" charset="0"/>
                        </a:rPr>
                        <a:t>Differenza fra comp. positivi e negativi della gestione (a-b)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1.797.953,72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-2.137.365,59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-2.680.102,43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3300007"/>
                  </a:ext>
                </a:extLst>
              </a:tr>
              <a:tr h="190500">
                <a:tc>
                  <a:txBody>
                    <a:bodyPr/>
                    <a:lstStyle/>
                    <a:p>
                      <a:pPr algn="l" fontAlgn="b"/>
                      <a:r>
                        <a:rPr lang="it-IT" sz="1100" b="0" i="0" u="none" strike="noStrike">
                          <a:solidFill>
                            <a:srgbClr val="000000"/>
                          </a:solidFill>
                          <a:effectLst/>
                          <a:latin typeface="Calibri" panose="020F0502020204030204" pitchFamily="34" charset="0"/>
                        </a:rPr>
                        <a:t>C) Proventi ed oneri finanziari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315.638,61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228.890,92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526.104,94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9502225"/>
                  </a:ext>
                </a:extLst>
              </a:tr>
              <a:tr h="190500">
                <a:tc>
                  <a:txBody>
                    <a:bodyPr/>
                    <a:lstStyle/>
                    <a:p>
                      <a:pPr algn="l" fontAlgn="b"/>
                      <a:r>
                        <a:rPr lang="it-IT" sz="1100" b="0" i="0" u="none" strike="noStrike">
                          <a:solidFill>
                            <a:srgbClr val="000000"/>
                          </a:solidFill>
                          <a:effectLst/>
                          <a:latin typeface="Calibri" panose="020F0502020204030204" pitchFamily="34" charset="0"/>
                        </a:rPr>
                        <a:t>D) Rettifiche di valore attività finanziarie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-200979,02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0438466"/>
                  </a:ext>
                </a:extLst>
              </a:tr>
              <a:tr h="190500">
                <a:tc>
                  <a:txBody>
                    <a:bodyPr/>
                    <a:lstStyle/>
                    <a:p>
                      <a:pPr algn="l" fontAlgn="b"/>
                      <a:r>
                        <a:rPr lang="it-IT" sz="1100" b="0" i="0" u="none" strike="noStrike">
                          <a:solidFill>
                            <a:srgbClr val="000000"/>
                          </a:solidFill>
                          <a:effectLst/>
                          <a:latin typeface="Calibri" panose="020F0502020204030204" pitchFamily="34" charset="0"/>
                        </a:rPr>
                        <a:t>E) Proventi ed oneri straordinari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251.038,21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-163.549,58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635.217,95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2968032"/>
                  </a:ext>
                </a:extLst>
              </a:tr>
              <a:tr h="190500">
                <a:tc>
                  <a:txBody>
                    <a:bodyPr/>
                    <a:lstStyle/>
                    <a:p>
                      <a:pPr algn="l" fontAlgn="b"/>
                      <a:r>
                        <a:rPr lang="it-IT" sz="1100" b="0" i="0" u="none" strike="noStrike">
                          <a:solidFill>
                            <a:srgbClr val="000000"/>
                          </a:solidFill>
                          <a:effectLst/>
                          <a:latin typeface="Calibri" panose="020F0502020204030204" pitchFamily="34" charset="0"/>
                        </a:rPr>
                        <a:t>Risultato prima delle imposte (A-B+C+D+E)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1.432.255,92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-2.072.024,25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-1.518.779,54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4159363"/>
                  </a:ext>
                </a:extLst>
              </a:tr>
              <a:tr h="190500">
                <a:tc>
                  <a:txBody>
                    <a:bodyPr/>
                    <a:lstStyle/>
                    <a:p>
                      <a:pPr algn="l" fontAlgn="b"/>
                      <a:r>
                        <a:rPr lang="it-IT" sz="1100" b="0" i="0" u="none" strike="noStrike">
                          <a:solidFill>
                            <a:srgbClr val="000000"/>
                          </a:solidFill>
                          <a:effectLst/>
                          <a:latin typeface="Calibri" panose="020F0502020204030204" pitchFamily="34" charset="0"/>
                        </a:rPr>
                        <a:t>Imposte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910.192,80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1.067.978,01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997.171,14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654182"/>
                  </a:ext>
                </a:extLst>
              </a:tr>
              <a:tr h="190500">
                <a:tc>
                  <a:txBody>
                    <a:bodyPr/>
                    <a:lstStyle/>
                    <a:p>
                      <a:pPr algn="l" fontAlgn="b"/>
                      <a:r>
                        <a:rPr lang="it-IT" sz="1100" b="1" i="0" u="none" strike="noStrike">
                          <a:solidFill>
                            <a:srgbClr val="002060"/>
                          </a:solidFill>
                          <a:effectLst/>
                          <a:latin typeface="Calibri" panose="020F0502020204030204" pitchFamily="34" charset="0"/>
                        </a:rPr>
                        <a:t>Risultato economico d'esercizio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r" fontAlgn="b"/>
                      <a:r>
                        <a:rPr lang="it-IT" sz="1100" b="1" i="0" u="none" strike="noStrike">
                          <a:solidFill>
                            <a:srgbClr val="002060"/>
                          </a:solidFill>
                          <a:effectLst/>
                          <a:latin typeface="Calibri" panose="020F0502020204030204" pitchFamily="34" charset="0"/>
                        </a:rPr>
                        <a:t>-2.342.448,72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r" fontAlgn="b"/>
                      <a:r>
                        <a:rPr lang="it-IT" sz="1100" b="1" i="0" u="none" strike="noStrike">
                          <a:solidFill>
                            <a:srgbClr val="002060"/>
                          </a:solidFill>
                          <a:effectLst/>
                          <a:latin typeface="Calibri" panose="020F0502020204030204" pitchFamily="34" charset="0"/>
                        </a:rPr>
                        <a:t>-3.140.002,26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r" fontAlgn="b"/>
                      <a:r>
                        <a:rPr lang="it-IT" sz="1100" b="1" i="0" u="none" strike="noStrike" dirty="0">
                          <a:solidFill>
                            <a:srgbClr val="002060"/>
                          </a:solidFill>
                          <a:effectLst/>
                          <a:latin typeface="Calibri" panose="020F0502020204030204" pitchFamily="34" charset="0"/>
                        </a:rPr>
                        <a:t>-2.515.950,68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75549545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81000" y="1354513"/>
            <a:ext cx="8202930" cy="2167901"/>
          </a:xfrm>
          <a:prstGeom prst="rect">
            <a:avLst/>
          </a:prstGeom>
        </p:spPr>
        <p:txBody>
          <a:bodyPr vert="horz" wrap="square" lIns="0" tIns="13335" rIns="0" bIns="0" rtlCol="0">
            <a:spAutoFit/>
          </a:bodyPr>
          <a:lstStyle/>
          <a:p>
            <a:pPr algn="just"/>
            <a:r>
              <a:rPr lang="it-IT" sz="1400" dirty="0"/>
              <a:t>La gestione patrimoniale nel suo complesso è direttamente collegata a quella economica e si propone non solo di evidenziare la variazione nella consistenza delle varie voci dell'attivo e del passivo, ma soprattutto di correlare l'incremento o il decremento del patrimonio netto con il risultato economico dell'esercizio, così come risultante dal Conto economico.</a:t>
            </a:r>
          </a:p>
          <a:p>
            <a:pPr algn="just"/>
            <a:r>
              <a:rPr lang="it-IT" sz="1400" dirty="0"/>
              <a:t>L’oggetto delle rilevazioni in contabilità economico patrimoniale è proprio il patrimonio in quanto l’ente locale, per sua natura, non ha lo scopo di massimizzare il profitto. Tuttavia ogni ente locale ha l’onere di salvaguardare e tutelare il suo patrimonio in quanto è il mezzo attraverso il quale, con una propria organizzazione di risorse umane e finanziarie, offre servizi alla collettività.</a:t>
            </a:r>
          </a:p>
          <a:p>
            <a:endParaRPr lang="it-IT" sz="1400" dirty="0"/>
          </a:p>
          <a:p>
            <a:r>
              <a:rPr lang="it-IT" sz="1400" dirty="0"/>
              <a:t>Nella tabella seguente sono riportati i valori dell'attivo e del passivo riferiti al nostro ente.</a:t>
            </a:r>
            <a:endParaRPr sz="1400" dirty="0">
              <a:cs typeface="Calibri"/>
            </a:endParaRPr>
          </a:p>
        </p:txBody>
      </p:sp>
      <p:sp>
        <p:nvSpPr>
          <p:cNvPr id="8" name="Segnaposto piè di pagina 7">
            <a:extLst>
              <a:ext uri="{FF2B5EF4-FFF2-40B4-BE49-F238E27FC236}">
                <a16:creationId xmlns:a16="http://schemas.microsoft.com/office/drawing/2014/main" id="{295E5647-9ABB-434D-A274-5E9BBC73B47E}"/>
              </a:ext>
            </a:extLst>
          </p:cNvPr>
          <p:cNvSpPr>
            <a:spLocks noGrp="1"/>
          </p:cNvSpPr>
          <p:nvPr>
            <p:ph type="ftr" sz="quarter" idx="11"/>
          </p:nvPr>
        </p:nvSpPr>
        <p:spPr/>
        <p:txBody>
          <a:bodyPr/>
          <a:lstStyle/>
          <a:p>
            <a:r>
              <a:rPr lang="it-IT" b="1">
                <a:solidFill>
                  <a:srgbClr val="002060"/>
                </a:solidFill>
              </a:rPr>
              <a:t>Rendiconto semplificato per il Cittadino Esercizio 2019</a:t>
            </a:r>
            <a:endParaRPr lang="it-IT" b="1" dirty="0">
              <a:solidFill>
                <a:srgbClr val="002060"/>
              </a:solidFill>
            </a:endParaRPr>
          </a:p>
        </p:txBody>
      </p:sp>
      <p:sp>
        <p:nvSpPr>
          <p:cNvPr id="10" name="object 8">
            <a:extLst>
              <a:ext uri="{FF2B5EF4-FFF2-40B4-BE49-F238E27FC236}">
                <a16:creationId xmlns:a16="http://schemas.microsoft.com/office/drawing/2014/main" id="{A0044D3C-A02B-422D-8046-366FE274F8F0}"/>
              </a:ext>
            </a:extLst>
          </p:cNvPr>
          <p:cNvSpPr txBox="1"/>
          <p:nvPr/>
        </p:nvSpPr>
        <p:spPr>
          <a:xfrm>
            <a:off x="1981200" y="886959"/>
            <a:ext cx="5637530" cy="258404"/>
          </a:xfrm>
          <a:prstGeom prst="rect">
            <a:avLst/>
          </a:prstGeom>
        </p:spPr>
        <p:txBody>
          <a:bodyPr vert="horz" wrap="square" lIns="0" tIns="12065" rIns="0" bIns="0" rtlCol="0">
            <a:spAutoFit/>
          </a:bodyPr>
          <a:lstStyle/>
          <a:p>
            <a:pPr marL="12700" algn="ctr">
              <a:lnSpc>
                <a:spcPct val="100000"/>
              </a:lnSpc>
              <a:spcBef>
                <a:spcPts val="95"/>
              </a:spcBef>
            </a:pPr>
            <a:r>
              <a:rPr lang="it-IT" sz="1600" b="1" spc="-10" dirty="0">
                <a:solidFill>
                  <a:srgbClr val="002060"/>
                </a:solidFill>
                <a:latin typeface="Calibri"/>
                <a:cs typeface="Calibri"/>
              </a:rPr>
              <a:t>LA GESTIONE PATRIMONIALE </a:t>
            </a:r>
            <a:endParaRPr sz="1600" dirty="0">
              <a:solidFill>
                <a:srgbClr val="002060"/>
              </a:solidFill>
              <a:latin typeface="Calibri"/>
              <a:cs typeface="Calibri"/>
            </a:endParaRPr>
          </a:p>
        </p:txBody>
      </p:sp>
      <p:graphicFrame>
        <p:nvGraphicFramePr>
          <p:cNvPr id="2" name="Tabella 1">
            <a:extLst>
              <a:ext uri="{FF2B5EF4-FFF2-40B4-BE49-F238E27FC236}">
                <a16:creationId xmlns:a16="http://schemas.microsoft.com/office/drawing/2014/main" id="{2B55C7F6-7F95-4502-B5E4-9EAD5F573CFD}"/>
              </a:ext>
            </a:extLst>
          </p:cNvPr>
          <p:cNvGraphicFramePr>
            <a:graphicFrameLocks noGrp="1"/>
          </p:cNvGraphicFramePr>
          <p:nvPr>
            <p:extLst>
              <p:ext uri="{D42A27DB-BD31-4B8C-83A1-F6EECF244321}">
                <p14:modId xmlns:p14="http://schemas.microsoft.com/office/powerpoint/2010/main" val="3514624906"/>
              </p:ext>
            </p:extLst>
          </p:nvPr>
        </p:nvGraphicFramePr>
        <p:xfrm>
          <a:off x="1143001" y="3886200"/>
          <a:ext cx="6505574" cy="1523998"/>
        </p:xfrm>
        <a:graphic>
          <a:graphicData uri="http://schemas.openxmlformats.org/drawingml/2006/table">
            <a:tbl>
              <a:tblPr/>
              <a:tblGrid>
                <a:gridCol w="2798242">
                  <a:extLst>
                    <a:ext uri="{9D8B030D-6E8A-4147-A177-3AD203B41FA5}">
                      <a16:colId xmlns:a16="http://schemas.microsoft.com/office/drawing/2014/main" val="4010559172"/>
                    </a:ext>
                  </a:extLst>
                </a:gridCol>
                <a:gridCol w="1247042">
                  <a:extLst>
                    <a:ext uri="{9D8B030D-6E8A-4147-A177-3AD203B41FA5}">
                      <a16:colId xmlns:a16="http://schemas.microsoft.com/office/drawing/2014/main" val="1469733322"/>
                    </a:ext>
                  </a:extLst>
                </a:gridCol>
                <a:gridCol w="1203109">
                  <a:extLst>
                    <a:ext uri="{9D8B030D-6E8A-4147-A177-3AD203B41FA5}">
                      <a16:colId xmlns:a16="http://schemas.microsoft.com/office/drawing/2014/main" val="3472482655"/>
                    </a:ext>
                  </a:extLst>
                </a:gridCol>
                <a:gridCol w="1257181">
                  <a:extLst>
                    <a:ext uri="{9D8B030D-6E8A-4147-A177-3AD203B41FA5}">
                      <a16:colId xmlns:a16="http://schemas.microsoft.com/office/drawing/2014/main" val="4169007790"/>
                    </a:ext>
                  </a:extLst>
                </a:gridCol>
              </a:tblGrid>
              <a:tr h="589000">
                <a:tc>
                  <a:txBody>
                    <a:bodyPr/>
                    <a:lstStyle/>
                    <a:p>
                      <a:pPr algn="l" fontAlgn="ctr"/>
                      <a:r>
                        <a:rPr lang="it-IT" sz="1100" b="1" i="0" u="none" strike="noStrike">
                          <a:solidFill>
                            <a:srgbClr val="00007F"/>
                          </a:solidFill>
                          <a:effectLst/>
                          <a:latin typeface="Calibri" panose="020F0502020204030204" pitchFamily="34" charset="0"/>
                        </a:rPr>
                        <a:t>SITUAZIONE PATRIMONIALE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l" fontAlgn="ctr"/>
                      <a:r>
                        <a:rPr lang="it-IT" sz="1100" b="1" i="0" u="none" strike="noStrike">
                          <a:solidFill>
                            <a:srgbClr val="00007F"/>
                          </a:solidFill>
                          <a:effectLst/>
                          <a:latin typeface="Calibri" panose="020F0502020204030204" pitchFamily="34" charset="0"/>
                        </a:rPr>
                        <a:t>Consistenza finale 2017</a:t>
                      </a:r>
                    </a:p>
                  </a:txBody>
                  <a:tcPr marL="171450"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l" fontAlgn="ctr"/>
                      <a:r>
                        <a:rPr lang="it-IT" sz="1100" b="1" i="0" u="none" strike="noStrike">
                          <a:solidFill>
                            <a:srgbClr val="00007F"/>
                          </a:solidFill>
                          <a:effectLst/>
                          <a:latin typeface="Calibri" panose="020F0502020204030204" pitchFamily="34" charset="0"/>
                        </a:rPr>
                        <a:t>Consistenza finale 2018</a:t>
                      </a:r>
                    </a:p>
                  </a:txBody>
                  <a:tcPr marL="171450"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l" fontAlgn="ctr"/>
                      <a:r>
                        <a:rPr lang="it-IT" sz="1100" b="1" i="0" u="none" strike="noStrike">
                          <a:solidFill>
                            <a:srgbClr val="00007F"/>
                          </a:solidFill>
                          <a:effectLst/>
                          <a:latin typeface="Calibri" panose="020F0502020204030204" pitchFamily="34" charset="0"/>
                        </a:rPr>
                        <a:t>Consistenza finale 2019</a:t>
                      </a:r>
                    </a:p>
                  </a:txBody>
                  <a:tcPr marL="25717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221051153"/>
                  </a:ext>
                </a:extLst>
              </a:tr>
              <a:tr h="302635">
                <a:tc>
                  <a:txBody>
                    <a:bodyPr/>
                    <a:lstStyle/>
                    <a:p>
                      <a:pPr algn="l" fontAlgn="ctr"/>
                      <a:r>
                        <a:rPr lang="it-IT" sz="1100" b="0" i="0" u="none" strike="noStrike">
                          <a:solidFill>
                            <a:srgbClr val="000000"/>
                          </a:solidFill>
                          <a:effectLst/>
                          <a:latin typeface="Calibri" panose="020F0502020204030204" pitchFamily="34" charset="0"/>
                        </a:rPr>
                        <a:t>Totale dell’Attivo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302.353.852,76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305.088.672,84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307.733.406,50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9333108"/>
                  </a:ext>
                </a:extLst>
              </a:tr>
              <a:tr h="302635">
                <a:tc>
                  <a:txBody>
                    <a:bodyPr/>
                    <a:lstStyle/>
                    <a:p>
                      <a:pPr algn="l" fontAlgn="ctr"/>
                      <a:r>
                        <a:rPr lang="it-IT" sz="1100" b="0" i="0" u="none" strike="noStrike">
                          <a:solidFill>
                            <a:srgbClr val="000000"/>
                          </a:solidFill>
                          <a:effectLst/>
                          <a:latin typeface="Calibri" panose="020F0502020204030204" pitchFamily="34" charset="0"/>
                        </a:rPr>
                        <a:t>Totale del Passivo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24.193.133,41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27.272.093,23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26.625.712,72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7609"/>
                  </a:ext>
                </a:extLst>
              </a:tr>
              <a:tr h="329728">
                <a:tc>
                  <a:txBody>
                    <a:bodyPr/>
                    <a:lstStyle/>
                    <a:p>
                      <a:pPr algn="l" fontAlgn="ctr"/>
                      <a:r>
                        <a:rPr lang="it-IT" sz="1100" b="1" i="0" u="none" strike="noStrike">
                          <a:solidFill>
                            <a:srgbClr val="00007F"/>
                          </a:solidFill>
                          <a:effectLst/>
                          <a:latin typeface="Calibri" panose="020F0502020204030204" pitchFamily="34" charset="0"/>
                        </a:rPr>
                        <a:t>Totale Patrimonio netto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l" fontAlgn="ctr"/>
                      <a:r>
                        <a:rPr lang="it-IT" sz="1100" b="1" i="0" u="none" strike="noStrike">
                          <a:solidFill>
                            <a:srgbClr val="00007F"/>
                          </a:solidFill>
                          <a:effectLst/>
                          <a:latin typeface="Calibri" panose="020F0502020204030204" pitchFamily="34" charset="0"/>
                        </a:rPr>
                        <a:t>278.160.719,35</a:t>
                      </a:r>
                    </a:p>
                  </a:txBody>
                  <a:tcPr marL="171450"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a:solidFill>
                            <a:srgbClr val="00007F"/>
                          </a:solidFill>
                          <a:effectLst/>
                          <a:latin typeface="Calibri" panose="020F0502020204030204" pitchFamily="34" charset="0"/>
                        </a:rPr>
                        <a:t>277.816.579,61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dirty="0">
                          <a:solidFill>
                            <a:srgbClr val="00007F"/>
                          </a:solidFill>
                          <a:effectLst/>
                          <a:latin typeface="Calibri" panose="020F0502020204030204" pitchFamily="34" charset="0"/>
                        </a:rPr>
                        <a:t>281.107.693,78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2534238256"/>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B38210-0E82-400E-B66E-A6DF6534B48D}"/>
              </a:ext>
            </a:extLst>
          </p:cNvPr>
          <p:cNvSpPr>
            <a:spLocks noGrp="1"/>
          </p:cNvSpPr>
          <p:nvPr>
            <p:ph type="title"/>
          </p:nvPr>
        </p:nvSpPr>
        <p:spPr>
          <a:xfrm>
            <a:off x="822960" y="286605"/>
            <a:ext cx="7543800" cy="475396"/>
          </a:xfrm>
        </p:spPr>
        <p:txBody>
          <a:bodyPr>
            <a:normAutofit/>
          </a:bodyPr>
          <a:lstStyle/>
          <a:p>
            <a:r>
              <a:rPr lang="it-IT" sz="1600" b="1" spc="-10" dirty="0">
                <a:solidFill>
                  <a:srgbClr val="002060"/>
                </a:solidFill>
                <a:latin typeface="Calibri"/>
                <a:cs typeface="Calibri"/>
              </a:rPr>
              <a:t>Attività dello Stato Patrimoniale: Le immobilizzazioni</a:t>
            </a:r>
          </a:p>
        </p:txBody>
      </p:sp>
      <p:sp>
        <p:nvSpPr>
          <p:cNvPr id="3" name="Segnaposto contenuto 2">
            <a:extLst>
              <a:ext uri="{FF2B5EF4-FFF2-40B4-BE49-F238E27FC236}">
                <a16:creationId xmlns:a16="http://schemas.microsoft.com/office/drawing/2014/main" id="{BF8C48E1-260D-45B6-935A-3CE8EE8E60F7}"/>
              </a:ext>
            </a:extLst>
          </p:cNvPr>
          <p:cNvSpPr>
            <a:spLocks noGrp="1"/>
          </p:cNvSpPr>
          <p:nvPr>
            <p:ph idx="1"/>
          </p:nvPr>
        </p:nvSpPr>
        <p:spPr>
          <a:xfrm>
            <a:off x="822959" y="1143000"/>
            <a:ext cx="7543801" cy="1752600"/>
          </a:xfrm>
        </p:spPr>
        <p:txBody>
          <a:bodyPr>
            <a:normAutofit/>
          </a:bodyPr>
          <a:lstStyle/>
          <a:p>
            <a:pPr marL="76200" marR="98425" algn="just">
              <a:spcAft>
                <a:spcPts val="0"/>
              </a:spcAft>
            </a:pPr>
            <a:r>
              <a:rPr lang="en-US" sz="1500" dirty="0">
                <a:solidFill>
                  <a:schemeClr val="tx1"/>
                </a:solidFill>
                <a:ea typeface="Arial" panose="020B0604020202020204" pitchFamily="34" charset="0"/>
              </a:rPr>
              <a:t>La </a:t>
            </a:r>
            <a:r>
              <a:rPr lang="en-US" sz="1500" dirty="0" err="1">
                <a:solidFill>
                  <a:schemeClr val="tx1"/>
                </a:solidFill>
                <a:ea typeface="Arial" panose="020B0604020202020204" pitchFamily="34" charset="0"/>
              </a:rPr>
              <a:t>classe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Immobilizzazioni</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rappresenta</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insieme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alla</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classe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Attivo</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circolante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l'aggregato</a:t>
            </a:r>
            <a:r>
              <a:rPr lang="en-US" sz="1500" dirty="0">
                <a:solidFill>
                  <a:schemeClr val="tx1"/>
                </a:solidFill>
                <a:ea typeface="Arial" panose="020B0604020202020204" pitchFamily="34" charset="0"/>
              </a:rPr>
              <a:t> di </a:t>
            </a:r>
            <a:r>
              <a:rPr lang="en-US" sz="1500" dirty="0" err="1">
                <a:solidFill>
                  <a:schemeClr val="tx1"/>
                </a:solidFill>
                <a:ea typeface="Arial" panose="020B0604020202020204" pitchFamily="34" charset="0"/>
              </a:rPr>
              <a:t>maggior</a:t>
            </a:r>
            <a:r>
              <a:rPr lang="en-US" sz="1500" dirty="0">
                <a:solidFill>
                  <a:schemeClr val="tx1"/>
                </a:solidFill>
                <a:ea typeface="Arial" panose="020B0604020202020204" pitchFamily="34" charset="0"/>
              </a:rPr>
              <a:t> interesse per la </a:t>
            </a:r>
            <a:r>
              <a:rPr lang="en-US" sz="1500" dirty="0" err="1">
                <a:solidFill>
                  <a:schemeClr val="tx1"/>
                </a:solidFill>
                <a:ea typeface="Arial" panose="020B0604020202020204" pitchFamily="34" charset="0"/>
              </a:rPr>
              <a:t>valutazione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complessiva</a:t>
            </a:r>
            <a:r>
              <a:rPr lang="en-US" sz="1500" dirty="0">
                <a:solidFill>
                  <a:schemeClr val="tx1"/>
                </a:solidFill>
                <a:ea typeface="Arial" panose="020B0604020202020204" pitchFamily="34" charset="0"/>
              </a:rPr>
              <a:t> del </a:t>
            </a:r>
            <a:r>
              <a:rPr lang="en-US" sz="1500" dirty="0" err="1">
                <a:solidFill>
                  <a:schemeClr val="tx1"/>
                </a:solidFill>
                <a:ea typeface="Arial" panose="020B0604020202020204" pitchFamily="34" charset="0"/>
              </a:rPr>
              <a:t>patrimonio</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dell'ente</a:t>
            </a:r>
            <a:r>
              <a:rPr lang="en-US" sz="1500" dirty="0">
                <a:solidFill>
                  <a:schemeClr val="tx1"/>
                </a:solidFill>
                <a:ea typeface="Arial" panose="020B0604020202020204" pitchFamily="34" charset="0"/>
              </a:rPr>
              <a:t> locale e </a:t>
            </a:r>
            <a:r>
              <a:rPr lang="en-US" sz="1500" dirty="0" err="1">
                <a:solidFill>
                  <a:schemeClr val="tx1"/>
                </a:solidFill>
                <a:ea typeface="Arial" panose="020B0604020202020204" pitchFamily="34" charset="0"/>
              </a:rPr>
              <a:t>misura</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il</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valore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netto</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dei</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beni</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durevoli</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che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partecipano</a:t>
            </a:r>
            <a:r>
              <a:rPr lang="en-US" sz="1500" dirty="0">
                <a:solidFill>
                  <a:schemeClr val="tx1"/>
                </a:solidFill>
                <a:ea typeface="Arial" panose="020B0604020202020204" pitchFamily="34" charset="0"/>
              </a:rPr>
              <a:t> al </a:t>
            </a:r>
            <a:r>
              <a:rPr lang="en-US" sz="1500" dirty="0" err="1">
                <a:solidFill>
                  <a:schemeClr val="tx1"/>
                </a:solidFill>
                <a:ea typeface="Arial" panose="020B0604020202020204" pitchFamily="34" charset="0"/>
              </a:rPr>
              <a:t>processo</a:t>
            </a:r>
            <a:r>
              <a:rPr lang="en-US" sz="1500" dirty="0">
                <a:solidFill>
                  <a:schemeClr val="tx1"/>
                </a:solidFill>
                <a:ea typeface="Arial" panose="020B0604020202020204" pitchFamily="34" charset="0"/>
              </a:rPr>
              <a:t> di </a:t>
            </a:r>
            <a:r>
              <a:rPr lang="en-US" sz="1500" dirty="0" err="1">
                <a:solidFill>
                  <a:schemeClr val="tx1"/>
                </a:solidFill>
                <a:ea typeface="Arial" panose="020B0604020202020204" pitchFamily="34" charset="0"/>
              </a:rPr>
              <a:t>produzione</a:t>
            </a:r>
            <a:r>
              <a:rPr lang="en-US" sz="1500" dirty="0">
                <a:solidFill>
                  <a:schemeClr val="tx1"/>
                </a:solidFill>
                <a:ea typeface="Arial" panose="020B0604020202020204" pitchFamily="34" charset="0"/>
              </a:rPr>
              <a:t>/</a:t>
            </a:r>
            <a:r>
              <a:rPr lang="en-US" sz="1500" dirty="0" err="1">
                <a:solidFill>
                  <a:schemeClr val="tx1"/>
                </a:solidFill>
                <a:ea typeface="Arial" panose="020B0604020202020204" pitchFamily="34" charset="0"/>
              </a:rPr>
              <a:t>erogazione</a:t>
            </a:r>
            <a:r>
              <a:rPr lang="en-US" sz="1500" dirty="0">
                <a:solidFill>
                  <a:schemeClr val="tx1"/>
                </a:solidFill>
                <a:ea typeface="Arial" panose="020B0604020202020204" pitchFamily="34" charset="0"/>
              </a:rPr>
              <a:t> per </a:t>
            </a:r>
            <a:r>
              <a:rPr lang="en-US" sz="1500" dirty="0" err="1">
                <a:solidFill>
                  <a:schemeClr val="tx1"/>
                </a:solidFill>
                <a:ea typeface="Arial" panose="020B0604020202020204" pitchFamily="34" charset="0"/>
              </a:rPr>
              <a:t>più</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esercizi</a:t>
            </a:r>
            <a:r>
              <a:rPr lang="en-US" sz="1500" dirty="0">
                <a:solidFill>
                  <a:schemeClr val="tx1"/>
                </a:solidFill>
                <a:ea typeface="Arial" panose="020B0604020202020204" pitchFamily="34" charset="0"/>
              </a:rPr>
              <a:t>.</a:t>
            </a:r>
            <a:endParaRPr lang="it-IT" sz="1500" dirty="0">
              <a:solidFill>
                <a:schemeClr val="tx1"/>
              </a:solidFill>
              <a:ea typeface="Arial" panose="020B0604020202020204" pitchFamily="34" charset="0"/>
            </a:endParaRPr>
          </a:p>
          <a:p>
            <a:pPr marL="76200" marR="88900" algn="just">
              <a:spcBef>
                <a:spcPts val="5"/>
              </a:spcBef>
              <a:spcAft>
                <a:spcPts val="0"/>
              </a:spcAft>
            </a:pPr>
            <a:r>
              <a:rPr lang="en-US" sz="1500" dirty="0">
                <a:solidFill>
                  <a:schemeClr val="tx1"/>
                </a:solidFill>
                <a:ea typeface="Arial" panose="020B0604020202020204" pitchFamily="34" charset="0"/>
              </a:rPr>
              <a:t>Il carattere </a:t>
            </a:r>
            <a:r>
              <a:rPr lang="en-US" sz="1500" dirty="0" err="1">
                <a:solidFill>
                  <a:schemeClr val="tx1"/>
                </a:solidFill>
                <a:ea typeface="Arial" panose="020B0604020202020204" pitchFamily="34" charset="0"/>
              </a:rPr>
              <a:t>permanente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che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contraddistingue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tali</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beni</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concorre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alla</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determinazione</a:t>
            </a:r>
            <a:r>
              <a:rPr lang="en-US" sz="1500" dirty="0">
                <a:solidFill>
                  <a:schemeClr val="tx1"/>
                </a:solidFill>
                <a:ea typeface="Arial" panose="020B0604020202020204" pitchFamily="34" charset="0"/>
              </a:rPr>
              <a:t> del </a:t>
            </a:r>
            <a:r>
              <a:rPr lang="en-US" sz="1500" dirty="0" err="1">
                <a:solidFill>
                  <a:schemeClr val="tx1"/>
                </a:solidFill>
                <a:ea typeface="Arial" panose="020B0604020202020204" pitchFamily="34" charset="0"/>
              </a:rPr>
              <a:t>grado</a:t>
            </a:r>
            <a:r>
              <a:rPr lang="en-US" sz="1500" dirty="0">
                <a:solidFill>
                  <a:schemeClr val="tx1"/>
                </a:solidFill>
                <a:ea typeface="Arial" panose="020B0604020202020204" pitchFamily="34" charset="0"/>
              </a:rPr>
              <a:t> di </a:t>
            </a:r>
            <a:r>
              <a:rPr lang="en-US" sz="1500" dirty="0" err="1">
                <a:solidFill>
                  <a:schemeClr val="tx1"/>
                </a:solidFill>
                <a:ea typeface="Arial" panose="020B0604020202020204" pitchFamily="34" charset="0"/>
              </a:rPr>
              <a:t>rigidità</a:t>
            </a:r>
            <a:r>
              <a:rPr lang="en-US" sz="1500" dirty="0">
                <a:solidFill>
                  <a:schemeClr val="tx1"/>
                </a:solidFill>
                <a:ea typeface="Arial" panose="020B0604020202020204" pitchFamily="34" charset="0"/>
              </a:rPr>
              <a:t> del </a:t>
            </a:r>
            <a:r>
              <a:rPr lang="en-US" sz="1500" dirty="0" err="1">
                <a:solidFill>
                  <a:schemeClr val="tx1"/>
                </a:solidFill>
                <a:ea typeface="Arial" panose="020B0604020202020204" pitchFamily="34" charset="0"/>
              </a:rPr>
              <a:t>patrimonio</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aziendale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condizionando</a:t>
            </a:r>
            <a:r>
              <a:rPr lang="en-US" sz="1500" dirty="0">
                <a:solidFill>
                  <a:schemeClr val="tx1"/>
                </a:solidFill>
                <a:ea typeface="Arial" panose="020B0604020202020204" pitchFamily="34" charset="0"/>
              </a:rPr>
              <a:t> in modo </a:t>
            </a:r>
            <a:r>
              <a:rPr lang="en-US" sz="1500" dirty="0" err="1">
                <a:solidFill>
                  <a:schemeClr val="tx1"/>
                </a:solidFill>
                <a:ea typeface="Arial" panose="020B0604020202020204" pitchFamily="34" charset="0"/>
              </a:rPr>
              <a:t>sensibile</a:t>
            </a:r>
            <a:r>
              <a:rPr lang="en-US" sz="1500" dirty="0">
                <a:solidFill>
                  <a:schemeClr val="tx1"/>
                </a:solidFill>
                <a:ea typeface="Arial" panose="020B0604020202020204" pitchFamily="34" charset="0"/>
              </a:rPr>
              <a:t> le </a:t>
            </a:r>
            <a:r>
              <a:rPr lang="en-US" sz="1500" dirty="0" err="1">
                <a:solidFill>
                  <a:schemeClr val="tx1"/>
                </a:solidFill>
                <a:ea typeface="Arial" panose="020B0604020202020204" pitchFamily="34" charset="0"/>
              </a:rPr>
              <a:t>scelte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strategiche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dell'Amministrazione</a:t>
            </a:r>
            <a:r>
              <a:rPr lang="en-US" sz="1500" dirty="0">
                <a:solidFill>
                  <a:schemeClr val="tx1"/>
                </a:solidFill>
                <a:ea typeface="Arial" panose="020B0604020202020204" pitchFamily="34" charset="0"/>
              </a:rPr>
              <a:t>.</a:t>
            </a:r>
            <a:endParaRPr lang="it-IT" sz="1500" dirty="0">
              <a:solidFill>
                <a:schemeClr val="tx1"/>
              </a:solidFill>
              <a:ea typeface="Arial" panose="020B0604020202020204" pitchFamily="34" charset="0"/>
            </a:endParaRPr>
          </a:p>
          <a:p>
            <a:endParaRPr lang="it-IT" dirty="0"/>
          </a:p>
        </p:txBody>
      </p:sp>
      <p:sp>
        <p:nvSpPr>
          <p:cNvPr id="4" name="Segnaposto piè di pagina 3">
            <a:extLst>
              <a:ext uri="{FF2B5EF4-FFF2-40B4-BE49-F238E27FC236}">
                <a16:creationId xmlns:a16="http://schemas.microsoft.com/office/drawing/2014/main" id="{1D530F4A-9601-42C4-B844-B4B51F88070B}"/>
              </a:ext>
            </a:extLst>
          </p:cNvPr>
          <p:cNvSpPr>
            <a:spLocks noGrp="1"/>
          </p:cNvSpPr>
          <p:nvPr>
            <p:ph type="ftr" sz="quarter" idx="11"/>
          </p:nvPr>
        </p:nvSpPr>
        <p:spPr/>
        <p:txBody>
          <a:bodyPr/>
          <a:lstStyle/>
          <a:p>
            <a:r>
              <a:rPr lang="it-IT"/>
              <a:t>Rendiconto semplificato per il Cittadino Esercizio 2019</a:t>
            </a:r>
            <a:endParaRPr lang="it-IT" dirty="0"/>
          </a:p>
        </p:txBody>
      </p:sp>
      <p:graphicFrame>
        <p:nvGraphicFramePr>
          <p:cNvPr id="5" name="Tabella 4">
            <a:extLst>
              <a:ext uri="{FF2B5EF4-FFF2-40B4-BE49-F238E27FC236}">
                <a16:creationId xmlns:a16="http://schemas.microsoft.com/office/drawing/2014/main" id="{43F00F14-2BC2-4C95-A135-2C70627917DB}"/>
              </a:ext>
            </a:extLst>
          </p:cNvPr>
          <p:cNvGraphicFramePr>
            <a:graphicFrameLocks noGrp="1"/>
          </p:cNvGraphicFramePr>
          <p:nvPr>
            <p:extLst>
              <p:ext uri="{D42A27DB-BD31-4B8C-83A1-F6EECF244321}">
                <p14:modId xmlns:p14="http://schemas.microsoft.com/office/powerpoint/2010/main" val="583538223"/>
              </p:ext>
            </p:extLst>
          </p:nvPr>
        </p:nvGraphicFramePr>
        <p:xfrm>
          <a:off x="1219200" y="3262313"/>
          <a:ext cx="7147559" cy="1995488"/>
        </p:xfrm>
        <a:graphic>
          <a:graphicData uri="http://schemas.openxmlformats.org/drawingml/2006/table">
            <a:tbl>
              <a:tblPr/>
              <a:tblGrid>
                <a:gridCol w="2381122">
                  <a:extLst>
                    <a:ext uri="{9D8B030D-6E8A-4147-A177-3AD203B41FA5}">
                      <a16:colId xmlns:a16="http://schemas.microsoft.com/office/drawing/2014/main" val="1855680209"/>
                    </a:ext>
                  </a:extLst>
                </a:gridCol>
                <a:gridCol w="1647502">
                  <a:extLst>
                    <a:ext uri="{9D8B030D-6E8A-4147-A177-3AD203B41FA5}">
                      <a16:colId xmlns:a16="http://schemas.microsoft.com/office/drawing/2014/main" val="2097483343"/>
                    </a:ext>
                  </a:extLst>
                </a:gridCol>
                <a:gridCol w="1492394">
                  <a:extLst>
                    <a:ext uri="{9D8B030D-6E8A-4147-A177-3AD203B41FA5}">
                      <a16:colId xmlns:a16="http://schemas.microsoft.com/office/drawing/2014/main" val="2533408437"/>
                    </a:ext>
                  </a:extLst>
                </a:gridCol>
                <a:gridCol w="1626541">
                  <a:extLst>
                    <a:ext uri="{9D8B030D-6E8A-4147-A177-3AD203B41FA5}">
                      <a16:colId xmlns:a16="http://schemas.microsoft.com/office/drawing/2014/main" val="2364377727"/>
                    </a:ext>
                  </a:extLst>
                </a:gridCol>
              </a:tblGrid>
              <a:tr h="335242">
                <a:tc>
                  <a:txBody>
                    <a:bodyPr/>
                    <a:lstStyle/>
                    <a:p>
                      <a:pPr algn="l" fontAlgn="ctr"/>
                      <a:r>
                        <a:rPr lang="en-US" sz="1100" b="1" i="0" u="none" strike="noStrike">
                          <a:solidFill>
                            <a:srgbClr val="002060"/>
                          </a:solidFill>
                          <a:effectLst/>
                          <a:latin typeface="Calibri" panose="020F0502020204030204" pitchFamily="34" charset="0"/>
                        </a:rPr>
                        <a:t>Immobilizzazioni</a:t>
                      </a:r>
                      <a:endParaRPr lang="it-IT" sz="1100" b="1" i="0" u="none" strike="noStrike">
                        <a:solidFill>
                          <a:srgbClr val="00206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a:solidFill>
                            <a:srgbClr val="002060"/>
                          </a:solidFill>
                          <a:effectLst/>
                          <a:latin typeface="Calibri" panose="020F0502020204030204" pitchFamily="34" charset="0"/>
                        </a:rPr>
                        <a:t>2017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en-US" sz="1100" b="1" i="0" u="none" strike="noStrike">
                          <a:solidFill>
                            <a:srgbClr val="002060"/>
                          </a:solidFill>
                          <a:effectLst/>
                          <a:latin typeface="Calibri" panose="020F0502020204030204" pitchFamily="34" charset="0"/>
                        </a:rPr>
                        <a:t>2018</a:t>
                      </a:r>
                      <a:endParaRPr lang="it-IT" sz="1100" b="1" i="0" u="none" strike="noStrike">
                        <a:solidFill>
                          <a:srgbClr val="00206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en-US" sz="1100" b="1" i="0" u="none" strike="noStrike">
                          <a:solidFill>
                            <a:srgbClr val="002060"/>
                          </a:solidFill>
                          <a:effectLst/>
                          <a:latin typeface="Calibri" panose="020F0502020204030204" pitchFamily="34" charset="0"/>
                        </a:rPr>
                        <a:t>2019</a:t>
                      </a:r>
                      <a:endParaRPr lang="it-IT" sz="1100" b="1" i="0" u="none" strike="noStrike">
                        <a:solidFill>
                          <a:srgbClr val="00206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289955532"/>
                  </a:ext>
                </a:extLst>
              </a:tr>
              <a:tr h="654520">
                <a:tc>
                  <a:txBody>
                    <a:bodyPr/>
                    <a:lstStyle/>
                    <a:p>
                      <a:pPr algn="l" fontAlgn="ctr"/>
                      <a:r>
                        <a:rPr lang="en-US" sz="1100" b="0" i="0" u="none" strike="noStrike">
                          <a:solidFill>
                            <a:srgbClr val="000000"/>
                          </a:solidFill>
                          <a:effectLst/>
                          <a:latin typeface="Calibri" panose="020F0502020204030204" pitchFamily="34" charset="0"/>
                        </a:rPr>
                        <a:t>Immobilizzazioni immateriali</a:t>
                      </a:r>
                      <a:endParaRPr lang="it-IT"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256.561,69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dirty="0">
                          <a:solidFill>
                            <a:srgbClr val="000000"/>
                          </a:solidFill>
                          <a:effectLst/>
                          <a:latin typeface="Calibri" panose="020F0502020204030204" pitchFamily="34" charset="0"/>
                        </a:rPr>
                        <a:t>245.101,76</a:t>
                      </a:r>
                      <a:endParaRPr lang="it-IT"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277.867,78</a:t>
                      </a:r>
                      <a:endParaRPr lang="it-IT"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4678518"/>
                  </a:ext>
                </a:extLst>
              </a:tr>
              <a:tr h="335242">
                <a:tc>
                  <a:txBody>
                    <a:bodyPr/>
                    <a:lstStyle/>
                    <a:p>
                      <a:pPr algn="l" fontAlgn="ctr"/>
                      <a:r>
                        <a:rPr lang="en-US" sz="1100" b="0" i="0" u="none" strike="noStrike">
                          <a:solidFill>
                            <a:srgbClr val="000000"/>
                          </a:solidFill>
                          <a:effectLst/>
                          <a:latin typeface="Calibri" panose="020F0502020204030204" pitchFamily="34" charset="0"/>
                        </a:rPr>
                        <a:t>Immobilizzazioni materiali</a:t>
                      </a:r>
                      <a:endParaRPr lang="it-IT"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320.384.370,43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215.867.610,40</a:t>
                      </a:r>
                      <a:endParaRPr lang="it-IT"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214.621.082,50</a:t>
                      </a:r>
                      <a:endParaRPr lang="it-IT"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951427"/>
                  </a:ext>
                </a:extLst>
              </a:tr>
              <a:tr h="335242">
                <a:tc>
                  <a:txBody>
                    <a:bodyPr/>
                    <a:lstStyle/>
                    <a:p>
                      <a:pPr algn="l" fontAlgn="ctr"/>
                      <a:r>
                        <a:rPr lang="en-US" sz="1100" b="0" i="0" u="none" strike="noStrike">
                          <a:solidFill>
                            <a:srgbClr val="000000"/>
                          </a:solidFill>
                          <a:effectLst/>
                          <a:latin typeface="Calibri" panose="020F0502020204030204" pitchFamily="34" charset="0"/>
                        </a:rPr>
                        <a:t>Immobilizzazioni finanziarie</a:t>
                      </a:r>
                      <a:endParaRPr lang="it-IT"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34.125.884,44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35.665.294,14</a:t>
                      </a:r>
                      <a:endParaRPr lang="it-IT"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37.488.785,71</a:t>
                      </a:r>
                      <a:endParaRPr lang="it-IT"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1185442"/>
                  </a:ext>
                </a:extLst>
              </a:tr>
              <a:tr h="335242">
                <a:tc>
                  <a:txBody>
                    <a:bodyPr/>
                    <a:lstStyle/>
                    <a:p>
                      <a:pPr algn="ctr" fontAlgn="ctr"/>
                      <a:r>
                        <a:rPr lang="en-US" sz="1100" b="1" i="0" u="none" strike="noStrike">
                          <a:solidFill>
                            <a:srgbClr val="002060"/>
                          </a:solidFill>
                          <a:effectLst/>
                          <a:latin typeface="Calibri" panose="020F0502020204030204" pitchFamily="34" charset="0"/>
                        </a:rPr>
                        <a:t>TOTALE IMMOBILIZZAZIONI </a:t>
                      </a:r>
                      <a:endParaRPr lang="it-IT" sz="1100" b="1" i="0" u="none" strike="noStrike">
                        <a:solidFill>
                          <a:srgbClr val="00206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a:solidFill>
                            <a:srgbClr val="002060"/>
                          </a:solidFill>
                          <a:effectLst/>
                          <a:latin typeface="Calibri" panose="020F0502020204030204" pitchFamily="34" charset="0"/>
                        </a:rPr>
                        <a:t>354.766.816,56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en-US" sz="1100" b="1" i="0" u="none" strike="noStrike" dirty="0">
                          <a:solidFill>
                            <a:srgbClr val="002060"/>
                          </a:solidFill>
                          <a:effectLst/>
                          <a:latin typeface="Calibri" panose="020F0502020204030204" pitchFamily="34" charset="0"/>
                        </a:rPr>
                        <a:t>251.778.006,30</a:t>
                      </a:r>
                      <a:endParaRPr lang="it-IT" sz="1100" b="1" i="0" u="none" strike="noStrike" dirty="0">
                        <a:solidFill>
                          <a:srgbClr val="00206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en-US" sz="1100" b="1" i="0" u="none" strike="noStrike" dirty="0">
                          <a:solidFill>
                            <a:srgbClr val="002060"/>
                          </a:solidFill>
                          <a:effectLst/>
                          <a:latin typeface="Calibri" panose="020F0502020204030204" pitchFamily="34" charset="0"/>
                        </a:rPr>
                        <a:t>252.387.735,99</a:t>
                      </a:r>
                      <a:endParaRPr lang="it-IT" sz="1100" b="1" i="0" u="none" strike="noStrike" dirty="0">
                        <a:solidFill>
                          <a:srgbClr val="00206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1503846930"/>
                  </a:ext>
                </a:extLst>
              </a:tr>
            </a:tbl>
          </a:graphicData>
        </a:graphic>
      </p:graphicFrame>
      <p:sp>
        <p:nvSpPr>
          <p:cNvPr id="6" name="Segnaposto piè di pagina 7">
            <a:extLst>
              <a:ext uri="{FF2B5EF4-FFF2-40B4-BE49-F238E27FC236}">
                <a16:creationId xmlns:a16="http://schemas.microsoft.com/office/drawing/2014/main" id="{81CD6A3C-B22E-4A92-BC03-9525745F6462}"/>
              </a:ext>
            </a:extLst>
          </p:cNvPr>
          <p:cNvSpPr txBox="1">
            <a:spLocks/>
          </p:cNvSpPr>
          <p:nvPr/>
        </p:nvSpPr>
        <p:spPr>
          <a:xfrm rot="10800000" flipV="1">
            <a:off x="2917039" y="6172200"/>
            <a:ext cx="3617103" cy="439986"/>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b="1">
                <a:solidFill>
                  <a:srgbClr val="002060"/>
                </a:solidFill>
              </a:rPr>
              <a:t>Rendiconto semplificato per il Cittadino Esercizio 2019</a:t>
            </a:r>
            <a:endParaRPr lang="it-IT" b="1" dirty="0">
              <a:solidFill>
                <a:srgbClr val="002060"/>
              </a:solidFill>
            </a:endParaRPr>
          </a:p>
        </p:txBody>
      </p:sp>
    </p:spTree>
    <p:extLst>
      <p:ext uri="{BB962C8B-B14F-4D97-AF65-F5344CB8AC3E}">
        <p14:creationId xmlns:p14="http://schemas.microsoft.com/office/powerpoint/2010/main" val="1106867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B38210-0E82-400E-B66E-A6DF6534B48D}"/>
              </a:ext>
            </a:extLst>
          </p:cNvPr>
          <p:cNvSpPr>
            <a:spLocks noGrp="1"/>
          </p:cNvSpPr>
          <p:nvPr>
            <p:ph type="title"/>
          </p:nvPr>
        </p:nvSpPr>
        <p:spPr>
          <a:xfrm>
            <a:off x="822960" y="286605"/>
            <a:ext cx="7543800" cy="475396"/>
          </a:xfrm>
        </p:spPr>
        <p:txBody>
          <a:bodyPr>
            <a:normAutofit/>
          </a:bodyPr>
          <a:lstStyle/>
          <a:p>
            <a:r>
              <a:rPr lang="it-IT" sz="1600" b="1" spc="-10" dirty="0">
                <a:solidFill>
                  <a:srgbClr val="002060"/>
                </a:solidFill>
                <a:latin typeface="Calibri"/>
                <a:cs typeface="Calibri"/>
              </a:rPr>
              <a:t>Passività dello Stato Patrimoniale: Patrimonio netto</a:t>
            </a:r>
          </a:p>
        </p:txBody>
      </p:sp>
      <p:sp>
        <p:nvSpPr>
          <p:cNvPr id="3" name="Segnaposto contenuto 2">
            <a:extLst>
              <a:ext uri="{FF2B5EF4-FFF2-40B4-BE49-F238E27FC236}">
                <a16:creationId xmlns:a16="http://schemas.microsoft.com/office/drawing/2014/main" id="{BF8C48E1-260D-45B6-935A-3CE8EE8E60F7}"/>
              </a:ext>
            </a:extLst>
          </p:cNvPr>
          <p:cNvSpPr>
            <a:spLocks noGrp="1"/>
          </p:cNvSpPr>
          <p:nvPr>
            <p:ph idx="1"/>
          </p:nvPr>
        </p:nvSpPr>
        <p:spPr>
          <a:xfrm>
            <a:off x="822959" y="1143000"/>
            <a:ext cx="7543801" cy="1752600"/>
          </a:xfrm>
        </p:spPr>
        <p:txBody>
          <a:bodyPr>
            <a:normAutofit fontScale="70000" lnSpcReduction="20000"/>
          </a:bodyPr>
          <a:lstStyle/>
          <a:p>
            <a:pPr marL="76200" marR="95885" algn="just">
              <a:lnSpc>
                <a:spcPct val="100000"/>
              </a:lnSpc>
              <a:spcAft>
                <a:spcPts val="0"/>
              </a:spcAft>
            </a:pPr>
            <a:r>
              <a:rPr lang="en-US" dirty="0">
                <a:solidFill>
                  <a:schemeClr val="tx1"/>
                </a:solidFill>
                <a:ea typeface="Arial" panose="020B0604020202020204" pitchFamily="34" charset="0"/>
              </a:rPr>
              <a:t>Il </a:t>
            </a:r>
            <a:r>
              <a:rPr lang="en-US" dirty="0" err="1">
                <a:solidFill>
                  <a:schemeClr val="tx1"/>
                </a:solidFill>
                <a:ea typeface="Arial" panose="020B0604020202020204" pitchFamily="34" charset="0"/>
              </a:rPr>
              <a:t>patrimonio</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netto</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misura</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il</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valore</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dei</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mezzi</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propri</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dell'ente</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ottenuto</a:t>
            </a:r>
            <a:r>
              <a:rPr lang="en-US" dirty="0">
                <a:solidFill>
                  <a:schemeClr val="tx1"/>
                </a:solidFill>
                <a:ea typeface="Arial" panose="020B0604020202020204" pitchFamily="34" charset="0"/>
              </a:rPr>
              <a:t> quale </a:t>
            </a:r>
            <a:r>
              <a:rPr lang="en-US" dirty="0" err="1">
                <a:solidFill>
                  <a:schemeClr val="tx1"/>
                </a:solidFill>
                <a:ea typeface="Arial" panose="020B0604020202020204" pitchFamily="34" charset="0"/>
              </a:rPr>
              <a:t>differenza</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tra</a:t>
            </a:r>
            <a:r>
              <a:rPr lang="en-US" dirty="0">
                <a:solidFill>
                  <a:schemeClr val="tx1"/>
                </a:solidFill>
                <a:ea typeface="Arial" panose="020B0604020202020204" pitchFamily="34" charset="0"/>
              </a:rPr>
              <a:t> le </a:t>
            </a:r>
            <a:r>
              <a:rPr lang="en-US" dirty="0" err="1">
                <a:solidFill>
                  <a:schemeClr val="tx1"/>
                </a:solidFill>
                <a:ea typeface="Arial" panose="020B0604020202020204" pitchFamily="34" charset="0"/>
              </a:rPr>
              <a:t>attività</a:t>
            </a:r>
            <a:r>
              <a:rPr lang="en-US" dirty="0">
                <a:solidFill>
                  <a:schemeClr val="tx1"/>
                </a:solidFill>
                <a:ea typeface="Arial" panose="020B0604020202020204" pitchFamily="34" charset="0"/>
              </a:rPr>
              <a:t> e le </a:t>
            </a:r>
            <a:r>
              <a:rPr lang="en-US" dirty="0" err="1">
                <a:solidFill>
                  <a:schemeClr val="tx1"/>
                </a:solidFill>
                <a:ea typeface="Arial" panose="020B0604020202020204" pitchFamily="34" charset="0"/>
              </a:rPr>
              <a:t>passività</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patrimoniali</a:t>
            </a:r>
            <a:r>
              <a:rPr lang="en-US" dirty="0">
                <a:solidFill>
                  <a:schemeClr val="tx1"/>
                </a:solidFill>
                <a:ea typeface="Arial" panose="020B0604020202020204" pitchFamily="34" charset="0"/>
              </a:rPr>
              <a:t>.</a:t>
            </a:r>
            <a:endParaRPr lang="it-IT" dirty="0">
              <a:solidFill>
                <a:schemeClr val="tx1"/>
              </a:solidFill>
              <a:ea typeface="Arial" panose="020B0604020202020204" pitchFamily="34" charset="0"/>
            </a:endParaRPr>
          </a:p>
          <a:p>
            <a:pPr algn="just"/>
            <a:r>
              <a:rPr lang="en-US" dirty="0">
                <a:solidFill>
                  <a:schemeClr val="tx1"/>
                </a:solidFill>
                <a:ea typeface="Arial" panose="020B0604020202020204" pitchFamily="34" charset="0"/>
              </a:rPr>
              <a:t>Il comma 2 </a:t>
            </a:r>
            <a:r>
              <a:rPr lang="en-US" dirty="0" err="1">
                <a:solidFill>
                  <a:schemeClr val="tx1"/>
                </a:solidFill>
                <a:ea typeface="Arial" panose="020B0604020202020204" pitchFamily="34" charset="0"/>
              </a:rPr>
              <a:t>dell'art</a:t>
            </a:r>
            <a:r>
              <a:rPr lang="en-US" dirty="0">
                <a:solidFill>
                  <a:schemeClr val="tx1"/>
                </a:solidFill>
                <a:ea typeface="Arial" panose="020B0604020202020204" pitchFamily="34" charset="0"/>
              </a:rPr>
              <a:t>. 230 del </a:t>
            </a:r>
            <a:r>
              <a:rPr lang="en-US" dirty="0" err="1">
                <a:solidFill>
                  <a:schemeClr val="tx1"/>
                </a:solidFill>
                <a:ea typeface="Arial" panose="020B0604020202020204" pitchFamily="34" charset="0"/>
              </a:rPr>
              <a:t>D.Lgs</a:t>
            </a:r>
            <a:r>
              <a:rPr lang="en-US" dirty="0">
                <a:solidFill>
                  <a:schemeClr val="tx1"/>
                </a:solidFill>
                <a:ea typeface="Arial" panose="020B0604020202020204" pitchFamily="34" charset="0"/>
              </a:rPr>
              <a:t>. n. 267/2000 lo </a:t>
            </a:r>
            <a:r>
              <a:rPr lang="en-US" dirty="0" err="1">
                <a:solidFill>
                  <a:schemeClr val="tx1"/>
                </a:solidFill>
                <a:ea typeface="Arial" panose="020B0604020202020204" pitchFamily="34" charset="0"/>
              </a:rPr>
              <a:t>definisce</a:t>
            </a:r>
            <a:r>
              <a:rPr lang="en-US" dirty="0">
                <a:solidFill>
                  <a:schemeClr val="tx1"/>
                </a:solidFill>
                <a:ea typeface="Arial" panose="020B0604020202020204" pitchFamily="34" charset="0"/>
              </a:rPr>
              <a:t> quale "</a:t>
            </a:r>
            <a:r>
              <a:rPr lang="en-US" dirty="0" err="1">
                <a:solidFill>
                  <a:schemeClr val="tx1"/>
                </a:solidFill>
                <a:ea typeface="Arial" panose="020B0604020202020204" pitchFamily="34" charset="0"/>
              </a:rPr>
              <a:t>consistenza</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netta</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della</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dotazione</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patrimoniale</a:t>
            </a:r>
            <a:r>
              <a:rPr lang="en-US" dirty="0">
                <a:solidFill>
                  <a:schemeClr val="tx1"/>
                </a:solidFill>
                <a:ea typeface="Arial" panose="020B0604020202020204" pitchFamily="34" charset="0"/>
              </a:rPr>
              <a:t>" e </a:t>
            </a:r>
            <a:r>
              <a:rPr lang="en-US" dirty="0" err="1">
                <a:solidFill>
                  <a:schemeClr val="tx1"/>
                </a:solidFill>
                <a:ea typeface="Arial" panose="020B0604020202020204" pitchFamily="34" charset="0"/>
              </a:rPr>
              <a:t>dimostra</a:t>
            </a:r>
            <a:r>
              <a:rPr lang="en-US" dirty="0">
                <a:solidFill>
                  <a:schemeClr val="tx1"/>
                </a:solidFill>
                <a:ea typeface="Arial" panose="020B0604020202020204" pitchFamily="34" charset="0"/>
              </a:rPr>
              <a:t> come </a:t>
            </a:r>
            <a:r>
              <a:rPr lang="en-US" dirty="0" err="1">
                <a:solidFill>
                  <a:schemeClr val="tx1"/>
                </a:solidFill>
                <a:ea typeface="Arial" panose="020B0604020202020204" pitchFamily="34" charset="0"/>
              </a:rPr>
              <a:t>anche</a:t>
            </a:r>
            <a:r>
              <a:rPr lang="en-US" dirty="0">
                <a:solidFill>
                  <a:schemeClr val="tx1"/>
                </a:solidFill>
                <a:ea typeface="Arial" panose="020B0604020202020204" pitchFamily="34" charset="0"/>
              </a:rPr>
              <a:t> la </a:t>
            </a:r>
            <a:r>
              <a:rPr lang="en-US" dirty="0" err="1">
                <a:solidFill>
                  <a:schemeClr val="tx1"/>
                </a:solidFill>
                <a:ea typeface="Arial" panose="020B0604020202020204" pitchFamily="34" charset="0"/>
              </a:rPr>
              <a:t>volontà</a:t>
            </a:r>
            <a:r>
              <a:rPr lang="en-US" dirty="0">
                <a:solidFill>
                  <a:schemeClr val="tx1"/>
                </a:solidFill>
                <a:ea typeface="Arial" panose="020B0604020202020204" pitchFamily="34" charset="0"/>
              </a:rPr>
              <a:t> del </a:t>
            </a:r>
            <a:r>
              <a:rPr lang="en-US" dirty="0" err="1">
                <a:solidFill>
                  <a:schemeClr val="tx1"/>
                </a:solidFill>
                <a:ea typeface="Arial" panose="020B0604020202020204" pitchFamily="34" charset="0"/>
              </a:rPr>
              <a:t>legislatore</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sia</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stata</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quella</a:t>
            </a:r>
            <a:r>
              <a:rPr lang="en-US" dirty="0">
                <a:solidFill>
                  <a:schemeClr val="tx1"/>
                </a:solidFill>
                <a:ea typeface="Arial" panose="020B0604020202020204" pitchFamily="34" charset="0"/>
              </a:rPr>
              <a:t> di </a:t>
            </a:r>
            <a:r>
              <a:rPr lang="en-US" dirty="0" err="1">
                <a:solidFill>
                  <a:schemeClr val="tx1"/>
                </a:solidFill>
                <a:ea typeface="Arial" panose="020B0604020202020204" pitchFamily="34" charset="0"/>
              </a:rPr>
              <a:t>riconoscere</a:t>
            </a:r>
            <a:r>
              <a:rPr lang="en-US" dirty="0">
                <a:solidFill>
                  <a:schemeClr val="tx1"/>
                </a:solidFill>
                <a:ea typeface="Arial" panose="020B0604020202020204" pitchFamily="34" charset="0"/>
              </a:rPr>
              <a:t> a </a:t>
            </a:r>
            <a:r>
              <a:rPr lang="en-US" dirty="0" err="1">
                <a:solidFill>
                  <a:schemeClr val="tx1"/>
                </a:solidFill>
                <a:ea typeface="Arial" panose="020B0604020202020204" pitchFamily="34" charset="0"/>
              </a:rPr>
              <a:t>questa</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fondamentale</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posta</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dello</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stato</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patrimoniale</a:t>
            </a:r>
            <a:r>
              <a:rPr lang="en-US" dirty="0">
                <a:solidFill>
                  <a:schemeClr val="tx1"/>
                </a:solidFill>
                <a:ea typeface="Arial" panose="020B0604020202020204" pitchFamily="34" charset="0"/>
              </a:rPr>
              <a:t> un </a:t>
            </a:r>
            <a:r>
              <a:rPr lang="en-US" dirty="0" err="1">
                <a:solidFill>
                  <a:schemeClr val="tx1"/>
                </a:solidFill>
                <a:ea typeface="Arial" panose="020B0604020202020204" pitchFamily="34" charset="0"/>
              </a:rPr>
              <a:t>ruolo</a:t>
            </a:r>
            <a:r>
              <a:rPr lang="en-US" dirty="0">
                <a:solidFill>
                  <a:schemeClr val="tx1"/>
                </a:solidFill>
                <a:ea typeface="Arial" panose="020B0604020202020204" pitchFamily="34" charset="0"/>
              </a:rPr>
              <a:t> di </a:t>
            </a:r>
            <a:r>
              <a:rPr lang="en-US" dirty="0" err="1">
                <a:solidFill>
                  <a:schemeClr val="tx1"/>
                </a:solidFill>
                <a:ea typeface="Arial" panose="020B0604020202020204" pitchFamily="34" charset="0"/>
              </a:rPr>
              <a:t>risultato</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differenziale</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tra</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componenti</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positivi</a:t>
            </a:r>
            <a:r>
              <a:rPr lang="en-US" dirty="0">
                <a:solidFill>
                  <a:schemeClr val="tx1"/>
                </a:solidFill>
                <a:ea typeface="Arial" panose="020B0604020202020204" pitchFamily="34" charset="0"/>
              </a:rPr>
              <a:t> e </a:t>
            </a:r>
            <a:r>
              <a:rPr lang="en-US" dirty="0" err="1">
                <a:solidFill>
                  <a:schemeClr val="tx1"/>
                </a:solidFill>
                <a:ea typeface="Arial" panose="020B0604020202020204" pitchFamily="34" charset="0"/>
              </a:rPr>
              <a:t>negativi</a:t>
            </a:r>
            <a:r>
              <a:rPr lang="en-US" dirty="0">
                <a:solidFill>
                  <a:schemeClr val="tx1"/>
                </a:solidFill>
                <a:ea typeface="Arial" panose="020B0604020202020204" pitchFamily="34" charset="0"/>
              </a:rPr>
              <a:t>. Il </a:t>
            </a:r>
            <a:r>
              <a:rPr lang="en-US" dirty="0" err="1">
                <a:solidFill>
                  <a:schemeClr val="tx1"/>
                </a:solidFill>
                <a:ea typeface="Arial" panose="020B0604020202020204" pitchFamily="34" charset="0"/>
              </a:rPr>
              <a:t>patrimonio</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netto</a:t>
            </a:r>
            <a:r>
              <a:rPr lang="en-US" dirty="0">
                <a:solidFill>
                  <a:schemeClr val="tx1"/>
                </a:solidFill>
                <a:ea typeface="Arial" panose="020B0604020202020204" pitchFamily="34" charset="0"/>
              </a:rPr>
              <a:t> è, </a:t>
            </a:r>
            <a:r>
              <a:rPr lang="en-US" dirty="0" err="1">
                <a:solidFill>
                  <a:schemeClr val="tx1"/>
                </a:solidFill>
                <a:ea typeface="Arial" panose="020B0604020202020204" pitchFamily="34" charset="0"/>
              </a:rPr>
              <a:t>cioè</a:t>
            </a:r>
            <a:r>
              <a:rPr lang="en-US" dirty="0">
                <a:solidFill>
                  <a:schemeClr val="tx1"/>
                </a:solidFill>
                <a:ea typeface="Arial" panose="020B0604020202020204" pitchFamily="34" charset="0"/>
              </a:rPr>
              <a:t>, un </a:t>
            </a:r>
            <a:r>
              <a:rPr lang="en-US" dirty="0" err="1">
                <a:solidFill>
                  <a:schemeClr val="tx1"/>
                </a:solidFill>
                <a:ea typeface="Arial" panose="020B0604020202020204" pitchFamily="34" charset="0"/>
              </a:rPr>
              <a:t>valore</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esso</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può</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essere</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determinato</a:t>
            </a:r>
            <a:r>
              <a:rPr lang="en-US" dirty="0">
                <a:solidFill>
                  <a:schemeClr val="tx1"/>
                </a:solidFill>
                <a:ea typeface="Arial" panose="020B0604020202020204" pitchFamily="34" charset="0"/>
              </a:rPr>
              <a:t> solo </a:t>
            </a:r>
            <a:r>
              <a:rPr lang="en-US" dirty="0" err="1">
                <a:solidFill>
                  <a:schemeClr val="tx1"/>
                </a:solidFill>
                <a:ea typeface="Arial" panose="020B0604020202020204" pitchFamily="34" charset="0"/>
              </a:rPr>
              <a:t>considerando</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il</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capitale</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nell'aspetto</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quantitativo</a:t>
            </a:r>
            <a:r>
              <a:rPr lang="en-US" dirty="0">
                <a:solidFill>
                  <a:schemeClr val="tx1"/>
                </a:solidFill>
                <a:ea typeface="Arial" panose="020B0604020202020204" pitchFamily="34" charset="0"/>
              </a:rPr>
              <a:t> e </a:t>
            </a:r>
            <a:r>
              <a:rPr lang="en-US" dirty="0" err="1">
                <a:solidFill>
                  <a:schemeClr val="tx1"/>
                </a:solidFill>
                <a:ea typeface="Arial" panose="020B0604020202020204" pitchFamily="34" charset="0"/>
              </a:rPr>
              <a:t>monetario</a:t>
            </a:r>
            <a:r>
              <a:rPr lang="en-US" dirty="0">
                <a:solidFill>
                  <a:schemeClr val="tx1"/>
                </a:solidFill>
                <a:ea typeface="Arial" panose="020B0604020202020204" pitchFamily="34" charset="0"/>
              </a:rPr>
              <a:t> e, </a:t>
            </a:r>
            <a:r>
              <a:rPr lang="en-US" dirty="0" err="1">
                <a:solidFill>
                  <a:schemeClr val="tx1"/>
                </a:solidFill>
                <a:ea typeface="Arial" panose="020B0604020202020204" pitchFamily="34" charset="0"/>
              </a:rPr>
              <a:t>pertanto</a:t>
            </a:r>
            <a:r>
              <a:rPr lang="en-US" dirty="0">
                <a:solidFill>
                  <a:schemeClr val="tx1"/>
                </a:solidFill>
                <a:ea typeface="Arial" panose="020B0604020202020204" pitchFamily="34" charset="0"/>
              </a:rPr>
              <a:t>, non è </a:t>
            </a:r>
            <a:r>
              <a:rPr lang="en-US" dirty="0" err="1">
                <a:solidFill>
                  <a:schemeClr val="tx1"/>
                </a:solidFill>
                <a:ea typeface="Arial" panose="020B0604020202020204" pitchFamily="34" charset="0"/>
              </a:rPr>
              <a:t>associabile</a:t>
            </a:r>
            <a:r>
              <a:rPr lang="en-US" dirty="0">
                <a:solidFill>
                  <a:schemeClr val="tx1"/>
                </a:solidFill>
                <a:ea typeface="Arial" panose="020B0604020202020204" pitchFamily="34" charset="0"/>
              </a:rPr>
              <a:t> ad un bene né </a:t>
            </a:r>
            <a:r>
              <a:rPr lang="en-US" dirty="0" err="1">
                <a:solidFill>
                  <a:schemeClr val="tx1"/>
                </a:solidFill>
                <a:ea typeface="Arial" panose="020B0604020202020204" pitchFamily="34" charset="0"/>
              </a:rPr>
              <a:t>trova</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univoco</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riscontro</a:t>
            </a:r>
            <a:r>
              <a:rPr lang="en-US" dirty="0">
                <a:solidFill>
                  <a:schemeClr val="tx1"/>
                </a:solidFill>
                <a:ea typeface="Arial" panose="020B0604020202020204" pitchFamily="34" charset="0"/>
              </a:rPr>
              <a:t> </a:t>
            </a:r>
            <a:r>
              <a:rPr lang="en-US" dirty="0" err="1">
                <a:solidFill>
                  <a:schemeClr val="tx1"/>
                </a:solidFill>
                <a:ea typeface="Arial" panose="020B0604020202020204" pitchFamily="34" charset="0"/>
              </a:rPr>
              <a:t>tra</a:t>
            </a:r>
            <a:r>
              <a:rPr lang="en-US" dirty="0">
                <a:solidFill>
                  <a:schemeClr val="tx1"/>
                </a:solidFill>
                <a:ea typeface="Arial" panose="020B0604020202020204" pitchFamily="34" charset="0"/>
              </a:rPr>
              <a:t> le </a:t>
            </a:r>
            <a:r>
              <a:rPr lang="en-US" dirty="0" err="1">
                <a:solidFill>
                  <a:schemeClr val="tx1"/>
                </a:solidFill>
                <a:ea typeface="Arial" panose="020B0604020202020204" pitchFamily="34" charset="0"/>
              </a:rPr>
              <a:t>attività</a:t>
            </a:r>
            <a:r>
              <a:rPr lang="en-US" spc="-125" dirty="0">
                <a:solidFill>
                  <a:schemeClr val="tx1"/>
                </a:solidFill>
                <a:ea typeface="Arial" panose="020B0604020202020204" pitchFamily="34" charset="0"/>
              </a:rPr>
              <a:t> </a:t>
            </a:r>
            <a:r>
              <a:rPr lang="en-US" dirty="0" err="1">
                <a:solidFill>
                  <a:schemeClr val="tx1"/>
                </a:solidFill>
                <a:ea typeface="Arial" panose="020B0604020202020204" pitchFamily="34" charset="0"/>
              </a:rPr>
              <a:t>patrimoniali</a:t>
            </a:r>
            <a:r>
              <a:rPr lang="en-US" dirty="0">
                <a:solidFill>
                  <a:schemeClr val="tx1"/>
                </a:solidFill>
                <a:ea typeface="Arial" panose="020B0604020202020204" pitchFamily="34" charset="0"/>
              </a:rPr>
              <a:t>.</a:t>
            </a:r>
            <a:endParaRPr lang="it-IT" dirty="0">
              <a:solidFill>
                <a:schemeClr val="tx1"/>
              </a:solidFill>
            </a:endParaRPr>
          </a:p>
        </p:txBody>
      </p:sp>
      <p:sp>
        <p:nvSpPr>
          <p:cNvPr id="4" name="Segnaposto piè di pagina 3">
            <a:extLst>
              <a:ext uri="{FF2B5EF4-FFF2-40B4-BE49-F238E27FC236}">
                <a16:creationId xmlns:a16="http://schemas.microsoft.com/office/drawing/2014/main" id="{1D530F4A-9601-42C4-B844-B4B51F88070B}"/>
              </a:ext>
            </a:extLst>
          </p:cNvPr>
          <p:cNvSpPr>
            <a:spLocks noGrp="1"/>
          </p:cNvSpPr>
          <p:nvPr>
            <p:ph type="ftr" sz="quarter" idx="11"/>
          </p:nvPr>
        </p:nvSpPr>
        <p:spPr/>
        <p:txBody>
          <a:bodyPr/>
          <a:lstStyle/>
          <a:p>
            <a:r>
              <a:rPr lang="it-IT"/>
              <a:t>Rendiconto semplificato per il Cittadino Esercizio 2019</a:t>
            </a:r>
            <a:endParaRPr lang="it-IT" dirty="0"/>
          </a:p>
        </p:txBody>
      </p:sp>
      <p:graphicFrame>
        <p:nvGraphicFramePr>
          <p:cNvPr id="8" name="Tabella 7">
            <a:extLst>
              <a:ext uri="{FF2B5EF4-FFF2-40B4-BE49-F238E27FC236}">
                <a16:creationId xmlns:a16="http://schemas.microsoft.com/office/drawing/2014/main" id="{3973F8CC-D43F-4D1F-B967-BCF69DF81A83}"/>
              </a:ext>
            </a:extLst>
          </p:cNvPr>
          <p:cNvGraphicFramePr>
            <a:graphicFrameLocks noGrp="1"/>
          </p:cNvGraphicFramePr>
          <p:nvPr>
            <p:extLst>
              <p:ext uri="{D42A27DB-BD31-4B8C-83A1-F6EECF244321}">
                <p14:modId xmlns:p14="http://schemas.microsoft.com/office/powerpoint/2010/main" val="4053355753"/>
              </p:ext>
            </p:extLst>
          </p:nvPr>
        </p:nvGraphicFramePr>
        <p:xfrm>
          <a:off x="1203958" y="2895600"/>
          <a:ext cx="6781801" cy="2967570"/>
        </p:xfrm>
        <a:graphic>
          <a:graphicData uri="http://schemas.openxmlformats.org/drawingml/2006/table">
            <a:tbl>
              <a:tblPr/>
              <a:tblGrid>
                <a:gridCol w="2309390">
                  <a:extLst>
                    <a:ext uri="{9D8B030D-6E8A-4147-A177-3AD203B41FA5}">
                      <a16:colId xmlns:a16="http://schemas.microsoft.com/office/drawing/2014/main" val="3389887020"/>
                    </a:ext>
                  </a:extLst>
                </a:gridCol>
                <a:gridCol w="1447435">
                  <a:extLst>
                    <a:ext uri="{9D8B030D-6E8A-4147-A177-3AD203B41FA5}">
                      <a16:colId xmlns:a16="http://schemas.microsoft.com/office/drawing/2014/main" val="3104994966"/>
                    </a:ext>
                  </a:extLst>
                </a:gridCol>
                <a:gridCol w="1512488">
                  <a:extLst>
                    <a:ext uri="{9D8B030D-6E8A-4147-A177-3AD203B41FA5}">
                      <a16:colId xmlns:a16="http://schemas.microsoft.com/office/drawing/2014/main" val="3526784072"/>
                    </a:ext>
                  </a:extLst>
                </a:gridCol>
                <a:gridCol w="1512488">
                  <a:extLst>
                    <a:ext uri="{9D8B030D-6E8A-4147-A177-3AD203B41FA5}">
                      <a16:colId xmlns:a16="http://schemas.microsoft.com/office/drawing/2014/main" val="4289978900"/>
                    </a:ext>
                  </a:extLst>
                </a:gridCol>
              </a:tblGrid>
              <a:tr h="198577">
                <a:tc>
                  <a:txBody>
                    <a:bodyPr/>
                    <a:lstStyle/>
                    <a:p>
                      <a:pPr algn="l" fontAlgn="ctr"/>
                      <a:r>
                        <a:rPr lang="it-IT" sz="1100" b="1" i="0" u="none" strike="noStrike" dirty="0">
                          <a:solidFill>
                            <a:srgbClr val="002060"/>
                          </a:solidFill>
                          <a:effectLst/>
                          <a:latin typeface="Calibri" panose="020F0502020204030204" pitchFamily="34" charset="0"/>
                        </a:rPr>
                        <a:t> PATRIMONIO NETTO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dirty="0">
                          <a:solidFill>
                            <a:srgbClr val="002060"/>
                          </a:solidFill>
                          <a:effectLst/>
                          <a:latin typeface="Calibri" panose="020F0502020204030204" pitchFamily="34" charset="0"/>
                        </a:rPr>
                        <a:t>2017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dirty="0">
                          <a:solidFill>
                            <a:srgbClr val="002060"/>
                          </a:solidFill>
                          <a:effectLst/>
                          <a:latin typeface="Calibri" panose="020F0502020204030204" pitchFamily="34" charset="0"/>
                        </a:rPr>
                        <a:t>2018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ctr" fontAlgn="ctr"/>
                      <a:r>
                        <a:rPr lang="it-IT" sz="1100" b="1" i="0" u="none" strike="noStrike" dirty="0">
                          <a:solidFill>
                            <a:srgbClr val="002060"/>
                          </a:solidFill>
                          <a:effectLst/>
                          <a:latin typeface="Calibri" panose="020F0502020204030204" pitchFamily="34" charset="0"/>
                        </a:rPr>
                        <a:t>2019</a:t>
                      </a:r>
                    </a:p>
                  </a:txBody>
                  <a:tcPr marL="25717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1670509147"/>
                  </a:ext>
                </a:extLst>
              </a:tr>
              <a:tr h="270787">
                <a:tc>
                  <a:txBody>
                    <a:bodyPr/>
                    <a:lstStyle/>
                    <a:p>
                      <a:pPr algn="l" fontAlgn="ctr"/>
                      <a:r>
                        <a:rPr lang="it-IT" sz="1100" b="0" i="0" u="none" strike="noStrike">
                          <a:solidFill>
                            <a:srgbClr val="000000"/>
                          </a:solidFill>
                          <a:effectLst/>
                          <a:latin typeface="Calibri" panose="020F0502020204030204" pitchFamily="34" charset="0"/>
                        </a:rPr>
                        <a:t>I) Fondo di dotazione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76.428.156,85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76.428.156,85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76.428.156,85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8995886"/>
                  </a:ext>
                </a:extLst>
              </a:tr>
              <a:tr h="270787">
                <a:tc>
                  <a:txBody>
                    <a:bodyPr/>
                    <a:lstStyle/>
                    <a:p>
                      <a:pPr algn="l" fontAlgn="ctr"/>
                      <a:r>
                        <a:rPr lang="it-IT" sz="1100" b="0" i="0" u="none" strike="noStrike">
                          <a:solidFill>
                            <a:srgbClr val="000000"/>
                          </a:solidFill>
                          <a:effectLst/>
                          <a:latin typeface="Calibri" panose="020F0502020204030204" pitchFamily="34" charset="0"/>
                        </a:rPr>
                        <a:t>II) Riserve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204.075.011,22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204.528.425,02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207.195.487,61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4191525"/>
                  </a:ext>
                </a:extLst>
              </a:tr>
              <a:tr h="322365">
                <a:tc>
                  <a:txBody>
                    <a:bodyPr/>
                    <a:lstStyle/>
                    <a:p>
                      <a:pPr algn="l" fontAlgn="ctr"/>
                      <a:r>
                        <a:rPr lang="it-IT" sz="1100" b="0" i="0" u="none" strike="noStrike">
                          <a:solidFill>
                            <a:srgbClr val="000000"/>
                          </a:solidFill>
                          <a:effectLst/>
                          <a:latin typeface="Calibri" panose="020F0502020204030204" pitchFamily="34" charset="0"/>
                        </a:rPr>
                        <a:t>a) da risultato economico di esercizi precedenti</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50.317.316,75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52.815.992,95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53.062.461,86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5545003"/>
                  </a:ext>
                </a:extLst>
              </a:tr>
              <a:tr h="270787">
                <a:tc>
                  <a:txBody>
                    <a:bodyPr/>
                    <a:lstStyle/>
                    <a:p>
                      <a:pPr algn="l" fontAlgn="ctr"/>
                      <a:r>
                        <a:rPr lang="it-IT" sz="1100" b="0" i="0" u="none" strike="noStrike">
                          <a:solidFill>
                            <a:srgbClr val="000000"/>
                          </a:solidFill>
                          <a:effectLst/>
                          <a:latin typeface="Calibri" panose="020F0502020204030204" pitchFamily="34" charset="0"/>
                        </a:rPr>
                        <a:t>b) da capitale</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1575567"/>
                  </a:ext>
                </a:extLst>
              </a:tr>
              <a:tr h="270787">
                <a:tc>
                  <a:txBody>
                    <a:bodyPr/>
                    <a:lstStyle/>
                    <a:p>
                      <a:pPr algn="l" fontAlgn="ctr"/>
                      <a:r>
                        <a:rPr lang="it-IT" sz="1100" b="0" i="0" u="none" strike="noStrike">
                          <a:solidFill>
                            <a:srgbClr val="000000"/>
                          </a:solidFill>
                          <a:effectLst/>
                          <a:latin typeface="Calibri" panose="020F0502020204030204" pitchFamily="34" charset="0"/>
                        </a:rPr>
                        <a:t>c) da permessi di costruire</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1.563.827,19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2.820.280,10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6.803.853,38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1712917"/>
                  </a:ext>
                </a:extLst>
              </a:tr>
              <a:tr h="257892">
                <a:tc rowSpan="2">
                  <a:txBody>
                    <a:bodyPr/>
                    <a:lstStyle/>
                    <a:p>
                      <a:pPr algn="l" fontAlgn="ctr"/>
                      <a:r>
                        <a:rPr lang="it-IT" sz="1100" b="0" i="0" u="none" strike="noStrike">
                          <a:solidFill>
                            <a:srgbClr val="000000"/>
                          </a:solidFill>
                          <a:effectLst/>
                          <a:latin typeface="Calibri" panose="020F0502020204030204" pitchFamily="34" charset="0"/>
                        </a:rPr>
                        <a:t>d) da riserve indisponibili per beni demaniali e patrimoniali indisponibili e per i beni culturali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it-IT" sz="1100" b="1" i="1"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it-IT" sz="1100" b="1" i="1"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58927749"/>
                  </a:ext>
                </a:extLst>
              </a:tr>
              <a:tr h="270787">
                <a:tc vMerge="1">
                  <a:txBody>
                    <a:bodyPr/>
                    <a:lstStyle/>
                    <a:p>
                      <a:endParaRPr lang="it-IT"/>
                    </a:p>
                  </a:txBody>
                  <a:tcPr/>
                </a:tc>
                <a:tc>
                  <a:txBody>
                    <a:bodyPr/>
                    <a:lstStyle/>
                    <a:p>
                      <a:pPr algn="r" fontAlgn="ctr"/>
                      <a:r>
                        <a:rPr lang="it-IT"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148.892.151,97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Calibri" panose="020F0502020204030204" pitchFamily="34" charset="0"/>
                        </a:rPr>
                        <a:t>147.329.172,37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3220603"/>
                  </a:ext>
                </a:extLst>
              </a:tr>
              <a:tr h="270787">
                <a:tc>
                  <a:txBody>
                    <a:bodyPr/>
                    <a:lstStyle/>
                    <a:p>
                      <a:pPr algn="l" fontAlgn="ctr"/>
                      <a:r>
                        <a:rPr lang="it-IT" sz="1100" b="0" i="0" u="none" strike="noStrike">
                          <a:solidFill>
                            <a:srgbClr val="000000"/>
                          </a:solidFill>
                          <a:effectLst/>
                          <a:latin typeface="Calibri" panose="020F0502020204030204" pitchFamily="34" charset="0"/>
                        </a:rPr>
                        <a:t>e) altre riserve indisponibili</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it-IT"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9214438"/>
                  </a:ext>
                </a:extLst>
              </a:tr>
              <a:tr h="270787">
                <a:tc>
                  <a:txBody>
                    <a:bodyPr/>
                    <a:lstStyle/>
                    <a:p>
                      <a:pPr algn="l" fontAlgn="ctr"/>
                      <a:r>
                        <a:rPr lang="it-IT" sz="1100" b="0" i="0" u="none" strike="noStrike">
                          <a:solidFill>
                            <a:srgbClr val="002060"/>
                          </a:solidFill>
                          <a:effectLst/>
                          <a:latin typeface="Calibri" panose="020F0502020204030204" pitchFamily="34" charset="0"/>
                        </a:rPr>
                        <a:t>III) Risultato economico dell'esercizio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1" i="0" u="none" strike="noStrike" dirty="0">
                          <a:solidFill>
                            <a:srgbClr val="002060"/>
                          </a:solidFill>
                          <a:effectLst/>
                          <a:latin typeface="Calibri" panose="020F0502020204030204" pitchFamily="34" charset="0"/>
                        </a:rPr>
                        <a:t>-2.342.448,72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1" i="0" u="none" strike="noStrike" dirty="0">
                          <a:solidFill>
                            <a:srgbClr val="002060"/>
                          </a:solidFill>
                          <a:effectLst/>
                          <a:latin typeface="Calibri" panose="020F0502020204030204" pitchFamily="34" charset="0"/>
                        </a:rPr>
                        <a:t>-3.140.002,26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it-IT" sz="1100" b="1" i="0" u="none" strike="noStrike" dirty="0">
                          <a:solidFill>
                            <a:srgbClr val="002060"/>
                          </a:solidFill>
                          <a:effectLst/>
                          <a:latin typeface="Calibri" panose="020F0502020204030204" pitchFamily="34" charset="0"/>
                        </a:rPr>
                        <a:t>-2.515.950,68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3457433"/>
                  </a:ext>
                </a:extLst>
              </a:tr>
              <a:tr h="270787">
                <a:tc>
                  <a:txBody>
                    <a:bodyPr/>
                    <a:lstStyle/>
                    <a:p>
                      <a:pPr algn="ctr" fontAlgn="ctr"/>
                      <a:r>
                        <a:rPr lang="it-IT" sz="1100" b="1" i="0" u="none" strike="noStrike">
                          <a:solidFill>
                            <a:srgbClr val="002060"/>
                          </a:solidFill>
                          <a:effectLst/>
                          <a:latin typeface="Calibri" panose="020F0502020204030204" pitchFamily="34" charset="0"/>
                        </a:rPr>
                        <a:t>TOTALE PATRIMONIO NETTO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dirty="0">
                          <a:solidFill>
                            <a:srgbClr val="002060"/>
                          </a:solidFill>
                          <a:effectLst/>
                          <a:latin typeface="Calibri" panose="020F0502020204030204" pitchFamily="34" charset="0"/>
                        </a:rPr>
                        <a:t>278.160.719,35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a:solidFill>
                            <a:srgbClr val="002060"/>
                          </a:solidFill>
                          <a:effectLst/>
                          <a:latin typeface="Calibri" panose="020F0502020204030204" pitchFamily="34" charset="0"/>
                        </a:rPr>
                        <a:t>277.816.579,61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dirty="0">
                          <a:solidFill>
                            <a:srgbClr val="002060"/>
                          </a:solidFill>
                          <a:effectLst/>
                          <a:latin typeface="Calibri" panose="020F0502020204030204" pitchFamily="34" charset="0"/>
                        </a:rPr>
                        <a:t>281.107.693,78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496422545"/>
                  </a:ext>
                </a:extLst>
              </a:tr>
            </a:tbl>
          </a:graphicData>
        </a:graphic>
      </p:graphicFrame>
      <p:sp>
        <p:nvSpPr>
          <p:cNvPr id="9" name="Segnaposto piè di pagina 7">
            <a:extLst>
              <a:ext uri="{FF2B5EF4-FFF2-40B4-BE49-F238E27FC236}">
                <a16:creationId xmlns:a16="http://schemas.microsoft.com/office/drawing/2014/main" id="{3481C2D2-DC23-4AB2-9DD8-6A74439C15B4}"/>
              </a:ext>
            </a:extLst>
          </p:cNvPr>
          <p:cNvSpPr txBox="1">
            <a:spLocks/>
          </p:cNvSpPr>
          <p:nvPr/>
        </p:nvSpPr>
        <p:spPr>
          <a:xfrm>
            <a:off x="2917039" y="6248400"/>
            <a:ext cx="3617103" cy="457201"/>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b="1">
                <a:solidFill>
                  <a:srgbClr val="002060"/>
                </a:solidFill>
              </a:rPr>
              <a:t>Rendiconto semplificato per il Cittadino Esercizio 2019</a:t>
            </a:r>
            <a:endParaRPr lang="it-IT" b="1" dirty="0">
              <a:solidFill>
                <a:srgbClr val="002060"/>
              </a:solidFill>
            </a:endParaRPr>
          </a:p>
        </p:txBody>
      </p:sp>
    </p:spTree>
    <p:extLst>
      <p:ext uri="{BB962C8B-B14F-4D97-AF65-F5344CB8AC3E}">
        <p14:creationId xmlns:p14="http://schemas.microsoft.com/office/powerpoint/2010/main" val="1957286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B38210-0E82-400E-B66E-A6DF6534B48D}"/>
              </a:ext>
            </a:extLst>
          </p:cNvPr>
          <p:cNvSpPr>
            <a:spLocks noGrp="1"/>
          </p:cNvSpPr>
          <p:nvPr>
            <p:ph type="title"/>
          </p:nvPr>
        </p:nvSpPr>
        <p:spPr>
          <a:xfrm>
            <a:off x="822960" y="286605"/>
            <a:ext cx="7543800" cy="475396"/>
          </a:xfrm>
        </p:spPr>
        <p:txBody>
          <a:bodyPr>
            <a:normAutofit/>
          </a:bodyPr>
          <a:lstStyle/>
          <a:p>
            <a:r>
              <a:rPr lang="it-IT" sz="1600" b="1" spc="-10" dirty="0">
                <a:solidFill>
                  <a:srgbClr val="002060"/>
                </a:solidFill>
                <a:latin typeface="Calibri"/>
                <a:cs typeface="Calibri"/>
              </a:rPr>
              <a:t>Passività dello Stato Patrimoniale: i debiti</a:t>
            </a:r>
          </a:p>
        </p:txBody>
      </p:sp>
      <p:sp>
        <p:nvSpPr>
          <p:cNvPr id="3" name="Segnaposto contenuto 2">
            <a:extLst>
              <a:ext uri="{FF2B5EF4-FFF2-40B4-BE49-F238E27FC236}">
                <a16:creationId xmlns:a16="http://schemas.microsoft.com/office/drawing/2014/main" id="{BF8C48E1-260D-45B6-935A-3CE8EE8E60F7}"/>
              </a:ext>
            </a:extLst>
          </p:cNvPr>
          <p:cNvSpPr>
            <a:spLocks noGrp="1"/>
          </p:cNvSpPr>
          <p:nvPr>
            <p:ph idx="1"/>
          </p:nvPr>
        </p:nvSpPr>
        <p:spPr>
          <a:xfrm>
            <a:off x="822959" y="1143000"/>
            <a:ext cx="7543801" cy="1752600"/>
          </a:xfrm>
        </p:spPr>
        <p:txBody>
          <a:bodyPr>
            <a:normAutofit/>
          </a:bodyPr>
          <a:lstStyle/>
          <a:p>
            <a:pPr marL="76200" marR="99060" algn="just">
              <a:spcAft>
                <a:spcPts val="0"/>
              </a:spcAft>
            </a:pPr>
            <a:r>
              <a:rPr lang="en-US" sz="1500" dirty="0">
                <a:solidFill>
                  <a:schemeClr val="tx1"/>
                </a:solidFill>
                <a:ea typeface="Arial" panose="020B0604020202020204" pitchFamily="34" charset="0"/>
              </a:rPr>
              <a:t>I </a:t>
            </a:r>
            <a:r>
              <a:rPr lang="en-US" sz="1500" dirty="0" err="1">
                <a:solidFill>
                  <a:schemeClr val="tx1"/>
                </a:solidFill>
                <a:ea typeface="Arial" panose="020B0604020202020204" pitchFamily="34" charset="0"/>
              </a:rPr>
              <a:t>debiti</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rappresentano</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obbligazioni</a:t>
            </a:r>
            <a:r>
              <a:rPr lang="en-US" sz="1500" dirty="0">
                <a:solidFill>
                  <a:schemeClr val="tx1"/>
                </a:solidFill>
                <a:ea typeface="Arial" panose="020B0604020202020204" pitchFamily="34" charset="0"/>
              </a:rPr>
              <a:t> a </a:t>
            </a:r>
            <a:r>
              <a:rPr lang="en-US" sz="1500" dirty="0" err="1">
                <a:solidFill>
                  <a:schemeClr val="tx1"/>
                </a:solidFill>
                <a:ea typeface="Arial" panose="020B0604020202020204" pitchFamily="34" charset="0"/>
              </a:rPr>
              <a:t>pagare</a:t>
            </a:r>
            <a:r>
              <a:rPr lang="en-US" sz="1500" dirty="0">
                <a:solidFill>
                  <a:schemeClr val="tx1"/>
                </a:solidFill>
                <a:ea typeface="Arial" panose="020B0604020202020204" pitchFamily="34" charset="0"/>
              </a:rPr>
              <a:t> una </a:t>
            </a:r>
            <a:r>
              <a:rPr lang="en-US" sz="1500" dirty="0" err="1">
                <a:solidFill>
                  <a:schemeClr val="tx1"/>
                </a:solidFill>
                <a:ea typeface="Arial" panose="020B0604020202020204" pitchFamily="34" charset="0"/>
              </a:rPr>
              <a:t>determinata</a:t>
            </a:r>
            <a:r>
              <a:rPr lang="en-US" sz="1500" dirty="0">
                <a:solidFill>
                  <a:schemeClr val="tx1"/>
                </a:solidFill>
                <a:ea typeface="Arial" panose="020B0604020202020204" pitchFamily="34" charset="0"/>
              </a:rPr>
              <a:t> somma a </a:t>
            </a:r>
            <a:r>
              <a:rPr lang="en-US" sz="1500" dirty="0" err="1">
                <a:solidFill>
                  <a:schemeClr val="tx1"/>
                </a:solidFill>
                <a:ea typeface="Arial" panose="020B0604020202020204" pitchFamily="34" charset="0"/>
              </a:rPr>
              <a:t>scadenze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prestabilite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Essi</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sono</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articolati</a:t>
            </a:r>
            <a:r>
              <a:rPr lang="en-US" sz="1500" dirty="0">
                <a:solidFill>
                  <a:schemeClr val="tx1"/>
                </a:solidFill>
                <a:ea typeface="Arial" panose="020B0604020202020204" pitchFamily="34" charset="0"/>
              </a:rPr>
              <a:t> in 5 </a:t>
            </a:r>
            <a:r>
              <a:rPr lang="en-US" sz="1500" dirty="0" err="1">
                <a:solidFill>
                  <a:schemeClr val="tx1"/>
                </a:solidFill>
                <a:ea typeface="Arial" panose="020B0604020202020204" pitchFamily="34" charset="0"/>
              </a:rPr>
              <a:t>sottoclassi</a:t>
            </a:r>
            <a:r>
              <a:rPr lang="en-US" sz="1500" dirty="0">
                <a:solidFill>
                  <a:schemeClr val="tx1"/>
                </a:solidFill>
                <a:ea typeface="Arial" panose="020B0604020202020204" pitchFamily="34" charset="0"/>
              </a:rPr>
              <a:t>.</a:t>
            </a:r>
            <a:endParaRPr lang="it-IT" sz="1500" dirty="0">
              <a:solidFill>
                <a:schemeClr val="tx1"/>
              </a:solidFill>
              <a:ea typeface="Arial" panose="020B0604020202020204" pitchFamily="34" charset="0"/>
            </a:endParaRPr>
          </a:p>
          <a:p>
            <a:pPr marL="76200" marR="99060" algn="just">
              <a:spcBef>
                <a:spcPts val="5"/>
              </a:spcBef>
              <a:spcAft>
                <a:spcPts val="0"/>
              </a:spcAft>
            </a:pPr>
            <a:endParaRPr lang="en-US" sz="1500" dirty="0">
              <a:solidFill>
                <a:schemeClr val="tx1"/>
              </a:solidFill>
              <a:ea typeface="Arial" panose="020B0604020202020204" pitchFamily="34" charset="0"/>
            </a:endParaRPr>
          </a:p>
          <a:p>
            <a:pPr marL="76200" marR="99060" algn="just">
              <a:spcBef>
                <a:spcPts val="5"/>
              </a:spcBef>
              <a:spcAft>
                <a:spcPts val="0"/>
              </a:spcAft>
            </a:pPr>
            <a:r>
              <a:rPr lang="en-US" sz="1500" dirty="0">
                <a:solidFill>
                  <a:schemeClr val="tx1"/>
                </a:solidFill>
                <a:ea typeface="Arial" panose="020B0604020202020204" pitchFamily="34" charset="0"/>
              </a:rPr>
              <a:t>Il </a:t>
            </a:r>
            <a:r>
              <a:rPr lang="en-US" sz="1500" dirty="0" err="1">
                <a:solidFill>
                  <a:schemeClr val="tx1"/>
                </a:solidFill>
                <a:ea typeface="Arial" panose="020B0604020202020204" pitchFamily="34" charset="0"/>
              </a:rPr>
              <a:t>criterio</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applicato</a:t>
            </a:r>
            <a:r>
              <a:rPr lang="en-US" sz="1500" dirty="0">
                <a:solidFill>
                  <a:schemeClr val="tx1"/>
                </a:solidFill>
                <a:ea typeface="Arial" panose="020B0604020202020204" pitchFamily="34" charset="0"/>
              </a:rPr>
              <a:t> dal </a:t>
            </a:r>
            <a:r>
              <a:rPr lang="en-US" sz="1500" dirty="0" err="1">
                <a:solidFill>
                  <a:schemeClr val="tx1"/>
                </a:solidFill>
                <a:ea typeface="Arial" panose="020B0604020202020204" pitchFamily="34" charset="0"/>
              </a:rPr>
              <a:t>legislatore</a:t>
            </a:r>
            <a:r>
              <a:rPr lang="en-US" sz="1500" dirty="0">
                <a:solidFill>
                  <a:schemeClr val="tx1"/>
                </a:solidFill>
                <a:ea typeface="Arial" panose="020B0604020202020204" pitchFamily="34" charset="0"/>
              </a:rPr>
              <a:t> per la </a:t>
            </a:r>
            <a:r>
              <a:rPr lang="en-US" sz="1500" dirty="0" err="1">
                <a:solidFill>
                  <a:schemeClr val="tx1"/>
                </a:solidFill>
                <a:ea typeface="Arial" panose="020B0604020202020204" pitchFamily="34" charset="0"/>
              </a:rPr>
              <a:t>loro</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esposizione</a:t>
            </a:r>
            <a:r>
              <a:rPr lang="en-US" sz="1500" dirty="0">
                <a:solidFill>
                  <a:schemeClr val="tx1"/>
                </a:solidFill>
                <a:ea typeface="Arial" panose="020B0604020202020204" pitchFamily="34" charset="0"/>
              </a:rPr>
              <a:t> in </a:t>
            </a:r>
            <a:r>
              <a:rPr lang="en-US" sz="1500" dirty="0" err="1">
                <a:solidFill>
                  <a:schemeClr val="tx1"/>
                </a:solidFill>
                <a:ea typeface="Arial" panose="020B0604020202020204" pitchFamily="34" charset="0"/>
              </a:rPr>
              <a:t>bilancio</a:t>
            </a:r>
            <a:r>
              <a:rPr lang="en-US" sz="1500" dirty="0">
                <a:solidFill>
                  <a:schemeClr val="tx1"/>
                </a:solidFill>
                <a:ea typeface="Arial" panose="020B0604020202020204" pitchFamily="34" charset="0"/>
              </a:rPr>
              <a:t> è </a:t>
            </a:r>
            <a:r>
              <a:rPr lang="en-US" sz="1500" dirty="0" err="1">
                <a:solidFill>
                  <a:schemeClr val="tx1"/>
                </a:solidFill>
                <a:ea typeface="Arial" panose="020B0604020202020204" pitchFamily="34" charset="0"/>
              </a:rPr>
              <a:t>quello</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della</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classificazione</a:t>
            </a:r>
            <a:r>
              <a:rPr lang="en-US" sz="1500" dirty="0">
                <a:solidFill>
                  <a:schemeClr val="tx1"/>
                </a:solidFill>
                <a:ea typeface="Arial" panose="020B0604020202020204" pitchFamily="34" charset="0"/>
              </a:rPr>
              <a:t> per </a:t>
            </a:r>
            <a:r>
              <a:rPr lang="en-US" sz="1500" dirty="0" err="1">
                <a:solidFill>
                  <a:schemeClr val="tx1"/>
                </a:solidFill>
                <a:ea typeface="Arial" panose="020B0604020202020204" pitchFamily="34" charset="0"/>
              </a:rPr>
              <a:t>natura</a:t>
            </a:r>
            <a:r>
              <a:rPr lang="en-US" sz="1500" dirty="0">
                <a:solidFill>
                  <a:schemeClr val="tx1"/>
                </a:solidFill>
                <a:ea typeface="Arial" panose="020B0604020202020204" pitchFamily="34" charset="0"/>
              </a:rPr>
              <a:t>. Detta </a:t>
            </a:r>
            <a:r>
              <a:rPr lang="en-US" sz="1500" dirty="0" err="1">
                <a:solidFill>
                  <a:schemeClr val="tx1"/>
                </a:solidFill>
                <a:ea typeface="Arial" panose="020B0604020202020204" pitchFamily="34" charset="0"/>
              </a:rPr>
              <a:t>scelta</a:t>
            </a:r>
            <a:r>
              <a:rPr lang="en-US" sz="1500" dirty="0">
                <a:solidFill>
                  <a:schemeClr val="tx1"/>
                </a:solidFill>
                <a:ea typeface="Arial" panose="020B0604020202020204" pitchFamily="34" charset="0"/>
              </a:rPr>
              <a:t>, se da un </a:t>
            </a:r>
            <a:r>
              <a:rPr lang="en-US" sz="1500" dirty="0" err="1">
                <a:solidFill>
                  <a:schemeClr val="tx1"/>
                </a:solidFill>
                <a:ea typeface="Arial" panose="020B0604020202020204" pitchFamily="34" charset="0"/>
              </a:rPr>
              <a:t>lato</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permette</a:t>
            </a:r>
            <a:r>
              <a:rPr lang="en-US" sz="1500" dirty="0">
                <a:solidFill>
                  <a:schemeClr val="tx1"/>
                </a:solidFill>
                <a:ea typeface="Arial" panose="020B0604020202020204" pitchFamily="34" charset="0"/>
              </a:rPr>
              <a:t> un </a:t>
            </a:r>
            <a:r>
              <a:rPr lang="en-US" sz="1500" dirty="0" err="1">
                <a:solidFill>
                  <a:schemeClr val="tx1"/>
                </a:solidFill>
                <a:ea typeface="Arial" panose="020B0604020202020204" pitchFamily="34" charset="0"/>
              </a:rPr>
              <a:t>più</a:t>
            </a:r>
            <a:r>
              <a:rPr lang="en-US" sz="1500" dirty="0">
                <a:solidFill>
                  <a:schemeClr val="tx1"/>
                </a:solidFill>
                <a:ea typeface="Arial" panose="020B0604020202020204" pitchFamily="34" charset="0"/>
              </a:rPr>
              <a:t> facile </a:t>
            </a:r>
            <a:r>
              <a:rPr lang="en-US" sz="1500" dirty="0" err="1">
                <a:solidFill>
                  <a:schemeClr val="tx1"/>
                </a:solidFill>
                <a:ea typeface="Arial" panose="020B0604020202020204" pitchFamily="34" charset="0"/>
              </a:rPr>
              <a:t>raccordo</a:t>
            </a:r>
            <a:r>
              <a:rPr lang="en-US" sz="1500" dirty="0">
                <a:solidFill>
                  <a:schemeClr val="tx1"/>
                </a:solidFill>
                <a:ea typeface="Arial" panose="020B0604020202020204" pitchFamily="34" charset="0"/>
              </a:rPr>
              <a:t> con le </a:t>
            </a:r>
            <a:r>
              <a:rPr lang="en-US" sz="1500" dirty="0" err="1">
                <a:solidFill>
                  <a:schemeClr val="tx1"/>
                </a:solidFill>
                <a:ea typeface="Arial" panose="020B0604020202020204" pitchFamily="34" charset="0"/>
              </a:rPr>
              <a:t>risultanze</a:t>
            </a:r>
            <a:r>
              <a:rPr lang="en-US" sz="1500" dirty="0">
                <a:solidFill>
                  <a:schemeClr val="tx1"/>
                </a:solidFill>
                <a:ea typeface="Arial" panose="020B0604020202020204" pitchFamily="34" charset="0"/>
              </a:rPr>
              <a:t> del </a:t>
            </a:r>
            <a:r>
              <a:rPr lang="en-US" sz="1500" dirty="0" err="1">
                <a:solidFill>
                  <a:schemeClr val="tx1"/>
                </a:solidFill>
                <a:ea typeface="Arial" panose="020B0604020202020204" pitchFamily="34" charset="0"/>
              </a:rPr>
              <a:t>Conto</a:t>
            </a:r>
            <a:r>
              <a:rPr lang="en-US" sz="1500" dirty="0">
                <a:solidFill>
                  <a:schemeClr val="tx1"/>
                </a:solidFill>
                <a:ea typeface="Arial" panose="020B0604020202020204" pitchFamily="34" charset="0"/>
              </a:rPr>
              <a:t> del </a:t>
            </a:r>
            <a:r>
              <a:rPr lang="en-US" sz="1500" dirty="0" err="1">
                <a:solidFill>
                  <a:schemeClr val="tx1"/>
                </a:solidFill>
                <a:ea typeface="Arial" panose="020B0604020202020204" pitchFamily="34" charset="0"/>
              </a:rPr>
              <a:t>bilancio</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dall'altro</a:t>
            </a:r>
            <a:r>
              <a:rPr lang="en-US" sz="1500" dirty="0">
                <a:solidFill>
                  <a:schemeClr val="tx1"/>
                </a:solidFill>
                <a:ea typeface="Arial" panose="020B0604020202020204" pitchFamily="34" charset="0"/>
              </a:rPr>
              <a:t> non </a:t>
            </a:r>
            <a:r>
              <a:rPr lang="en-US" sz="1500" dirty="0" err="1">
                <a:solidFill>
                  <a:schemeClr val="tx1"/>
                </a:solidFill>
                <a:ea typeface="Arial" panose="020B0604020202020204" pitchFamily="34" charset="0"/>
              </a:rPr>
              <a:t>permette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valutazioni</a:t>
            </a:r>
            <a:r>
              <a:rPr lang="en-US" sz="1500" dirty="0">
                <a:solidFill>
                  <a:schemeClr val="tx1"/>
                </a:solidFill>
                <a:ea typeface="Arial" panose="020B0604020202020204" pitchFamily="34" charset="0"/>
              </a:rPr>
              <a:t> in </a:t>
            </a:r>
            <a:r>
              <a:rPr lang="en-US" sz="1500" dirty="0" err="1">
                <a:solidFill>
                  <a:schemeClr val="tx1"/>
                </a:solidFill>
                <a:ea typeface="Arial" panose="020B0604020202020204" pitchFamily="34" charset="0"/>
              </a:rPr>
              <a:t>merito</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alla</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loro</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scadenza</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alla</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natura</a:t>
            </a:r>
            <a:r>
              <a:rPr lang="en-US" sz="1500" dirty="0">
                <a:solidFill>
                  <a:schemeClr val="tx1"/>
                </a:solidFill>
                <a:ea typeface="Arial" panose="020B0604020202020204" pitchFamily="34" charset="0"/>
              </a:rPr>
              <a:t> del </a:t>
            </a:r>
            <a:r>
              <a:rPr lang="en-US" sz="1500" dirty="0" err="1">
                <a:solidFill>
                  <a:schemeClr val="tx1"/>
                </a:solidFill>
                <a:ea typeface="Arial" panose="020B0604020202020204" pitchFamily="34" charset="0"/>
              </a:rPr>
              <a:t>creditore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alle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eventuali</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garanzie</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che</a:t>
            </a:r>
            <a:r>
              <a:rPr lang="en-US" sz="1500" dirty="0">
                <a:solidFill>
                  <a:schemeClr val="tx1"/>
                </a:solidFill>
                <a:ea typeface="Arial" panose="020B0604020202020204" pitchFamily="34" charset="0"/>
              </a:rPr>
              <a:t> li </a:t>
            </a:r>
            <a:r>
              <a:rPr lang="en-US" sz="1500" dirty="0" err="1">
                <a:solidFill>
                  <a:schemeClr val="tx1"/>
                </a:solidFill>
                <a:ea typeface="Arial" panose="020B0604020202020204" pitchFamily="34" charset="0"/>
              </a:rPr>
              <a:t>assistono</a:t>
            </a:r>
            <a:r>
              <a:rPr lang="en-US" sz="1500" dirty="0">
                <a:solidFill>
                  <a:schemeClr val="tx1"/>
                </a:solidFill>
                <a:ea typeface="Arial" panose="020B0604020202020204" pitchFamily="34" charset="0"/>
              </a:rPr>
              <a:t>, </a:t>
            </a:r>
            <a:r>
              <a:rPr lang="en-US" sz="1500" dirty="0" err="1">
                <a:solidFill>
                  <a:schemeClr val="tx1"/>
                </a:solidFill>
                <a:ea typeface="Arial" panose="020B0604020202020204" pitchFamily="34" charset="0"/>
              </a:rPr>
              <a:t>ecc</a:t>
            </a:r>
            <a:r>
              <a:rPr lang="en-US" sz="1500" dirty="0">
                <a:solidFill>
                  <a:schemeClr val="tx1"/>
                </a:solidFill>
                <a:ea typeface="Arial" panose="020B0604020202020204" pitchFamily="34" charset="0"/>
              </a:rPr>
              <a:t>.</a:t>
            </a:r>
            <a:endParaRPr lang="it-IT" sz="1500" dirty="0">
              <a:solidFill>
                <a:schemeClr val="tx1"/>
              </a:solidFill>
              <a:ea typeface="Arial" panose="020B0604020202020204" pitchFamily="34" charset="0"/>
            </a:endParaRPr>
          </a:p>
          <a:p>
            <a:pPr marL="76200" marR="95885" algn="just">
              <a:lnSpc>
                <a:spcPct val="100000"/>
              </a:lnSpc>
              <a:spcAft>
                <a:spcPts val="0"/>
              </a:spcAft>
            </a:pPr>
            <a:endParaRPr lang="it-IT" dirty="0">
              <a:solidFill>
                <a:schemeClr val="tx1"/>
              </a:solidFill>
            </a:endParaRPr>
          </a:p>
        </p:txBody>
      </p:sp>
      <p:sp>
        <p:nvSpPr>
          <p:cNvPr id="4" name="Segnaposto piè di pagina 3">
            <a:extLst>
              <a:ext uri="{FF2B5EF4-FFF2-40B4-BE49-F238E27FC236}">
                <a16:creationId xmlns:a16="http://schemas.microsoft.com/office/drawing/2014/main" id="{1D530F4A-9601-42C4-B844-B4B51F88070B}"/>
              </a:ext>
            </a:extLst>
          </p:cNvPr>
          <p:cNvSpPr>
            <a:spLocks noGrp="1"/>
          </p:cNvSpPr>
          <p:nvPr>
            <p:ph type="ftr" sz="quarter" idx="11"/>
          </p:nvPr>
        </p:nvSpPr>
        <p:spPr/>
        <p:txBody>
          <a:bodyPr/>
          <a:lstStyle/>
          <a:p>
            <a:r>
              <a:rPr lang="it-IT"/>
              <a:t>Rendiconto semplificato per il Cittadino Esercizio 2019</a:t>
            </a:r>
            <a:endParaRPr lang="it-IT" dirty="0"/>
          </a:p>
        </p:txBody>
      </p:sp>
      <p:graphicFrame>
        <p:nvGraphicFramePr>
          <p:cNvPr id="5" name="Tabella 4">
            <a:extLst>
              <a:ext uri="{FF2B5EF4-FFF2-40B4-BE49-F238E27FC236}">
                <a16:creationId xmlns:a16="http://schemas.microsoft.com/office/drawing/2014/main" id="{962E82C0-CEA1-4C02-8ED3-5FEED68332B3}"/>
              </a:ext>
            </a:extLst>
          </p:cNvPr>
          <p:cNvGraphicFramePr>
            <a:graphicFrameLocks noGrp="1"/>
          </p:cNvGraphicFramePr>
          <p:nvPr>
            <p:extLst>
              <p:ext uri="{D42A27DB-BD31-4B8C-83A1-F6EECF244321}">
                <p14:modId xmlns:p14="http://schemas.microsoft.com/office/powerpoint/2010/main" val="3416729855"/>
              </p:ext>
            </p:extLst>
          </p:nvPr>
        </p:nvGraphicFramePr>
        <p:xfrm>
          <a:off x="844296" y="2852928"/>
          <a:ext cx="7543800" cy="3510104"/>
        </p:xfrm>
        <a:graphic>
          <a:graphicData uri="http://schemas.openxmlformats.org/drawingml/2006/table">
            <a:tbl>
              <a:tblPr/>
              <a:tblGrid>
                <a:gridCol w="3327792">
                  <a:extLst>
                    <a:ext uri="{9D8B030D-6E8A-4147-A177-3AD203B41FA5}">
                      <a16:colId xmlns:a16="http://schemas.microsoft.com/office/drawing/2014/main" val="3694780023"/>
                    </a:ext>
                  </a:extLst>
                </a:gridCol>
                <a:gridCol w="1314312">
                  <a:extLst>
                    <a:ext uri="{9D8B030D-6E8A-4147-A177-3AD203B41FA5}">
                      <a16:colId xmlns:a16="http://schemas.microsoft.com/office/drawing/2014/main" val="2710486494"/>
                    </a:ext>
                  </a:extLst>
                </a:gridCol>
                <a:gridCol w="1406599">
                  <a:extLst>
                    <a:ext uri="{9D8B030D-6E8A-4147-A177-3AD203B41FA5}">
                      <a16:colId xmlns:a16="http://schemas.microsoft.com/office/drawing/2014/main" val="3864174229"/>
                    </a:ext>
                  </a:extLst>
                </a:gridCol>
                <a:gridCol w="1495097">
                  <a:extLst>
                    <a:ext uri="{9D8B030D-6E8A-4147-A177-3AD203B41FA5}">
                      <a16:colId xmlns:a16="http://schemas.microsoft.com/office/drawing/2014/main" val="1080584014"/>
                    </a:ext>
                  </a:extLst>
                </a:gridCol>
              </a:tblGrid>
              <a:tr h="0">
                <a:tc>
                  <a:txBody>
                    <a:bodyPr/>
                    <a:lstStyle/>
                    <a:p>
                      <a:pPr algn="l" fontAlgn="ctr"/>
                      <a:r>
                        <a:rPr lang="en-US" sz="1100" b="1" i="0" u="none" strike="noStrike" baseline="0" dirty="0">
                          <a:solidFill>
                            <a:srgbClr val="002060"/>
                          </a:solidFill>
                          <a:effectLst/>
                          <a:latin typeface="Calibri" panose="020F0502020204030204" pitchFamily="34" charset="0"/>
                        </a:rPr>
                        <a:t>  DEBITI </a:t>
                      </a:r>
                      <a:endParaRPr lang="it-IT" sz="1100" b="1" i="0" u="none" strike="noStrike" baseline="0" dirty="0">
                        <a:solidFill>
                          <a:srgbClr val="00206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tc>
                  <a:txBody>
                    <a:bodyPr/>
                    <a:lstStyle/>
                    <a:p>
                      <a:pPr algn="l" fontAlgn="ctr"/>
                      <a:r>
                        <a:rPr lang="it-IT" sz="1100" b="1" i="0" u="none" strike="noStrike" baseline="0">
                          <a:solidFill>
                            <a:srgbClr val="00007F"/>
                          </a:solidFill>
                          <a:effectLst/>
                          <a:latin typeface="Calibri" panose="020F0502020204030204" pitchFamily="34" charset="0"/>
                        </a:rPr>
                        <a:t>2017</a:t>
                      </a:r>
                    </a:p>
                  </a:txBody>
                  <a:tcPr marL="167304"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tc>
                  <a:txBody>
                    <a:bodyPr/>
                    <a:lstStyle/>
                    <a:p>
                      <a:pPr algn="l" fontAlgn="ctr"/>
                      <a:r>
                        <a:rPr lang="en-US" sz="1100" b="1" i="0" u="none" strike="noStrike" baseline="0">
                          <a:solidFill>
                            <a:srgbClr val="00007F"/>
                          </a:solidFill>
                          <a:effectLst/>
                          <a:latin typeface="Calibri" panose="020F0502020204030204" pitchFamily="34" charset="0"/>
                        </a:rPr>
                        <a:t>2018</a:t>
                      </a:r>
                      <a:endParaRPr lang="it-IT" sz="1100" b="1" i="0" u="none" strike="noStrike" baseline="0">
                        <a:solidFill>
                          <a:srgbClr val="00007F"/>
                        </a:solidFill>
                        <a:effectLst/>
                        <a:latin typeface="Calibri" panose="020F0502020204030204" pitchFamily="34" charset="0"/>
                      </a:endParaRPr>
                    </a:p>
                  </a:txBody>
                  <a:tcPr marL="167304"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tc>
                  <a:txBody>
                    <a:bodyPr/>
                    <a:lstStyle/>
                    <a:p>
                      <a:pPr algn="l" fontAlgn="ctr"/>
                      <a:r>
                        <a:rPr lang="en-US" sz="1100" b="1" i="0" u="none" strike="noStrike" baseline="0">
                          <a:solidFill>
                            <a:srgbClr val="00007F"/>
                          </a:solidFill>
                          <a:effectLst/>
                          <a:latin typeface="Calibri" panose="020F0502020204030204" pitchFamily="34" charset="0"/>
                        </a:rPr>
                        <a:t>2019</a:t>
                      </a:r>
                      <a:endParaRPr lang="it-IT" sz="1100" b="1" i="0" u="none" strike="noStrike" baseline="0">
                        <a:solidFill>
                          <a:srgbClr val="00007F"/>
                        </a:solidFill>
                        <a:effectLst/>
                        <a:latin typeface="Calibri" panose="020F0502020204030204" pitchFamily="34" charset="0"/>
                      </a:endParaRPr>
                    </a:p>
                  </a:txBody>
                  <a:tcPr marL="167304"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2816930597"/>
                  </a:ext>
                </a:extLst>
              </a:tr>
              <a:tr h="172428">
                <a:tc>
                  <a:txBody>
                    <a:bodyPr/>
                    <a:lstStyle/>
                    <a:p>
                      <a:pPr algn="l" fontAlgn="ctr"/>
                      <a:r>
                        <a:rPr lang="en-US" sz="1100" b="1" i="0" u="none" strike="noStrike" baseline="0">
                          <a:solidFill>
                            <a:srgbClr val="000000"/>
                          </a:solidFill>
                          <a:effectLst/>
                          <a:latin typeface="Calibri" panose="020F0502020204030204" pitchFamily="34" charset="0"/>
                        </a:rPr>
                        <a:t> 1) Debiti da finanziamento </a:t>
                      </a:r>
                      <a:endParaRPr lang="it-IT" sz="1100" b="1"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baseline="0">
                          <a:solidFill>
                            <a:srgbClr val="000000"/>
                          </a:solidFill>
                          <a:effectLst/>
                          <a:latin typeface="Calibri" panose="020F0502020204030204" pitchFamily="34" charset="0"/>
                        </a:rPr>
                        <a:t>           674.571,89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1" i="0" u="none" strike="noStrike" baseline="0">
                          <a:solidFill>
                            <a:srgbClr val="000000"/>
                          </a:solidFill>
                          <a:effectLst/>
                          <a:latin typeface="Calibri" panose="020F0502020204030204" pitchFamily="34" charset="0"/>
                        </a:rPr>
                        <a:t>               548.189,48 </a:t>
                      </a:r>
                      <a:endParaRPr lang="it-IT" sz="1100" b="1"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1" i="0" u="none" strike="noStrike" baseline="0">
                          <a:solidFill>
                            <a:srgbClr val="000000"/>
                          </a:solidFill>
                          <a:effectLst/>
                          <a:latin typeface="Calibri" panose="020F0502020204030204" pitchFamily="34" charset="0"/>
                        </a:rPr>
                        <a:t>                 418.785,71 </a:t>
                      </a:r>
                      <a:endParaRPr lang="it-IT" sz="1100" b="1"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9455198"/>
                  </a:ext>
                </a:extLst>
              </a:tr>
              <a:tr h="130797">
                <a:tc>
                  <a:txBody>
                    <a:bodyPr/>
                    <a:lstStyle/>
                    <a:p>
                      <a:pPr algn="l" fontAlgn="ctr"/>
                      <a:r>
                        <a:rPr lang="en-US" sz="1100" b="0" i="0" u="none" strike="noStrike" baseline="0">
                          <a:solidFill>
                            <a:srgbClr val="000000"/>
                          </a:solidFill>
                          <a:effectLst/>
                          <a:latin typeface="Calibri" panose="020F0502020204030204" pitchFamily="34" charset="0"/>
                        </a:rPr>
                        <a:t> a) prestiti obbligazionari </a:t>
                      </a:r>
                      <a:endParaRPr lang="it-IT" sz="1100" b="0" i="0" u="none" strike="noStrike" baseline="0">
                        <a:solidFill>
                          <a:srgbClr val="000000"/>
                        </a:solidFill>
                        <a:effectLst/>
                        <a:latin typeface="Calibri" panose="020F0502020204030204" pitchFamily="34" charset="0"/>
                      </a:endParaRP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baseline="0">
                          <a:solidFill>
                            <a:srgbClr val="000000"/>
                          </a:solidFill>
                          <a:effectLst/>
                          <a:latin typeface="Calibri" panose="020F0502020204030204" pitchFamily="34" charset="0"/>
                        </a:rPr>
                        <a:t>                             -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dirty="0">
                          <a:solidFill>
                            <a:srgbClr val="000000"/>
                          </a:solidFill>
                          <a:effectLst/>
                          <a:latin typeface="Calibri" panose="020F0502020204030204" pitchFamily="34" charset="0"/>
                        </a:rPr>
                        <a:t>                                   -   </a:t>
                      </a:r>
                      <a:endParaRPr lang="it-IT" sz="1100" b="0" i="0" u="none" strike="noStrike" baseline="0" dirty="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0887904"/>
                  </a:ext>
                </a:extLst>
              </a:tr>
              <a:tr h="172428">
                <a:tc>
                  <a:txBody>
                    <a:bodyPr/>
                    <a:lstStyle/>
                    <a:p>
                      <a:pPr algn="l" fontAlgn="ctr"/>
                      <a:r>
                        <a:rPr lang="en-US" sz="1100" b="0" i="0" u="none" strike="noStrike" baseline="0">
                          <a:solidFill>
                            <a:srgbClr val="000000"/>
                          </a:solidFill>
                          <a:effectLst/>
                          <a:latin typeface="Calibri" panose="020F0502020204030204" pitchFamily="34" charset="0"/>
                        </a:rPr>
                        <a:t> b) verso altre amministrazioni pubbliche </a:t>
                      </a:r>
                      <a:endParaRPr lang="it-IT" sz="1100" b="0" i="0" u="none" strike="noStrike" baseline="0">
                        <a:solidFill>
                          <a:srgbClr val="000000"/>
                        </a:solidFill>
                        <a:effectLst/>
                        <a:latin typeface="Calibri" panose="020F0502020204030204" pitchFamily="34" charset="0"/>
                      </a:endParaRP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baseline="0">
                          <a:solidFill>
                            <a:srgbClr val="000000"/>
                          </a:solidFill>
                          <a:effectLst/>
                          <a:latin typeface="Calibri" panose="020F0502020204030204" pitchFamily="34" charset="0"/>
                        </a:rPr>
                        <a:t>           470.562,40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409.114,94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347.667,48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4508018"/>
                  </a:ext>
                </a:extLst>
              </a:tr>
              <a:tr h="130797">
                <a:tc>
                  <a:txBody>
                    <a:bodyPr/>
                    <a:lstStyle/>
                    <a:p>
                      <a:pPr algn="l" fontAlgn="ctr"/>
                      <a:r>
                        <a:rPr lang="en-US" sz="1100" b="0" i="0" u="none" strike="noStrike" baseline="0">
                          <a:solidFill>
                            <a:srgbClr val="000000"/>
                          </a:solidFill>
                          <a:effectLst/>
                          <a:latin typeface="Calibri" panose="020F0502020204030204" pitchFamily="34" charset="0"/>
                        </a:rPr>
                        <a:t> c) verso banche e tesoriere </a:t>
                      </a:r>
                      <a:endParaRPr lang="it-IT" sz="1100" b="0" i="0" u="none" strike="noStrike" baseline="0">
                        <a:solidFill>
                          <a:srgbClr val="000000"/>
                        </a:solidFill>
                        <a:effectLst/>
                        <a:latin typeface="Calibri" panose="020F0502020204030204" pitchFamily="34" charset="0"/>
                      </a:endParaRP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baseline="0">
                          <a:solidFill>
                            <a:srgbClr val="000000"/>
                          </a:solidFill>
                          <a:effectLst/>
                          <a:latin typeface="Calibri" panose="020F0502020204030204" pitchFamily="34" charset="0"/>
                        </a:rPr>
                        <a:t>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7558439"/>
                  </a:ext>
                </a:extLst>
              </a:tr>
              <a:tr h="172428">
                <a:tc>
                  <a:txBody>
                    <a:bodyPr/>
                    <a:lstStyle/>
                    <a:p>
                      <a:pPr algn="l" fontAlgn="ctr"/>
                      <a:r>
                        <a:rPr lang="en-US" sz="1100" b="0" i="0" u="none" strike="noStrike" baseline="0">
                          <a:solidFill>
                            <a:srgbClr val="000000"/>
                          </a:solidFill>
                          <a:effectLst/>
                          <a:latin typeface="Calibri" panose="020F0502020204030204" pitchFamily="34" charset="0"/>
                        </a:rPr>
                        <a:t> d) verso altri finanziatori </a:t>
                      </a:r>
                      <a:endParaRPr lang="it-IT" sz="1100" b="0" i="0" u="none" strike="noStrike" baseline="0">
                        <a:solidFill>
                          <a:srgbClr val="000000"/>
                        </a:solidFill>
                        <a:effectLst/>
                        <a:latin typeface="Calibri" panose="020F0502020204030204" pitchFamily="34" charset="0"/>
                      </a:endParaRP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baseline="0">
                          <a:solidFill>
                            <a:srgbClr val="000000"/>
                          </a:solidFill>
                          <a:effectLst/>
                          <a:latin typeface="Calibri" panose="020F0502020204030204" pitchFamily="34" charset="0"/>
                        </a:rPr>
                        <a:t>           204.009,49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dirty="0">
                          <a:solidFill>
                            <a:srgbClr val="000000"/>
                          </a:solidFill>
                          <a:effectLst/>
                          <a:latin typeface="Calibri" panose="020F0502020204030204" pitchFamily="34" charset="0"/>
                        </a:rPr>
                        <a:t>               139.074,54 </a:t>
                      </a:r>
                      <a:endParaRPr lang="it-IT" sz="1100" b="0" i="0" u="none" strike="noStrike" baseline="0" dirty="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71.118,23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3491509"/>
                  </a:ext>
                </a:extLst>
              </a:tr>
              <a:tr h="172428">
                <a:tc>
                  <a:txBody>
                    <a:bodyPr/>
                    <a:lstStyle/>
                    <a:p>
                      <a:pPr algn="l" fontAlgn="ctr"/>
                      <a:r>
                        <a:rPr lang="en-US" sz="1100" b="1" i="0" u="none" strike="noStrike" baseline="0">
                          <a:solidFill>
                            <a:srgbClr val="000000"/>
                          </a:solidFill>
                          <a:effectLst/>
                          <a:latin typeface="Calibri" panose="020F0502020204030204" pitchFamily="34" charset="0"/>
                        </a:rPr>
                        <a:t> 2) Debiti verso fornitori </a:t>
                      </a:r>
                      <a:endParaRPr lang="it-IT" sz="1100" b="1"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baseline="0">
                          <a:solidFill>
                            <a:srgbClr val="000000"/>
                          </a:solidFill>
                          <a:effectLst/>
                          <a:latin typeface="Calibri" panose="020F0502020204030204" pitchFamily="34" charset="0"/>
                        </a:rPr>
                        <a:t>        8.376.808,91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1" i="0" u="none" strike="noStrike" baseline="0">
                          <a:solidFill>
                            <a:srgbClr val="000000"/>
                          </a:solidFill>
                          <a:effectLst/>
                          <a:latin typeface="Calibri" panose="020F0502020204030204" pitchFamily="34" charset="0"/>
                        </a:rPr>
                        <a:t>           8.323.712,61 </a:t>
                      </a:r>
                      <a:endParaRPr lang="it-IT" sz="1100" b="1"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1" i="0" u="none" strike="noStrike" baseline="0">
                          <a:solidFill>
                            <a:srgbClr val="000000"/>
                          </a:solidFill>
                          <a:effectLst/>
                          <a:latin typeface="Calibri" panose="020F0502020204030204" pitchFamily="34" charset="0"/>
                        </a:rPr>
                        <a:t>             7.701.070,38 </a:t>
                      </a:r>
                      <a:endParaRPr lang="it-IT" sz="1100" b="1"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1341439"/>
                  </a:ext>
                </a:extLst>
              </a:tr>
              <a:tr h="130797">
                <a:tc>
                  <a:txBody>
                    <a:bodyPr/>
                    <a:lstStyle/>
                    <a:p>
                      <a:pPr algn="l" fontAlgn="ctr"/>
                      <a:r>
                        <a:rPr lang="en-US" sz="1100" b="1" i="0" u="none" strike="noStrike" baseline="0">
                          <a:solidFill>
                            <a:srgbClr val="000000"/>
                          </a:solidFill>
                          <a:effectLst/>
                          <a:latin typeface="Calibri" panose="020F0502020204030204" pitchFamily="34" charset="0"/>
                        </a:rPr>
                        <a:t> 3) Acconti </a:t>
                      </a:r>
                      <a:endParaRPr lang="it-IT" sz="1100" b="1"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baseline="0">
                          <a:solidFill>
                            <a:srgbClr val="000000"/>
                          </a:solidFill>
                          <a:effectLst/>
                          <a:latin typeface="Calibri" panose="020F0502020204030204" pitchFamily="34" charset="0"/>
                        </a:rPr>
                        <a:t>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1" i="0" u="none" strike="noStrike" baseline="0">
                          <a:solidFill>
                            <a:srgbClr val="000000"/>
                          </a:solidFill>
                          <a:effectLst/>
                          <a:latin typeface="Calibri" panose="020F0502020204030204" pitchFamily="34" charset="0"/>
                        </a:rPr>
                        <a:t>                                 -   </a:t>
                      </a:r>
                      <a:endParaRPr lang="it-IT" sz="1100" b="1"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1" i="0" u="none" strike="noStrike" baseline="0">
                          <a:solidFill>
                            <a:srgbClr val="000000"/>
                          </a:solidFill>
                          <a:effectLst/>
                          <a:latin typeface="Calibri" panose="020F0502020204030204" pitchFamily="34" charset="0"/>
                        </a:rPr>
                        <a:t>                                   -   </a:t>
                      </a:r>
                      <a:endParaRPr lang="it-IT" sz="1100" b="1"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3304041"/>
                  </a:ext>
                </a:extLst>
              </a:tr>
              <a:tr h="172428">
                <a:tc>
                  <a:txBody>
                    <a:bodyPr/>
                    <a:lstStyle/>
                    <a:p>
                      <a:pPr algn="l" fontAlgn="ctr"/>
                      <a:r>
                        <a:rPr lang="en-US" sz="1100" b="1" i="0" u="none" strike="noStrike" baseline="0">
                          <a:solidFill>
                            <a:srgbClr val="000000"/>
                          </a:solidFill>
                          <a:effectLst/>
                          <a:latin typeface="Calibri" panose="020F0502020204030204" pitchFamily="34" charset="0"/>
                        </a:rPr>
                        <a:t> 4) Debiti per trasferimenti e contributi </a:t>
                      </a:r>
                      <a:endParaRPr lang="it-IT" sz="1100" b="1"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baseline="0">
                          <a:solidFill>
                            <a:srgbClr val="000000"/>
                          </a:solidFill>
                          <a:effectLst/>
                          <a:latin typeface="Calibri" panose="020F0502020204030204" pitchFamily="34" charset="0"/>
                        </a:rPr>
                        <a:t>        1.521.291,59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1" i="0" u="none" strike="noStrike" baseline="0">
                          <a:solidFill>
                            <a:srgbClr val="000000"/>
                          </a:solidFill>
                          <a:effectLst/>
                          <a:latin typeface="Calibri" panose="020F0502020204030204" pitchFamily="34" charset="0"/>
                        </a:rPr>
                        <a:t>           1.137.230,25 </a:t>
                      </a:r>
                      <a:endParaRPr lang="it-IT" sz="1100" b="1"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1" i="0" u="none" strike="noStrike" baseline="0">
                          <a:solidFill>
                            <a:srgbClr val="000000"/>
                          </a:solidFill>
                          <a:effectLst/>
                          <a:latin typeface="Calibri" panose="020F0502020204030204" pitchFamily="34" charset="0"/>
                        </a:rPr>
                        <a:t>                 952.521,98 </a:t>
                      </a:r>
                      <a:endParaRPr lang="it-IT" sz="1100" b="1"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8203482"/>
                  </a:ext>
                </a:extLst>
              </a:tr>
              <a:tr h="190528">
                <a:tc>
                  <a:txBody>
                    <a:bodyPr/>
                    <a:lstStyle/>
                    <a:p>
                      <a:pPr algn="l" fontAlgn="ctr"/>
                      <a:r>
                        <a:rPr lang="en-US" sz="1100" b="0" i="0" u="none" strike="noStrike" baseline="0">
                          <a:solidFill>
                            <a:srgbClr val="000000"/>
                          </a:solidFill>
                          <a:effectLst/>
                          <a:latin typeface="Calibri" panose="020F0502020204030204" pitchFamily="34" charset="0"/>
                        </a:rPr>
                        <a:t> a) enti finanziati dal servizio sanitario nazionale </a:t>
                      </a:r>
                      <a:endParaRPr lang="it-IT" sz="1100" b="0" i="0" u="none" strike="noStrike" baseline="0">
                        <a:solidFill>
                          <a:srgbClr val="000000"/>
                        </a:solidFill>
                        <a:effectLst/>
                        <a:latin typeface="Calibri" panose="020F0502020204030204" pitchFamily="34" charset="0"/>
                      </a:endParaRP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baseline="0">
                          <a:solidFill>
                            <a:srgbClr val="000000"/>
                          </a:solidFill>
                          <a:effectLst/>
                          <a:latin typeface="Calibri" panose="020F0502020204030204" pitchFamily="34" charset="0"/>
                        </a:rPr>
                        <a:t>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8268258"/>
                  </a:ext>
                </a:extLst>
              </a:tr>
              <a:tr h="172428">
                <a:tc>
                  <a:txBody>
                    <a:bodyPr/>
                    <a:lstStyle/>
                    <a:p>
                      <a:pPr algn="l" fontAlgn="ctr"/>
                      <a:r>
                        <a:rPr lang="en-US" sz="1100" b="0" i="0" u="none" strike="noStrike" baseline="0">
                          <a:solidFill>
                            <a:srgbClr val="000000"/>
                          </a:solidFill>
                          <a:effectLst/>
                          <a:latin typeface="Calibri" panose="020F0502020204030204" pitchFamily="34" charset="0"/>
                        </a:rPr>
                        <a:t> b) altre amministrazioni pubbliche </a:t>
                      </a:r>
                      <a:endParaRPr lang="it-IT" sz="1100" b="0" i="0" u="none" strike="noStrike" baseline="0">
                        <a:solidFill>
                          <a:srgbClr val="000000"/>
                        </a:solidFill>
                        <a:effectLst/>
                        <a:latin typeface="Calibri" panose="020F0502020204030204" pitchFamily="34" charset="0"/>
                      </a:endParaRP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baseline="0">
                          <a:solidFill>
                            <a:srgbClr val="000000"/>
                          </a:solidFill>
                          <a:effectLst/>
                          <a:latin typeface="Calibri" panose="020F0502020204030204" pitchFamily="34" charset="0"/>
                        </a:rPr>
                        <a:t>           254.463,89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512.448,14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528.089,93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9685077"/>
                  </a:ext>
                </a:extLst>
              </a:tr>
              <a:tr h="172428">
                <a:tc>
                  <a:txBody>
                    <a:bodyPr/>
                    <a:lstStyle/>
                    <a:p>
                      <a:pPr algn="l" fontAlgn="ctr"/>
                      <a:r>
                        <a:rPr lang="en-US" sz="1100" b="0" i="0" u="none" strike="noStrike" baseline="0">
                          <a:solidFill>
                            <a:srgbClr val="000000"/>
                          </a:solidFill>
                          <a:effectLst/>
                          <a:latin typeface="Calibri" panose="020F0502020204030204" pitchFamily="34" charset="0"/>
                        </a:rPr>
                        <a:t> c) imprese controllate </a:t>
                      </a:r>
                      <a:endParaRPr lang="it-IT" sz="1100" b="0" i="0" u="none" strike="noStrike" baseline="0">
                        <a:solidFill>
                          <a:srgbClr val="000000"/>
                        </a:solidFill>
                        <a:effectLst/>
                        <a:latin typeface="Calibri" panose="020F0502020204030204" pitchFamily="34" charset="0"/>
                      </a:endParaRP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baseline="0">
                          <a:solidFill>
                            <a:srgbClr val="000000"/>
                          </a:solidFill>
                          <a:effectLst/>
                          <a:latin typeface="Calibri" panose="020F0502020204030204" pitchFamily="34" charset="0"/>
                        </a:rPr>
                        <a:t>              47.625,00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52.625,00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21.000,00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3482864"/>
                  </a:ext>
                </a:extLst>
              </a:tr>
              <a:tr h="172428">
                <a:tc>
                  <a:txBody>
                    <a:bodyPr/>
                    <a:lstStyle/>
                    <a:p>
                      <a:pPr algn="l" fontAlgn="ctr"/>
                      <a:r>
                        <a:rPr lang="en-US" sz="1100" b="0" i="0" u="none" strike="noStrike" baseline="0">
                          <a:solidFill>
                            <a:srgbClr val="000000"/>
                          </a:solidFill>
                          <a:effectLst/>
                          <a:latin typeface="Calibri" panose="020F0502020204030204" pitchFamily="34" charset="0"/>
                        </a:rPr>
                        <a:t> d) imprese partecipate </a:t>
                      </a:r>
                      <a:endParaRPr lang="it-IT" sz="1100" b="0" i="0" u="none" strike="noStrike" baseline="0">
                        <a:solidFill>
                          <a:srgbClr val="000000"/>
                        </a:solidFill>
                        <a:effectLst/>
                        <a:latin typeface="Calibri" panose="020F0502020204030204" pitchFamily="34" charset="0"/>
                      </a:endParaRP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baseline="0">
                          <a:solidFill>
                            <a:srgbClr val="000000"/>
                          </a:solidFill>
                          <a:effectLst/>
                          <a:latin typeface="Calibri" panose="020F0502020204030204" pitchFamily="34" charset="0"/>
                        </a:rPr>
                        <a:t>           210.719,36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5.277,36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4.377,36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6437980"/>
                  </a:ext>
                </a:extLst>
              </a:tr>
              <a:tr h="172428">
                <a:tc>
                  <a:txBody>
                    <a:bodyPr/>
                    <a:lstStyle/>
                    <a:p>
                      <a:pPr algn="l" fontAlgn="ctr"/>
                      <a:r>
                        <a:rPr lang="en-US" sz="1100" b="0" i="0" u="none" strike="noStrike" baseline="0">
                          <a:solidFill>
                            <a:srgbClr val="000000"/>
                          </a:solidFill>
                          <a:effectLst/>
                          <a:latin typeface="Calibri" panose="020F0502020204030204" pitchFamily="34" charset="0"/>
                        </a:rPr>
                        <a:t> e) altri soggetti </a:t>
                      </a:r>
                      <a:endParaRPr lang="it-IT" sz="1100" b="0" i="0" u="none" strike="noStrike" baseline="0">
                        <a:solidFill>
                          <a:srgbClr val="000000"/>
                        </a:solidFill>
                        <a:effectLst/>
                        <a:latin typeface="Calibri" panose="020F0502020204030204" pitchFamily="34" charset="0"/>
                      </a:endParaRP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baseline="0">
                          <a:solidFill>
                            <a:srgbClr val="000000"/>
                          </a:solidFill>
                          <a:effectLst/>
                          <a:latin typeface="Calibri" panose="020F0502020204030204" pitchFamily="34" charset="0"/>
                        </a:rPr>
                        <a:t>        1.008.483,34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566.879,75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399.054,69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5163876"/>
                  </a:ext>
                </a:extLst>
              </a:tr>
              <a:tr h="172428">
                <a:tc>
                  <a:txBody>
                    <a:bodyPr/>
                    <a:lstStyle/>
                    <a:p>
                      <a:pPr algn="l" fontAlgn="ctr"/>
                      <a:r>
                        <a:rPr lang="en-US" sz="1100" b="1" i="0" u="none" strike="noStrike" baseline="0">
                          <a:solidFill>
                            <a:srgbClr val="000000"/>
                          </a:solidFill>
                          <a:effectLst/>
                          <a:latin typeface="Calibri" panose="020F0502020204030204" pitchFamily="34" charset="0"/>
                        </a:rPr>
                        <a:t> 5) Altri debiti </a:t>
                      </a:r>
                      <a:endParaRPr lang="it-IT" sz="1100" b="1"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baseline="0">
                          <a:solidFill>
                            <a:srgbClr val="000000"/>
                          </a:solidFill>
                          <a:effectLst/>
                          <a:latin typeface="Calibri" panose="020F0502020204030204" pitchFamily="34" charset="0"/>
                        </a:rPr>
                        <a:t>        2.184.616,64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1" i="0" u="none" strike="noStrike" baseline="0">
                          <a:solidFill>
                            <a:srgbClr val="000000"/>
                          </a:solidFill>
                          <a:effectLst/>
                          <a:latin typeface="Calibri" panose="020F0502020204030204" pitchFamily="34" charset="0"/>
                        </a:rPr>
                        <a:t>           2.837.618,85 </a:t>
                      </a:r>
                      <a:endParaRPr lang="it-IT" sz="1100" b="1"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1" i="0" u="none" strike="noStrike" baseline="0">
                          <a:solidFill>
                            <a:srgbClr val="000000"/>
                          </a:solidFill>
                          <a:effectLst/>
                          <a:latin typeface="Calibri" panose="020F0502020204030204" pitchFamily="34" charset="0"/>
                        </a:rPr>
                        <a:t>             3.372.491,09 </a:t>
                      </a:r>
                      <a:endParaRPr lang="it-IT" sz="1100" b="1"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3343669"/>
                  </a:ext>
                </a:extLst>
              </a:tr>
              <a:tr h="172428">
                <a:tc>
                  <a:txBody>
                    <a:bodyPr/>
                    <a:lstStyle/>
                    <a:p>
                      <a:pPr algn="l" fontAlgn="ctr"/>
                      <a:r>
                        <a:rPr lang="en-US" sz="1100" b="0" i="0" u="none" strike="noStrike" baseline="0">
                          <a:solidFill>
                            <a:srgbClr val="000000"/>
                          </a:solidFill>
                          <a:effectLst/>
                          <a:latin typeface="Calibri" panose="020F0502020204030204" pitchFamily="34" charset="0"/>
                        </a:rPr>
                        <a:t> a) tributari </a:t>
                      </a:r>
                      <a:endParaRPr lang="it-IT" sz="1100" b="0" i="0" u="none" strike="noStrike" baseline="0">
                        <a:solidFill>
                          <a:srgbClr val="000000"/>
                        </a:solidFill>
                        <a:effectLst/>
                        <a:latin typeface="Calibri" panose="020F0502020204030204" pitchFamily="34" charset="0"/>
                      </a:endParaRP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baseline="0">
                          <a:solidFill>
                            <a:srgbClr val="000000"/>
                          </a:solidFill>
                          <a:effectLst/>
                          <a:latin typeface="Calibri" panose="020F0502020204030204" pitchFamily="34" charset="0"/>
                        </a:rPr>
                        <a:t>           399.756,31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377.345,63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513.698,87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1937390"/>
                  </a:ext>
                </a:extLst>
              </a:tr>
              <a:tr h="190528">
                <a:tc>
                  <a:txBody>
                    <a:bodyPr/>
                    <a:lstStyle/>
                    <a:p>
                      <a:pPr algn="l" fontAlgn="ctr"/>
                      <a:r>
                        <a:rPr lang="en-US" sz="1100" b="0" i="0" u="none" strike="noStrike" baseline="0">
                          <a:solidFill>
                            <a:srgbClr val="000000"/>
                          </a:solidFill>
                          <a:effectLst/>
                          <a:latin typeface="Calibri" panose="020F0502020204030204" pitchFamily="34" charset="0"/>
                        </a:rPr>
                        <a:t> b) verso istituti di previdenza e sicurezza sociale </a:t>
                      </a:r>
                      <a:endParaRPr lang="it-IT" sz="1100" b="0" i="0" u="none" strike="noStrike" baseline="0">
                        <a:solidFill>
                          <a:srgbClr val="000000"/>
                        </a:solidFill>
                        <a:effectLst/>
                        <a:latin typeface="Calibri" panose="020F0502020204030204" pitchFamily="34" charset="0"/>
                      </a:endParaRP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baseline="0">
                          <a:solidFill>
                            <a:srgbClr val="000000"/>
                          </a:solidFill>
                          <a:effectLst/>
                          <a:latin typeface="Calibri" panose="020F0502020204030204" pitchFamily="34" charset="0"/>
                        </a:rPr>
                        <a:t>           110.951,66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279.890,95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355.685,66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4350904"/>
                  </a:ext>
                </a:extLst>
              </a:tr>
              <a:tr h="130797">
                <a:tc>
                  <a:txBody>
                    <a:bodyPr/>
                    <a:lstStyle/>
                    <a:p>
                      <a:pPr algn="l" fontAlgn="ctr"/>
                      <a:r>
                        <a:rPr lang="en-US" sz="1100" b="0" i="0" u="none" strike="noStrike" baseline="0">
                          <a:solidFill>
                            <a:srgbClr val="000000"/>
                          </a:solidFill>
                          <a:effectLst/>
                          <a:latin typeface="Calibri" panose="020F0502020204030204" pitchFamily="34" charset="0"/>
                        </a:rPr>
                        <a:t> c) per attività svolta per conto terzi </a:t>
                      </a:r>
                      <a:endParaRPr lang="it-IT" sz="1100" b="0" i="0" u="none" strike="noStrike" baseline="0">
                        <a:solidFill>
                          <a:srgbClr val="000000"/>
                        </a:solidFill>
                        <a:effectLst/>
                        <a:latin typeface="Calibri" panose="020F0502020204030204" pitchFamily="34" charset="0"/>
                      </a:endParaRP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baseline="0">
                          <a:solidFill>
                            <a:srgbClr val="000000"/>
                          </a:solidFill>
                          <a:effectLst/>
                          <a:latin typeface="Calibri" panose="020F0502020204030204" pitchFamily="34" charset="0"/>
                        </a:rPr>
                        <a:t>                             -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0281209"/>
                  </a:ext>
                </a:extLst>
              </a:tr>
              <a:tr h="172428">
                <a:tc>
                  <a:txBody>
                    <a:bodyPr/>
                    <a:lstStyle/>
                    <a:p>
                      <a:pPr algn="l" fontAlgn="ctr"/>
                      <a:r>
                        <a:rPr lang="en-US" sz="1100" b="0" i="0" u="none" strike="noStrike" baseline="0">
                          <a:solidFill>
                            <a:srgbClr val="000000"/>
                          </a:solidFill>
                          <a:effectLst/>
                          <a:latin typeface="Calibri" panose="020F0502020204030204" pitchFamily="34" charset="0"/>
                        </a:rPr>
                        <a:t> d) altri </a:t>
                      </a:r>
                      <a:endParaRPr lang="it-IT" sz="1100" b="0" i="0" u="none" strike="noStrike" baseline="0">
                        <a:solidFill>
                          <a:srgbClr val="000000"/>
                        </a:solidFill>
                        <a:effectLst/>
                        <a:latin typeface="Calibri" panose="020F0502020204030204" pitchFamily="34" charset="0"/>
                      </a:endParaRPr>
                    </a:p>
                  </a:txBody>
                  <a:tcPr marL="55768"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baseline="0">
                          <a:solidFill>
                            <a:srgbClr val="000000"/>
                          </a:solidFill>
                          <a:effectLst/>
                          <a:latin typeface="Calibri" panose="020F0502020204030204" pitchFamily="34" charset="0"/>
                        </a:rPr>
                        <a:t>        1.673.908,67 </a:t>
                      </a:r>
                    </a:p>
                  </a:txBody>
                  <a:tcPr marL="6196" marR="6196" marT="61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2.180.382,27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baseline="0">
                          <a:solidFill>
                            <a:srgbClr val="000000"/>
                          </a:solidFill>
                          <a:effectLst/>
                          <a:latin typeface="Calibri" panose="020F0502020204030204" pitchFamily="34" charset="0"/>
                        </a:rPr>
                        <a:t>             2.503.106,56 </a:t>
                      </a:r>
                      <a:endParaRPr lang="it-IT" sz="1100" b="0" i="0" u="none" strike="noStrike" baseline="0">
                        <a:solidFill>
                          <a:srgbClr val="000000"/>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1328171"/>
                  </a:ext>
                </a:extLst>
              </a:tr>
              <a:tr h="172428">
                <a:tc>
                  <a:txBody>
                    <a:bodyPr/>
                    <a:lstStyle/>
                    <a:p>
                      <a:pPr algn="r" fontAlgn="ctr"/>
                      <a:r>
                        <a:rPr lang="en-US" sz="1100" b="1" i="0" u="none" strike="noStrike" baseline="0">
                          <a:solidFill>
                            <a:srgbClr val="00007F"/>
                          </a:solidFill>
                          <a:effectLst/>
                          <a:latin typeface="Calibri" panose="020F0502020204030204" pitchFamily="34" charset="0"/>
                        </a:rPr>
                        <a:t> TOTALE DEBITI  </a:t>
                      </a:r>
                      <a:endParaRPr lang="it-IT" sz="1100" b="1" i="0" u="none" strike="noStrike" baseline="0">
                        <a:solidFill>
                          <a:srgbClr val="00007F"/>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tc>
                  <a:txBody>
                    <a:bodyPr/>
                    <a:lstStyle/>
                    <a:p>
                      <a:pPr algn="r" fontAlgn="ctr"/>
                      <a:r>
                        <a:rPr lang="it-IT" sz="1100" b="1" i="0" u="none" strike="noStrike" baseline="0">
                          <a:solidFill>
                            <a:srgbClr val="00007F"/>
                          </a:solidFill>
                          <a:effectLst/>
                          <a:latin typeface="Calibri" panose="020F0502020204030204" pitchFamily="34" charset="0"/>
                        </a:rPr>
                        <a:t>     12.757.289,03 </a:t>
                      </a: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tc>
                  <a:txBody>
                    <a:bodyPr/>
                    <a:lstStyle/>
                    <a:p>
                      <a:pPr algn="r" fontAlgn="ctr"/>
                      <a:r>
                        <a:rPr lang="en-US" sz="1100" b="1" i="0" u="none" strike="noStrike" baseline="0">
                          <a:solidFill>
                            <a:srgbClr val="00007F"/>
                          </a:solidFill>
                          <a:effectLst/>
                          <a:latin typeface="Calibri" panose="020F0502020204030204" pitchFamily="34" charset="0"/>
                        </a:rPr>
                        <a:t>         12.846.751,19 </a:t>
                      </a:r>
                      <a:endParaRPr lang="it-IT" sz="1100" b="1" i="0" u="none" strike="noStrike" baseline="0">
                        <a:solidFill>
                          <a:srgbClr val="00007F"/>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tc>
                  <a:txBody>
                    <a:bodyPr/>
                    <a:lstStyle/>
                    <a:p>
                      <a:pPr algn="r" fontAlgn="ctr"/>
                      <a:r>
                        <a:rPr lang="en-US" sz="1100" b="1" i="0" u="none" strike="noStrike" baseline="0" dirty="0">
                          <a:solidFill>
                            <a:srgbClr val="00007F"/>
                          </a:solidFill>
                          <a:effectLst/>
                          <a:latin typeface="Calibri" panose="020F0502020204030204" pitchFamily="34" charset="0"/>
                        </a:rPr>
                        <a:t>           12.444.869,16 </a:t>
                      </a:r>
                      <a:endParaRPr lang="it-IT" sz="1100" b="1" i="0" u="none" strike="noStrike" baseline="0" dirty="0">
                        <a:solidFill>
                          <a:srgbClr val="00007F"/>
                        </a:solidFill>
                        <a:effectLst/>
                        <a:latin typeface="Calibri" panose="020F0502020204030204" pitchFamily="34" charset="0"/>
                      </a:endParaRPr>
                    </a:p>
                  </a:txBody>
                  <a:tcPr marL="6196" marR="6196" marT="61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1924207672"/>
                  </a:ext>
                </a:extLst>
              </a:tr>
            </a:tbl>
          </a:graphicData>
        </a:graphic>
      </p:graphicFrame>
      <p:sp>
        <p:nvSpPr>
          <p:cNvPr id="7" name="Segnaposto piè di pagina 7">
            <a:extLst>
              <a:ext uri="{FF2B5EF4-FFF2-40B4-BE49-F238E27FC236}">
                <a16:creationId xmlns:a16="http://schemas.microsoft.com/office/drawing/2014/main" id="{4FD1E349-DF6B-45E5-8199-5AD8563EA96B}"/>
              </a:ext>
            </a:extLst>
          </p:cNvPr>
          <p:cNvSpPr txBox="1">
            <a:spLocks/>
          </p:cNvSpPr>
          <p:nvPr/>
        </p:nvSpPr>
        <p:spPr>
          <a:xfrm>
            <a:off x="2917039" y="6459786"/>
            <a:ext cx="3617103" cy="365125"/>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b="1">
                <a:solidFill>
                  <a:srgbClr val="002060"/>
                </a:solidFill>
              </a:rPr>
              <a:t>Rendiconto semplificato per il Cittadino Esercizio 2019</a:t>
            </a:r>
            <a:endParaRPr lang="it-IT" b="1" dirty="0">
              <a:solidFill>
                <a:srgbClr val="002060"/>
              </a:solidFill>
            </a:endParaRPr>
          </a:p>
        </p:txBody>
      </p:sp>
    </p:spTree>
    <p:extLst>
      <p:ext uri="{BB962C8B-B14F-4D97-AF65-F5344CB8AC3E}">
        <p14:creationId xmlns:p14="http://schemas.microsoft.com/office/powerpoint/2010/main" val="2301097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egnaposto piè di pagina 9">
            <a:extLst>
              <a:ext uri="{FF2B5EF4-FFF2-40B4-BE49-F238E27FC236}">
                <a16:creationId xmlns:a16="http://schemas.microsoft.com/office/drawing/2014/main" id="{87012F25-A71F-4319-952B-F67348110208}"/>
              </a:ext>
            </a:extLst>
          </p:cNvPr>
          <p:cNvSpPr>
            <a:spLocks noGrp="1"/>
          </p:cNvSpPr>
          <p:nvPr>
            <p:ph type="ftr" sz="quarter" idx="11"/>
          </p:nvPr>
        </p:nvSpPr>
        <p:spPr/>
        <p:txBody>
          <a:bodyPr/>
          <a:lstStyle/>
          <a:p>
            <a:r>
              <a:rPr lang="it-IT" b="1">
                <a:solidFill>
                  <a:srgbClr val="002060"/>
                </a:solidFill>
              </a:rPr>
              <a:t>Rendiconto semplificato per il Cittadino Esercizio 2019</a:t>
            </a:r>
            <a:endParaRPr lang="it-IT" b="1" dirty="0">
              <a:solidFill>
                <a:srgbClr val="002060"/>
              </a:solidFill>
            </a:endParaRPr>
          </a:p>
        </p:txBody>
      </p:sp>
      <p:sp>
        <p:nvSpPr>
          <p:cNvPr id="12" name="object 8">
            <a:extLst>
              <a:ext uri="{FF2B5EF4-FFF2-40B4-BE49-F238E27FC236}">
                <a16:creationId xmlns:a16="http://schemas.microsoft.com/office/drawing/2014/main" id="{99BE4225-4047-4C10-82A4-60A03C29827C}"/>
              </a:ext>
            </a:extLst>
          </p:cNvPr>
          <p:cNvSpPr txBox="1"/>
          <p:nvPr/>
        </p:nvSpPr>
        <p:spPr>
          <a:xfrm>
            <a:off x="838200" y="152400"/>
            <a:ext cx="7696200" cy="504625"/>
          </a:xfrm>
          <a:prstGeom prst="rect">
            <a:avLst/>
          </a:prstGeom>
        </p:spPr>
        <p:txBody>
          <a:bodyPr vert="horz" wrap="square" lIns="0" tIns="12065" rIns="0" bIns="0" rtlCol="0">
            <a:spAutoFit/>
          </a:bodyPr>
          <a:lstStyle/>
          <a:p>
            <a:pPr marL="12700" algn="ctr">
              <a:lnSpc>
                <a:spcPct val="100000"/>
              </a:lnSpc>
              <a:spcBef>
                <a:spcPts val="95"/>
              </a:spcBef>
            </a:pPr>
            <a:r>
              <a:rPr lang="it-IT" sz="1600" b="1" spc="-10" dirty="0">
                <a:solidFill>
                  <a:srgbClr val="002060"/>
                </a:solidFill>
                <a:latin typeface="Calibri"/>
                <a:cs typeface="Calibri"/>
              </a:rPr>
              <a:t>LO STATO DI SALUTE DELL’ENTE: PARAMETRI OBIETTIVI PER L’ACCERTAMENTO DELLA CONDIZIONE DI DEFICITARIETA’ STRUTTURALE</a:t>
            </a:r>
            <a:endParaRPr sz="1600" dirty="0">
              <a:solidFill>
                <a:srgbClr val="002060"/>
              </a:solidFill>
              <a:latin typeface="Calibri"/>
              <a:cs typeface="Calibri"/>
            </a:endParaRPr>
          </a:p>
        </p:txBody>
      </p:sp>
      <p:sp>
        <p:nvSpPr>
          <p:cNvPr id="2" name="Rettangolo 1">
            <a:extLst>
              <a:ext uri="{FF2B5EF4-FFF2-40B4-BE49-F238E27FC236}">
                <a16:creationId xmlns:a16="http://schemas.microsoft.com/office/drawing/2014/main" id="{807207D8-CC61-44DB-BFD7-C64E74CB115B}"/>
              </a:ext>
            </a:extLst>
          </p:cNvPr>
          <p:cNvSpPr/>
          <p:nvPr/>
        </p:nvSpPr>
        <p:spPr>
          <a:xfrm>
            <a:off x="294132" y="657025"/>
            <a:ext cx="8458200" cy="1815882"/>
          </a:xfrm>
          <a:prstGeom prst="rect">
            <a:avLst/>
          </a:prstGeom>
        </p:spPr>
        <p:txBody>
          <a:bodyPr wrap="square">
            <a:spAutoFit/>
          </a:bodyPr>
          <a:lstStyle/>
          <a:p>
            <a:pPr algn="just"/>
            <a:r>
              <a:rPr lang="it-IT" sz="1400" dirty="0"/>
              <a:t>Ai fini dell’accertamento della condizione di ente strutturalmente deficitario, il decreto ministeriale (ministero interno di concerto con ministero economia e finanze) del 28/12/2018 ha selezionato tra gli indicatori di cui al DM 22/12/2015 sopra riportati, otto parametri obiettivi ai quali sono associate le rispettive soglie di deficitarietà. Sono considerati strutturalmente deficitari gli enti locali che presentano almeno la metà dei parametri oltre la soglia di deficitarietà.</a:t>
            </a:r>
          </a:p>
          <a:p>
            <a:pPr algn="just"/>
            <a:endParaRPr lang="it-IT" sz="1400" dirty="0"/>
          </a:p>
          <a:p>
            <a:pPr algn="just"/>
            <a:r>
              <a:rPr lang="it-IT" sz="1400" b="1" dirty="0"/>
              <a:t>Il Comune di Cinisello Balsamo non incorre in tale condizione come risulta dal seguente prospetto:</a:t>
            </a:r>
          </a:p>
          <a:p>
            <a:pPr algn="just"/>
            <a:endParaRPr lang="it-IT" sz="1400" dirty="0"/>
          </a:p>
        </p:txBody>
      </p:sp>
      <p:graphicFrame>
        <p:nvGraphicFramePr>
          <p:cNvPr id="5" name="Tabella 4">
            <a:extLst>
              <a:ext uri="{FF2B5EF4-FFF2-40B4-BE49-F238E27FC236}">
                <a16:creationId xmlns:a16="http://schemas.microsoft.com/office/drawing/2014/main" id="{1A815FC6-487B-4FE5-B30E-677E364C5A81}"/>
              </a:ext>
            </a:extLst>
          </p:cNvPr>
          <p:cNvGraphicFramePr>
            <a:graphicFrameLocks noGrp="1"/>
          </p:cNvGraphicFramePr>
          <p:nvPr>
            <p:extLst>
              <p:ext uri="{D42A27DB-BD31-4B8C-83A1-F6EECF244321}">
                <p14:modId xmlns:p14="http://schemas.microsoft.com/office/powerpoint/2010/main" val="1288725112"/>
              </p:ext>
            </p:extLst>
          </p:nvPr>
        </p:nvGraphicFramePr>
        <p:xfrm>
          <a:off x="391669" y="2472907"/>
          <a:ext cx="8142731" cy="3763071"/>
        </p:xfrm>
        <a:graphic>
          <a:graphicData uri="http://schemas.openxmlformats.org/drawingml/2006/table">
            <a:tbl>
              <a:tblPr/>
              <a:tblGrid>
                <a:gridCol w="800104">
                  <a:extLst>
                    <a:ext uri="{9D8B030D-6E8A-4147-A177-3AD203B41FA5}">
                      <a16:colId xmlns:a16="http://schemas.microsoft.com/office/drawing/2014/main" val="3804229401"/>
                    </a:ext>
                  </a:extLst>
                </a:gridCol>
                <a:gridCol w="4988153">
                  <a:extLst>
                    <a:ext uri="{9D8B030D-6E8A-4147-A177-3AD203B41FA5}">
                      <a16:colId xmlns:a16="http://schemas.microsoft.com/office/drawing/2014/main" val="2725590877"/>
                    </a:ext>
                  </a:extLst>
                </a:gridCol>
                <a:gridCol w="1166819">
                  <a:extLst>
                    <a:ext uri="{9D8B030D-6E8A-4147-A177-3AD203B41FA5}">
                      <a16:colId xmlns:a16="http://schemas.microsoft.com/office/drawing/2014/main" val="2262325541"/>
                    </a:ext>
                  </a:extLst>
                </a:gridCol>
                <a:gridCol w="1187655">
                  <a:extLst>
                    <a:ext uri="{9D8B030D-6E8A-4147-A177-3AD203B41FA5}">
                      <a16:colId xmlns:a16="http://schemas.microsoft.com/office/drawing/2014/main" val="2771928376"/>
                    </a:ext>
                  </a:extLst>
                </a:gridCol>
              </a:tblGrid>
              <a:tr h="339837">
                <a:tc gridSpan="2">
                  <a:txBody>
                    <a:bodyPr/>
                    <a:lstStyle/>
                    <a:p>
                      <a:pPr algn="ctr" fontAlgn="ctr"/>
                      <a:r>
                        <a:rPr lang="it-IT" sz="1200" b="0" i="0" u="none" strike="noStrike" dirty="0">
                          <a:solidFill>
                            <a:srgbClr val="000000"/>
                          </a:solidFill>
                          <a:effectLst/>
                          <a:latin typeface="Calibri" panose="020F0502020204030204" pitchFamily="34" charset="0"/>
                        </a:rPr>
                        <a:t> </a:t>
                      </a:r>
                    </a:p>
                  </a:txBody>
                  <a:tcPr marL="9081" marR="9081" marT="9081"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ctr" fontAlgn="ctr"/>
                      <a:r>
                        <a:rPr lang="it-IT" sz="1200" b="0" i="0" u="none" strike="noStrike" dirty="0">
                          <a:solidFill>
                            <a:srgbClr val="002060"/>
                          </a:solidFill>
                          <a:effectLst/>
                          <a:latin typeface="Calibri" panose="020F0502020204030204" pitchFamily="34" charset="0"/>
                        </a:rPr>
                        <a:t>PARAMETRO RISCONTRATO</a:t>
                      </a:r>
                    </a:p>
                  </a:txBody>
                  <a:tcPr marL="9081" marR="9081" marT="90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dirty="0">
                          <a:solidFill>
                            <a:srgbClr val="002060"/>
                          </a:solidFill>
                          <a:effectLst/>
                          <a:latin typeface="Calibri" panose="020F0502020204030204" pitchFamily="34" charset="0"/>
                        </a:rPr>
                        <a:t>Parametro </a:t>
                      </a:r>
                      <a:r>
                        <a:rPr lang="it-IT" sz="1200" b="0" i="0" u="none" strike="noStrike" dirty="0" err="1">
                          <a:solidFill>
                            <a:srgbClr val="002060"/>
                          </a:solidFill>
                          <a:effectLst/>
                          <a:latin typeface="Calibri" panose="020F0502020204030204" pitchFamily="34" charset="0"/>
                        </a:rPr>
                        <a:t>defitario</a:t>
                      </a:r>
                      <a:r>
                        <a:rPr lang="it-IT" sz="1200" b="0" i="0" u="none" strike="noStrike" dirty="0">
                          <a:solidFill>
                            <a:srgbClr val="002060"/>
                          </a:solidFill>
                          <a:effectLst/>
                          <a:latin typeface="Calibri" panose="020F0502020204030204" pitchFamily="34" charset="0"/>
                        </a:rPr>
                        <a:t>?</a:t>
                      </a:r>
                    </a:p>
                  </a:txBody>
                  <a:tcPr marL="9081" marR="9081" marT="90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1353151"/>
                  </a:ext>
                </a:extLst>
              </a:tr>
              <a:tr h="423167">
                <a:tc>
                  <a:txBody>
                    <a:bodyPr/>
                    <a:lstStyle/>
                    <a:p>
                      <a:pPr algn="ctr" fontAlgn="ctr"/>
                      <a:r>
                        <a:rPr lang="it-IT" sz="1200" b="0" i="0" u="none" strike="noStrike" dirty="0">
                          <a:solidFill>
                            <a:srgbClr val="000000"/>
                          </a:solidFill>
                          <a:effectLst/>
                          <a:latin typeface="Calibri" panose="020F0502020204030204" pitchFamily="34" charset="0"/>
                        </a:rPr>
                        <a:t>P1</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1200" b="0" i="0" u="none" strike="noStrike" dirty="0">
                          <a:solidFill>
                            <a:srgbClr val="000000"/>
                          </a:solidFill>
                          <a:effectLst/>
                          <a:latin typeface="Calibri" panose="020F0502020204030204" pitchFamily="34" charset="0"/>
                        </a:rPr>
                        <a:t>Indicatore 1.1 (Incidenza spese rigide - ripiano disavanzo, personale e debito - su entrate correnti) maggiore del 48%</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effectLst/>
                          <a:latin typeface="Calibri" panose="020F0502020204030204" pitchFamily="34" charset="0"/>
                        </a:rPr>
                        <a:t>31,73%</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effectLst/>
                          <a:latin typeface="Calibri" panose="020F0502020204030204" pitchFamily="34" charset="0"/>
                        </a:rPr>
                        <a:t>No</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5345519"/>
                  </a:ext>
                </a:extLst>
              </a:tr>
              <a:tr h="423167">
                <a:tc>
                  <a:txBody>
                    <a:bodyPr/>
                    <a:lstStyle/>
                    <a:p>
                      <a:pPr algn="ctr" fontAlgn="ctr"/>
                      <a:r>
                        <a:rPr lang="it-IT" sz="1200" b="0" i="0" u="none" strike="noStrike" dirty="0">
                          <a:solidFill>
                            <a:srgbClr val="000000"/>
                          </a:solidFill>
                          <a:effectLst/>
                          <a:latin typeface="Calibri" panose="020F0502020204030204" pitchFamily="34" charset="0"/>
                        </a:rPr>
                        <a:t>P2</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1200" b="0" i="0" u="none" strike="noStrike" dirty="0">
                          <a:solidFill>
                            <a:srgbClr val="000000"/>
                          </a:solidFill>
                          <a:effectLst/>
                          <a:latin typeface="Calibri" panose="020F0502020204030204" pitchFamily="34" charset="0"/>
                        </a:rPr>
                        <a:t>Indicatore 2.8 (Incidenza degli incassi delle entrate proprie sulle previsioni definitive di parte corrente) minore del 22%</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effectLst/>
                          <a:latin typeface="Calibri" panose="020F0502020204030204" pitchFamily="34" charset="0"/>
                        </a:rPr>
                        <a:t>43,32%</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effectLst/>
                          <a:latin typeface="Calibri" panose="020F0502020204030204" pitchFamily="34" charset="0"/>
                        </a:rPr>
                        <a:t>No</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0147910"/>
                  </a:ext>
                </a:extLst>
              </a:tr>
              <a:tr h="423167">
                <a:tc>
                  <a:txBody>
                    <a:bodyPr/>
                    <a:lstStyle/>
                    <a:p>
                      <a:pPr algn="ctr" fontAlgn="ctr"/>
                      <a:r>
                        <a:rPr lang="it-IT" sz="1200" b="0" i="0" u="none" strike="noStrike" dirty="0">
                          <a:solidFill>
                            <a:srgbClr val="000000"/>
                          </a:solidFill>
                          <a:effectLst/>
                          <a:latin typeface="Calibri" panose="020F0502020204030204" pitchFamily="34" charset="0"/>
                        </a:rPr>
                        <a:t>P3</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1200" b="0" i="0" u="none" strike="noStrike" dirty="0">
                          <a:solidFill>
                            <a:srgbClr val="000000"/>
                          </a:solidFill>
                          <a:effectLst/>
                          <a:latin typeface="Calibri" panose="020F0502020204030204" pitchFamily="34" charset="0"/>
                        </a:rPr>
                        <a:t>Indicatore 3.2 (Anticipazioni chiuse solo contabilmente) maggiore di 0</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effectLst/>
                          <a:latin typeface="Calibri" panose="020F0502020204030204" pitchFamily="34" charset="0"/>
                        </a:rPr>
                        <a:t>0%</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dirty="0">
                          <a:solidFill>
                            <a:srgbClr val="000000"/>
                          </a:solidFill>
                          <a:effectLst/>
                          <a:latin typeface="Calibri" panose="020F0502020204030204" pitchFamily="34" charset="0"/>
                        </a:rPr>
                        <a:t>No</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691795"/>
                  </a:ext>
                </a:extLst>
              </a:tr>
              <a:tr h="423167">
                <a:tc>
                  <a:txBody>
                    <a:bodyPr/>
                    <a:lstStyle/>
                    <a:p>
                      <a:pPr algn="ctr" fontAlgn="ctr"/>
                      <a:r>
                        <a:rPr lang="it-IT" sz="1200" b="0" i="0" u="none" strike="noStrike" dirty="0">
                          <a:solidFill>
                            <a:srgbClr val="000000"/>
                          </a:solidFill>
                          <a:effectLst/>
                          <a:latin typeface="Calibri" panose="020F0502020204030204" pitchFamily="34" charset="0"/>
                        </a:rPr>
                        <a:t>P4</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1200" b="0" i="0" u="none" strike="noStrike" dirty="0">
                          <a:solidFill>
                            <a:srgbClr val="000000"/>
                          </a:solidFill>
                          <a:effectLst/>
                          <a:latin typeface="Calibri" panose="020F0502020204030204" pitchFamily="34" charset="0"/>
                        </a:rPr>
                        <a:t>Indicatore 10.3 (Sostenibilità debiti finanziari) maggiore del 16%</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effectLst/>
                          <a:latin typeface="Calibri" panose="020F0502020204030204" pitchFamily="34" charset="0"/>
                        </a:rPr>
                        <a:t>0,22%</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effectLst/>
                          <a:latin typeface="Calibri" panose="020F0502020204030204" pitchFamily="34" charset="0"/>
                        </a:rPr>
                        <a:t>No</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0460557"/>
                  </a:ext>
                </a:extLst>
              </a:tr>
              <a:tr h="423167">
                <a:tc>
                  <a:txBody>
                    <a:bodyPr/>
                    <a:lstStyle/>
                    <a:p>
                      <a:pPr algn="ctr" fontAlgn="ctr"/>
                      <a:r>
                        <a:rPr lang="it-IT" sz="1200" b="0" i="0" u="none" strike="noStrike" dirty="0">
                          <a:solidFill>
                            <a:srgbClr val="000000"/>
                          </a:solidFill>
                          <a:effectLst/>
                          <a:latin typeface="Calibri" panose="020F0502020204030204" pitchFamily="34" charset="0"/>
                        </a:rPr>
                        <a:t>P5</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1200" b="0" i="0" u="none" strike="noStrike" dirty="0">
                          <a:solidFill>
                            <a:srgbClr val="000000"/>
                          </a:solidFill>
                          <a:effectLst/>
                          <a:latin typeface="Calibri" panose="020F0502020204030204" pitchFamily="34" charset="0"/>
                        </a:rPr>
                        <a:t>Indicatore 12.4 (Sostenibilità disavanzo effettivamente a carico dell'esercizio) maggiore dell’1,20%</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effectLst/>
                          <a:latin typeface="Calibri" panose="020F0502020204030204" pitchFamily="34" charset="0"/>
                        </a:rPr>
                        <a:t>0%</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effectLst/>
                          <a:latin typeface="Calibri" panose="020F0502020204030204" pitchFamily="34" charset="0"/>
                        </a:rPr>
                        <a:t>No</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6907830"/>
                  </a:ext>
                </a:extLst>
              </a:tr>
              <a:tr h="423167">
                <a:tc>
                  <a:txBody>
                    <a:bodyPr/>
                    <a:lstStyle/>
                    <a:p>
                      <a:pPr algn="ctr" fontAlgn="ctr"/>
                      <a:r>
                        <a:rPr lang="it-IT" sz="1200" b="0" i="0" u="none" strike="noStrike" dirty="0">
                          <a:solidFill>
                            <a:srgbClr val="000000"/>
                          </a:solidFill>
                          <a:effectLst/>
                          <a:latin typeface="Calibri" panose="020F0502020204030204" pitchFamily="34" charset="0"/>
                        </a:rPr>
                        <a:t>P6</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1200" b="0" i="0" u="none" strike="noStrike" dirty="0">
                          <a:solidFill>
                            <a:srgbClr val="000000"/>
                          </a:solidFill>
                          <a:effectLst/>
                          <a:latin typeface="Calibri" panose="020F0502020204030204" pitchFamily="34" charset="0"/>
                        </a:rPr>
                        <a:t>Indicatore 13.1 (Debiti riconosciuti e finanziati) maggiore dell’1%</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dirty="0">
                          <a:solidFill>
                            <a:srgbClr val="000000"/>
                          </a:solidFill>
                          <a:effectLst/>
                          <a:latin typeface="Calibri" panose="020F0502020204030204" pitchFamily="34" charset="0"/>
                        </a:rPr>
                        <a:t>2,09%</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effectLst/>
                          <a:latin typeface="Calibri" panose="020F0502020204030204" pitchFamily="34" charset="0"/>
                        </a:rPr>
                        <a:t>SI'</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0341793"/>
                  </a:ext>
                </a:extLst>
              </a:tr>
              <a:tr h="426061">
                <a:tc>
                  <a:txBody>
                    <a:bodyPr/>
                    <a:lstStyle/>
                    <a:p>
                      <a:pPr algn="ctr" fontAlgn="ctr"/>
                      <a:r>
                        <a:rPr lang="it-IT" sz="1200" b="0" i="0" u="none" strike="noStrike">
                          <a:solidFill>
                            <a:srgbClr val="000000"/>
                          </a:solidFill>
                          <a:effectLst/>
                          <a:latin typeface="Calibri" panose="020F0502020204030204" pitchFamily="34" charset="0"/>
                        </a:rPr>
                        <a:t>P7</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1200" b="0" i="0" u="none" strike="noStrike" dirty="0">
                          <a:solidFill>
                            <a:srgbClr val="000000"/>
                          </a:solidFill>
                          <a:effectLst/>
                          <a:latin typeface="Calibri" panose="020F0502020204030204" pitchFamily="34" charset="0"/>
                        </a:rPr>
                        <a:t>[Indicatore 13.2 (Debiti in corso di riconoscimento) + Indicatore 13.3 (Debiti riconosciuti e in corso di finanziamento)] maggiore dello 0,60%</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dirty="0">
                          <a:solidFill>
                            <a:srgbClr val="000000"/>
                          </a:solidFill>
                          <a:effectLst/>
                          <a:latin typeface="Calibri" panose="020F0502020204030204" pitchFamily="34" charset="0"/>
                        </a:rPr>
                        <a:t>0%</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effectLst/>
                          <a:latin typeface="Calibri" panose="020F0502020204030204" pitchFamily="34" charset="0"/>
                        </a:rPr>
                        <a:t>No</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7028949"/>
                  </a:ext>
                </a:extLst>
              </a:tr>
              <a:tr h="423167">
                <a:tc>
                  <a:txBody>
                    <a:bodyPr/>
                    <a:lstStyle/>
                    <a:p>
                      <a:pPr algn="ctr" fontAlgn="ctr"/>
                      <a:r>
                        <a:rPr lang="it-IT" sz="1200" b="0" i="0" u="none" strike="noStrike">
                          <a:solidFill>
                            <a:srgbClr val="000000"/>
                          </a:solidFill>
                          <a:effectLst/>
                          <a:latin typeface="Calibri" panose="020F0502020204030204" pitchFamily="34" charset="0"/>
                        </a:rPr>
                        <a:t>P8</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it-IT" sz="1200" b="0" i="0" u="none" strike="noStrike" dirty="0">
                          <a:solidFill>
                            <a:srgbClr val="000000"/>
                          </a:solidFill>
                          <a:effectLst/>
                          <a:latin typeface="Calibri" panose="020F0502020204030204" pitchFamily="34" charset="0"/>
                        </a:rPr>
                        <a:t>Indicatore concernente l’effettiva capacità di riscossione (riferito al totale delle entrate) minore del 47%</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dirty="0">
                          <a:solidFill>
                            <a:srgbClr val="000000"/>
                          </a:solidFill>
                          <a:effectLst/>
                          <a:latin typeface="Calibri" panose="020F0502020204030204" pitchFamily="34" charset="0"/>
                        </a:rPr>
                        <a:t>69,55%</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200" b="0" i="0" u="none" strike="noStrike" dirty="0">
                          <a:solidFill>
                            <a:srgbClr val="000000"/>
                          </a:solidFill>
                          <a:effectLst/>
                          <a:latin typeface="Calibri" panose="020F0502020204030204" pitchFamily="34" charset="0"/>
                        </a:rPr>
                        <a:t>No</a:t>
                      </a:r>
                    </a:p>
                  </a:txBody>
                  <a:tcPr marL="9081" marR="9081" marT="90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6226760"/>
                  </a:ext>
                </a:extLst>
              </a:tr>
            </a:tbl>
          </a:graphicData>
        </a:graphic>
      </p:graphicFrame>
    </p:spTree>
    <p:extLst>
      <p:ext uri="{BB962C8B-B14F-4D97-AF65-F5344CB8AC3E}">
        <p14:creationId xmlns:p14="http://schemas.microsoft.com/office/powerpoint/2010/main" val="2171683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19100" y="434340"/>
            <a:ext cx="8305800" cy="5486400"/>
          </a:xfrm>
          <a:prstGeom prst="rect">
            <a:avLst/>
          </a:prstGeom>
          <a:noFill/>
        </p:spPr>
        <p:txBody>
          <a:bodyPr wrap="square" lIns="0" tIns="0" rIns="0" bIns="0" rtlCol="0"/>
          <a:lstStyle/>
          <a:p>
            <a:endParaRPr dirty="0"/>
          </a:p>
        </p:txBody>
      </p:sp>
      <p:sp>
        <p:nvSpPr>
          <p:cNvPr id="3" name="Rettangolo 2">
            <a:extLst>
              <a:ext uri="{FF2B5EF4-FFF2-40B4-BE49-F238E27FC236}">
                <a16:creationId xmlns:a16="http://schemas.microsoft.com/office/drawing/2014/main" id="{7F2A02F6-88AD-46F0-96A3-1B8A4CDB712B}"/>
              </a:ext>
            </a:extLst>
          </p:cNvPr>
          <p:cNvSpPr/>
          <p:nvPr/>
        </p:nvSpPr>
        <p:spPr>
          <a:xfrm>
            <a:off x="762000" y="190934"/>
            <a:ext cx="7620000" cy="5275803"/>
          </a:xfrm>
          <a:prstGeom prst="rect">
            <a:avLst/>
          </a:prstGeom>
        </p:spPr>
        <p:txBody>
          <a:bodyPr wrap="square">
            <a:spAutoFit/>
          </a:bodyPr>
          <a:lstStyle/>
          <a:p>
            <a:pPr marL="12700" algn="just">
              <a:lnSpc>
                <a:spcPct val="100000"/>
              </a:lnSpc>
              <a:spcBef>
                <a:spcPts val="100"/>
              </a:spcBef>
            </a:pPr>
            <a:endParaRPr lang="it-IT" sz="1400" dirty="0"/>
          </a:p>
          <a:p>
            <a:pPr marL="12700" algn="just">
              <a:lnSpc>
                <a:spcPct val="100000"/>
              </a:lnSpc>
              <a:spcBef>
                <a:spcPts val="100"/>
              </a:spcBef>
            </a:pPr>
            <a:endParaRPr lang="it-IT" sz="1400" dirty="0"/>
          </a:p>
          <a:p>
            <a:pPr marL="12700" algn="just">
              <a:lnSpc>
                <a:spcPct val="100000"/>
              </a:lnSpc>
              <a:spcBef>
                <a:spcPts val="100"/>
              </a:spcBef>
            </a:pPr>
            <a:endParaRPr lang="it-IT" sz="1400" dirty="0"/>
          </a:p>
          <a:p>
            <a:pPr marL="12700" algn="just">
              <a:lnSpc>
                <a:spcPct val="100000"/>
              </a:lnSpc>
              <a:spcBef>
                <a:spcPts val="100"/>
              </a:spcBef>
            </a:pPr>
            <a:endParaRPr lang="it-IT" sz="1400" dirty="0"/>
          </a:p>
          <a:p>
            <a:pPr marL="12700" algn="just">
              <a:lnSpc>
                <a:spcPct val="100000"/>
              </a:lnSpc>
              <a:spcBef>
                <a:spcPts val="100"/>
              </a:spcBef>
            </a:pPr>
            <a:r>
              <a:rPr lang="it-IT" sz="1400" dirty="0"/>
              <a:t>Le riscossioni e i pagamenti possono riferirsi ad entrate accertate e a spese impegnate nel corso dell’ultimo esercizio, in tal caso si parla di riscossioni e pagamenti dell’ultimo esercizio cui il rendiconto si riferisce; ma possono anche riferirsi ad entrate accertate e a spese impegnate nei precedenti esercizi: in tal caso si parla di riscossioni e pagamenti in conto residui. </a:t>
            </a:r>
          </a:p>
          <a:p>
            <a:pPr marL="12700" algn="just">
              <a:lnSpc>
                <a:spcPct val="100000"/>
              </a:lnSpc>
              <a:spcBef>
                <a:spcPts val="100"/>
              </a:spcBef>
            </a:pPr>
            <a:r>
              <a:rPr lang="it-IT" sz="1400" dirty="0"/>
              <a:t>• Le entrate accertate ma non riscosse nel corso dell’esercizio danno  luogo ai residui attivi, cioè a crediti. </a:t>
            </a:r>
          </a:p>
          <a:p>
            <a:pPr marL="12700" algn="just">
              <a:lnSpc>
                <a:spcPct val="100000"/>
              </a:lnSpc>
              <a:spcBef>
                <a:spcPts val="100"/>
              </a:spcBef>
            </a:pPr>
            <a:r>
              <a:rPr lang="it-IT" sz="1400" dirty="0"/>
              <a:t>• Le spese impegnate ma non pagate nel corso dell’esercizio danno luogo ai residui passivi, cioè a debiti.</a:t>
            </a:r>
          </a:p>
          <a:p>
            <a:pPr marL="12700">
              <a:lnSpc>
                <a:spcPct val="100000"/>
              </a:lnSpc>
              <a:spcBef>
                <a:spcPts val="100"/>
              </a:spcBef>
            </a:pPr>
            <a:endParaRPr lang="it-IT" sz="1400" dirty="0"/>
          </a:p>
          <a:p>
            <a:pPr marL="12700" algn="just">
              <a:lnSpc>
                <a:spcPct val="100000"/>
              </a:lnSpc>
              <a:spcBef>
                <a:spcPts val="100"/>
              </a:spcBef>
            </a:pPr>
            <a:r>
              <a:rPr lang="it-IT" sz="1400" dirty="0"/>
              <a:t> Infine è stato introdotto con la riforma degli ultimi anni il Fondo Pluriennale Vincolato: esso è la differenza fra entrate accertate e le spese direttamente finanziate da queste entrate, che si origina però quando i debiti riferiti a queste spese si manifesteranno negli anni futuri. L'utilizzo del Fondo Pluriennale Vincolato viene riproposto in entrata negli esercizi successivi a copertura dei suddetti debiti.</a:t>
            </a:r>
          </a:p>
          <a:p>
            <a:pPr marL="12700" algn="just">
              <a:lnSpc>
                <a:spcPct val="100000"/>
              </a:lnSpc>
              <a:spcBef>
                <a:spcPts val="100"/>
              </a:spcBef>
            </a:pPr>
            <a:endParaRPr lang="it-IT" sz="1400" dirty="0"/>
          </a:p>
          <a:p>
            <a:pPr marL="12700" algn="just">
              <a:lnSpc>
                <a:spcPct val="100000"/>
              </a:lnSpc>
              <a:spcBef>
                <a:spcPts val="100"/>
              </a:spcBef>
            </a:pPr>
            <a:endParaRPr lang="it-IT" sz="1400" dirty="0"/>
          </a:p>
          <a:p>
            <a:pPr marL="12700" algn="just">
              <a:lnSpc>
                <a:spcPct val="100000"/>
              </a:lnSpc>
              <a:spcBef>
                <a:spcPts val="100"/>
              </a:spcBef>
            </a:pPr>
            <a:endParaRPr lang="it-IT" sz="1400" dirty="0"/>
          </a:p>
          <a:p>
            <a:pPr marL="12700" algn="just">
              <a:lnSpc>
                <a:spcPct val="100000"/>
              </a:lnSpc>
              <a:spcBef>
                <a:spcPts val="100"/>
              </a:spcBef>
            </a:pPr>
            <a:r>
              <a:rPr lang="it-IT" sz="1400" dirty="0"/>
              <a:t>			</a:t>
            </a:r>
          </a:p>
          <a:p>
            <a:pPr marL="12700" algn="just">
              <a:lnSpc>
                <a:spcPct val="100000"/>
              </a:lnSpc>
              <a:spcBef>
                <a:spcPts val="100"/>
              </a:spcBef>
            </a:pPr>
            <a:r>
              <a:rPr lang="it-IT" sz="1400" dirty="0"/>
              <a:t>											</a:t>
            </a:r>
            <a:r>
              <a:rPr lang="it-IT" b="1" dirty="0">
                <a:solidFill>
                  <a:srgbClr val="002060"/>
                </a:solidFill>
              </a:rPr>
              <a:t>La Giunta Comunale</a:t>
            </a:r>
          </a:p>
        </p:txBody>
      </p:sp>
      <p:sp>
        <p:nvSpPr>
          <p:cNvPr id="6" name="Segnaposto piè di pagina 5">
            <a:extLst>
              <a:ext uri="{FF2B5EF4-FFF2-40B4-BE49-F238E27FC236}">
                <a16:creationId xmlns:a16="http://schemas.microsoft.com/office/drawing/2014/main" id="{46F0B85E-7265-4BD6-A50E-BF8F36E41C4B}"/>
              </a:ext>
            </a:extLst>
          </p:cNvPr>
          <p:cNvSpPr>
            <a:spLocks noGrp="1"/>
          </p:cNvSpPr>
          <p:nvPr>
            <p:ph type="ftr" sz="quarter" idx="11"/>
          </p:nvPr>
        </p:nvSpPr>
        <p:spPr/>
        <p:txBody>
          <a:bodyPr/>
          <a:lstStyle/>
          <a:p>
            <a:r>
              <a:rPr lang="it-IT" b="1">
                <a:solidFill>
                  <a:srgbClr val="002060"/>
                </a:solidFill>
              </a:rPr>
              <a:t>Rendiconto semplificato per il Cittadino Esercizio 2019</a:t>
            </a:r>
            <a:endParaRPr lang="it-IT" b="1" dirty="0">
              <a:solidFill>
                <a:srgbClr val="002060"/>
              </a:solidFill>
            </a:endParaRPr>
          </a:p>
        </p:txBody>
      </p:sp>
    </p:spTree>
    <p:extLst>
      <p:ext uri="{BB962C8B-B14F-4D97-AF65-F5344CB8AC3E}">
        <p14:creationId xmlns:p14="http://schemas.microsoft.com/office/powerpoint/2010/main" val="68516635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p:nvPr/>
        </p:nvSpPr>
        <p:spPr>
          <a:xfrm>
            <a:off x="1981200" y="886959"/>
            <a:ext cx="5637530" cy="258404"/>
          </a:xfrm>
          <a:prstGeom prst="rect">
            <a:avLst/>
          </a:prstGeom>
        </p:spPr>
        <p:txBody>
          <a:bodyPr vert="horz" wrap="square" lIns="0" tIns="12065" rIns="0" bIns="0" rtlCol="0">
            <a:spAutoFit/>
          </a:bodyPr>
          <a:lstStyle/>
          <a:p>
            <a:pPr marL="12700">
              <a:lnSpc>
                <a:spcPct val="100000"/>
              </a:lnSpc>
              <a:spcBef>
                <a:spcPts val="95"/>
              </a:spcBef>
            </a:pPr>
            <a:r>
              <a:rPr lang="it-IT" sz="1600" b="1" spc="-10">
                <a:solidFill>
                  <a:srgbClr val="002060"/>
                </a:solidFill>
                <a:latin typeface="Calibri"/>
                <a:cs typeface="Calibri"/>
              </a:rPr>
              <a:t>PROSPETTO </a:t>
            </a:r>
            <a:r>
              <a:rPr lang="it-IT" sz="1600" b="1" spc="-20">
                <a:solidFill>
                  <a:srgbClr val="002060"/>
                </a:solidFill>
                <a:latin typeface="Calibri"/>
                <a:cs typeface="Calibri"/>
              </a:rPr>
              <a:t>DIMOSTRATIVO </a:t>
            </a:r>
            <a:r>
              <a:rPr lang="it-IT" sz="1600" b="1" spc="-10">
                <a:solidFill>
                  <a:srgbClr val="002060"/>
                </a:solidFill>
                <a:latin typeface="Calibri"/>
                <a:cs typeface="Calibri"/>
              </a:rPr>
              <a:t>DEL </a:t>
            </a:r>
            <a:r>
              <a:rPr lang="it-IT" sz="1600" b="1" spc="-50">
                <a:solidFill>
                  <a:srgbClr val="002060"/>
                </a:solidFill>
                <a:latin typeface="Calibri"/>
                <a:cs typeface="Calibri"/>
              </a:rPr>
              <a:t>RISULTATO </a:t>
            </a:r>
            <a:r>
              <a:rPr lang="it-IT" sz="1600" b="1" spc="-5">
                <a:solidFill>
                  <a:srgbClr val="002060"/>
                </a:solidFill>
                <a:latin typeface="Calibri"/>
                <a:cs typeface="Calibri"/>
              </a:rPr>
              <a:t>DI</a:t>
            </a:r>
            <a:r>
              <a:rPr lang="it-IT" sz="1600" b="1" spc="-135">
                <a:solidFill>
                  <a:srgbClr val="002060"/>
                </a:solidFill>
                <a:latin typeface="Calibri"/>
                <a:cs typeface="Calibri"/>
              </a:rPr>
              <a:t> </a:t>
            </a:r>
            <a:r>
              <a:rPr lang="it-IT" sz="1600" b="1" spc="-10">
                <a:solidFill>
                  <a:srgbClr val="002060"/>
                </a:solidFill>
                <a:latin typeface="Calibri"/>
                <a:cs typeface="Calibri"/>
              </a:rPr>
              <a:t>AMMINISTRAZIONE</a:t>
            </a:r>
            <a:endParaRPr lang="it-IT" sz="1600" dirty="0">
              <a:solidFill>
                <a:srgbClr val="002060"/>
              </a:solidFill>
              <a:latin typeface="Calibri"/>
              <a:cs typeface="Calibri"/>
            </a:endParaRPr>
          </a:p>
        </p:txBody>
      </p:sp>
      <p:sp>
        <p:nvSpPr>
          <p:cNvPr id="10" name="Segnaposto piè di pagina 9">
            <a:extLst>
              <a:ext uri="{FF2B5EF4-FFF2-40B4-BE49-F238E27FC236}">
                <a16:creationId xmlns:a16="http://schemas.microsoft.com/office/drawing/2014/main" id="{D1EE7429-70E3-4AED-8F04-6A72F25FAEB6}"/>
              </a:ext>
            </a:extLst>
          </p:cNvPr>
          <p:cNvSpPr>
            <a:spLocks noGrp="1"/>
          </p:cNvSpPr>
          <p:nvPr>
            <p:ph type="ftr" sz="quarter" idx="11"/>
          </p:nvPr>
        </p:nvSpPr>
        <p:spPr>
          <a:xfrm>
            <a:off x="2687248" y="6492875"/>
            <a:ext cx="3617103" cy="365125"/>
          </a:xfrm>
        </p:spPr>
        <p:txBody>
          <a:bodyPr/>
          <a:lstStyle/>
          <a:p>
            <a:r>
              <a:rPr lang="it-IT" b="1">
                <a:solidFill>
                  <a:srgbClr val="002060"/>
                </a:solidFill>
              </a:rPr>
              <a:t>Rendiconto semplificato per il Cittadino Esercizio 2019</a:t>
            </a:r>
            <a:endParaRPr lang="it-IT" b="1" dirty="0">
              <a:solidFill>
                <a:srgbClr val="002060"/>
              </a:solidFill>
            </a:endParaRPr>
          </a:p>
        </p:txBody>
      </p:sp>
      <p:sp>
        <p:nvSpPr>
          <p:cNvPr id="11" name="Rettangolo 10">
            <a:extLst>
              <a:ext uri="{FF2B5EF4-FFF2-40B4-BE49-F238E27FC236}">
                <a16:creationId xmlns:a16="http://schemas.microsoft.com/office/drawing/2014/main" id="{39A90897-5FCD-4FC7-B311-8984EDAC7403}"/>
              </a:ext>
            </a:extLst>
          </p:cNvPr>
          <p:cNvSpPr/>
          <p:nvPr/>
        </p:nvSpPr>
        <p:spPr>
          <a:xfrm>
            <a:off x="597408" y="1232356"/>
            <a:ext cx="7772400" cy="1384995"/>
          </a:xfrm>
          <a:prstGeom prst="rect">
            <a:avLst/>
          </a:prstGeom>
        </p:spPr>
        <p:txBody>
          <a:bodyPr wrap="square">
            <a:spAutoFit/>
          </a:bodyPr>
          <a:lstStyle/>
          <a:p>
            <a:pPr algn="just"/>
            <a:r>
              <a:rPr lang="it-IT" sz="1400" dirty="0"/>
              <a:t>Il risultato di amministrazione dell'esercizio 2019 riportato in fondo alla tabella è il dato che mostra, in estrema sintesi, l'esito finanziario dell'esercizio che si è chiuso. </a:t>
            </a:r>
          </a:p>
          <a:p>
            <a:pPr algn="just"/>
            <a:r>
              <a:rPr lang="it-IT" sz="1400" b="1" dirty="0"/>
              <a:t>Il risultato positivo della gestione sta ad indicare che l'Ente ha impegnato, nel corso dell'anno, un volume di spese inferiore all'ammontare complessivo delle entrate accertate.  Inoltre è indicativo di una equilibrata capacità dell'Ente di utilizzare le risorse che si sono rese disponibili nel corso dell'esercizio</a:t>
            </a:r>
            <a:r>
              <a:rPr lang="it-IT" sz="1400" dirty="0"/>
              <a:t>.</a:t>
            </a:r>
          </a:p>
        </p:txBody>
      </p:sp>
      <p:graphicFrame>
        <p:nvGraphicFramePr>
          <p:cNvPr id="6" name="Tabella 5">
            <a:extLst>
              <a:ext uri="{FF2B5EF4-FFF2-40B4-BE49-F238E27FC236}">
                <a16:creationId xmlns:a16="http://schemas.microsoft.com/office/drawing/2014/main" id="{03E63F16-A08E-47CA-AD77-861C1A11193F}"/>
              </a:ext>
            </a:extLst>
          </p:cNvPr>
          <p:cNvGraphicFramePr>
            <a:graphicFrameLocks noGrp="1"/>
          </p:cNvGraphicFramePr>
          <p:nvPr>
            <p:extLst>
              <p:ext uri="{D42A27DB-BD31-4B8C-83A1-F6EECF244321}">
                <p14:modId xmlns:p14="http://schemas.microsoft.com/office/powerpoint/2010/main" val="3853927"/>
              </p:ext>
            </p:extLst>
          </p:nvPr>
        </p:nvGraphicFramePr>
        <p:xfrm>
          <a:off x="685800" y="2704345"/>
          <a:ext cx="7543799" cy="3870322"/>
        </p:xfrm>
        <a:graphic>
          <a:graphicData uri="http://schemas.openxmlformats.org/drawingml/2006/table">
            <a:tbl>
              <a:tblPr/>
              <a:tblGrid>
                <a:gridCol w="4167877">
                  <a:extLst>
                    <a:ext uri="{9D8B030D-6E8A-4147-A177-3AD203B41FA5}">
                      <a16:colId xmlns:a16="http://schemas.microsoft.com/office/drawing/2014/main" val="3645349724"/>
                    </a:ext>
                  </a:extLst>
                </a:gridCol>
                <a:gridCol w="219176">
                  <a:extLst>
                    <a:ext uri="{9D8B030D-6E8A-4147-A177-3AD203B41FA5}">
                      <a16:colId xmlns:a16="http://schemas.microsoft.com/office/drawing/2014/main" val="170546873"/>
                    </a:ext>
                  </a:extLst>
                </a:gridCol>
                <a:gridCol w="1083705">
                  <a:extLst>
                    <a:ext uri="{9D8B030D-6E8A-4147-A177-3AD203B41FA5}">
                      <a16:colId xmlns:a16="http://schemas.microsoft.com/office/drawing/2014/main" val="4097206168"/>
                    </a:ext>
                  </a:extLst>
                </a:gridCol>
                <a:gridCol w="1086748">
                  <a:extLst>
                    <a:ext uri="{9D8B030D-6E8A-4147-A177-3AD203B41FA5}">
                      <a16:colId xmlns:a16="http://schemas.microsoft.com/office/drawing/2014/main" val="2219336676"/>
                    </a:ext>
                  </a:extLst>
                </a:gridCol>
                <a:gridCol w="986293">
                  <a:extLst>
                    <a:ext uri="{9D8B030D-6E8A-4147-A177-3AD203B41FA5}">
                      <a16:colId xmlns:a16="http://schemas.microsoft.com/office/drawing/2014/main" val="497838176"/>
                    </a:ext>
                  </a:extLst>
                </a:gridCol>
              </a:tblGrid>
              <a:tr h="154963">
                <a:tc rowSpan="2">
                  <a:txBody>
                    <a:bodyPr/>
                    <a:lstStyle/>
                    <a:p>
                      <a:pPr algn="l" fontAlgn="ctr"/>
                      <a:r>
                        <a:rPr lang="it-IT" sz="1050" b="1"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it-IT" sz="1050" b="0" i="0" u="none" strike="noStrike">
                          <a:solidFill>
                            <a:srgbClr val="000000"/>
                          </a:solidFill>
                          <a:effectLst/>
                          <a:latin typeface="+mn-lt"/>
                        </a:rPr>
                        <a:t> </a:t>
                      </a:r>
                    </a:p>
                  </a:txBody>
                  <a:tcPr marL="6397" marR="6397" marT="6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it-IT" sz="1050" b="1" i="0" u="none" strike="noStrike">
                          <a:solidFill>
                            <a:srgbClr val="000000"/>
                          </a:solidFill>
                          <a:effectLst/>
                          <a:latin typeface="+mn-lt"/>
                        </a:rPr>
                        <a:t>GESTIONE</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31632891"/>
                  </a:ext>
                </a:extLst>
              </a:tr>
              <a:tr h="154963">
                <a:tc vMerge="1">
                  <a:txBody>
                    <a:bodyPr/>
                    <a:lstStyle/>
                    <a:p>
                      <a:endParaRPr lang="it-IT"/>
                    </a:p>
                  </a:txBody>
                  <a:tcPr/>
                </a:tc>
                <a:tc vMerge="1">
                  <a:txBody>
                    <a:bodyPr/>
                    <a:lstStyle/>
                    <a:p>
                      <a:endParaRPr lang="it-IT"/>
                    </a:p>
                  </a:txBody>
                  <a:tcPr/>
                </a:tc>
                <a:tc>
                  <a:txBody>
                    <a:bodyPr/>
                    <a:lstStyle/>
                    <a:p>
                      <a:pPr algn="ctr" fontAlgn="ctr"/>
                      <a:r>
                        <a:rPr lang="it-IT" sz="1050" b="1" i="0" u="none" strike="noStrike">
                          <a:solidFill>
                            <a:srgbClr val="000000"/>
                          </a:solidFill>
                          <a:effectLst/>
                          <a:latin typeface="+mn-lt"/>
                        </a:rPr>
                        <a:t>RESIDUI</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50" b="1" i="0" u="none" strike="noStrike">
                          <a:solidFill>
                            <a:srgbClr val="000000"/>
                          </a:solidFill>
                          <a:effectLst/>
                          <a:latin typeface="+mn-lt"/>
                        </a:rPr>
                        <a:t>COMPETENZA</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050" b="1" i="0" u="none" strike="noStrike">
                          <a:solidFill>
                            <a:srgbClr val="000000"/>
                          </a:solidFill>
                          <a:effectLst/>
                          <a:latin typeface="+mn-lt"/>
                        </a:rPr>
                        <a:t>TOTALE</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35455"/>
                  </a:ext>
                </a:extLst>
              </a:tr>
              <a:tr h="162058">
                <a:tc>
                  <a:txBody>
                    <a:bodyPr/>
                    <a:lstStyle/>
                    <a:p>
                      <a:pPr algn="l" fontAlgn="ctr"/>
                      <a:r>
                        <a:rPr lang="it-IT" sz="1100" b="0" i="0" u="none" strike="noStrike" dirty="0">
                          <a:solidFill>
                            <a:srgbClr val="000000"/>
                          </a:solidFill>
                          <a:effectLst/>
                          <a:latin typeface="+mn-lt"/>
                        </a:rPr>
                        <a:t>Fondo di cassa al 1° gennaio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36.439.416,33</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0303193"/>
                  </a:ext>
                </a:extLst>
              </a:tr>
              <a:tr h="162058">
                <a:tc>
                  <a:txBody>
                    <a:bodyPr/>
                    <a:lstStyle/>
                    <a:p>
                      <a:pPr algn="l" fontAlgn="ctr"/>
                      <a:r>
                        <a:rPr lang="it-IT" sz="1100" b="0" i="0" u="none" strike="noStrike" dirty="0">
                          <a:solidFill>
                            <a:srgbClr val="000000"/>
                          </a:solidFill>
                          <a:effectLst/>
                          <a:latin typeface="+mn-lt"/>
                        </a:rPr>
                        <a:t>RISCOSSIONI</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11.659.844,53</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62.804.652,82</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74.464.497,35</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698295248"/>
                  </a:ext>
                </a:extLst>
              </a:tr>
              <a:tr h="162058">
                <a:tc>
                  <a:txBody>
                    <a:bodyPr/>
                    <a:lstStyle/>
                    <a:p>
                      <a:pPr algn="l" fontAlgn="ctr"/>
                      <a:r>
                        <a:rPr lang="it-IT" sz="1100" b="0" i="0" u="none" strike="noStrike" dirty="0">
                          <a:solidFill>
                            <a:srgbClr val="000000"/>
                          </a:solidFill>
                          <a:effectLst/>
                          <a:latin typeface="+mn-lt"/>
                        </a:rPr>
                        <a:t>PAGAMENTI</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8.957.203,71</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62.212.707,30</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71.169.911,01</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1392502"/>
                  </a:ext>
                </a:extLst>
              </a:tr>
              <a:tr h="162058">
                <a:tc>
                  <a:txBody>
                    <a:bodyPr/>
                    <a:lstStyle/>
                    <a:p>
                      <a:pPr algn="l"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294228"/>
                  </a:ext>
                </a:extLst>
              </a:tr>
              <a:tr h="162058">
                <a:tc>
                  <a:txBody>
                    <a:bodyPr/>
                    <a:lstStyle/>
                    <a:p>
                      <a:pPr algn="l" fontAlgn="ctr"/>
                      <a:r>
                        <a:rPr lang="it-IT" sz="1100" b="0" i="0" u="none" strike="noStrike">
                          <a:solidFill>
                            <a:srgbClr val="000000"/>
                          </a:solidFill>
                          <a:effectLst/>
                          <a:latin typeface="+mn-lt"/>
                        </a:rPr>
                        <a:t>SALDO CASSA AL 31 DICEMBRE</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39.734.002,67</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7262738"/>
                  </a:ext>
                </a:extLst>
              </a:tr>
              <a:tr h="162058">
                <a:tc>
                  <a:txBody>
                    <a:bodyPr/>
                    <a:lstStyle/>
                    <a:p>
                      <a:pPr algn="l"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6616264"/>
                  </a:ext>
                </a:extLst>
              </a:tr>
              <a:tr h="162058">
                <a:tc>
                  <a:txBody>
                    <a:bodyPr/>
                    <a:lstStyle/>
                    <a:p>
                      <a:pPr algn="l" fontAlgn="ctr"/>
                      <a:r>
                        <a:rPr lang="it-IT" sz="1100" b="0" i="0" u="none" strike="noStrike" dirty="0">
                          <a:solidFill>
                            <a:srgbClr val="000000"/>
                          </a:solidFill>
                          <a:effectLst/>
                          <a:latin typeface="+mn-lt"/>
                        </a:rPr>
                        <a:t>PAGAMENTI per azioni esecutive non regolarizzate al 31 dicembre</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0,00</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2908179"/>
                  </a:ext>
                </a:extLst>
              </a:tr>
              <a:tr h="162058">
                <a:tc>
                  <a:txBody>
                    <a:bodyPr/>
                    <a:lstStyle/>
                    <a:p>
                      <a:pPr algn="l"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6038169"/>
                  </a:ext>
                </a:extLst>
              </a:tr>
              <a:tr h="162058">
                <a:tc>
                  <a:txBody>
                    <a:bodyPr/>
                    <a:lstStyle/>
                    <a:p>
                      <a:pPr algn="l" fontAlgn="ctr"/>
                      <a:r>
                        <a:rPr lang="it-IT" sz="1100" b="0" i="0" u="none" strike="noStrike">
                          <a:solidFill>
                            <a:srgbClr val="000000"/>
                          </a:solidFill>
                          <a:effectLst/>
                          <a:latin typeface="+mn-lt"/>
                        </a:rPr>
                        <a:t>FONDO DI CASSA AL 31 DICEMBRE</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39.734.002,67</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778388"/>
                  </a:ext>
                </a:extLst>
              </a:tr>
              <a:tr h="162058">
                <a:tc>
                  <a:txBody>
                    <a:bodyPr/>
                    <a:lstStyle/>
                    <a:p>
                      <a:pPr algn="l"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6333636"/>
                  </a:ext>
                </a:extLst>
              </a:tr>
              <a:tr h="162058">
                <a:tc>
                  <a:txBody>
                    <a:bodyPr/>
                    <a:lstStyle/>
                    <a:p>
                      <a:pPr algn="l" fontAlgn="ctr"/>
                      <a:r>
                        <a:rPr lang="it-IT" sz="1100" b="0" i="0" u="none" strike="noStrike" dirty="0">
                          <a:solidFill>
                            <a:srgbClr val="000000"/>
                          </a:solidFill>
                          <a:effectLst/>
                          <a:latin typeface="+mn-lt"/>
                        </a:rPr>
                        <a:t>RESIDUI ATTIVI</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17.377.178,12</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14.003.577,92</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31.380.756,04</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4884289"/>
                  </a:ext>
                </a:extLst>
              </a:tr>
              <a:tr h="318160">
                <a:tc>
                  <a:txBody>
                    <a:bodyPr/>
                    <a:lstStyle/>
                    <a:p>
                      <a:pPr algn="l" fontAlgn="ctr"/>
                      <a:r>
                        <a:rPr lang="it-IT" sz="1100" b="0" i="1" u="none" strike="noStrike" dirty="0">
                          <a:solidFill>
                            <a:srgbClr val="000000"/>
                          </a:solidFill>
                          <a:effectLst/>
                          <a:latin typeface="+mn-lt"/>
                        </a:rPr>
                        <a:t>  di cui derivanti da accertamenti di tributi effettuati sulla base della stima del dipartimento delle finanze</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0,00</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4930150"/>
                  </a:ext>
                </a:extLst>
              </a:tr>
              <a:tr h="162058">
                <a:tc>
                  <a:txBody>
                    <a:bodyPr/>
                    <a:lstStyle/>
                    <a:p>
                      <a:pPr algn="l" fontAlgn="ctr"/>
                      <a:r>
                        <a:rPr lang="it-IT" sz="1100" b="0" i="0" u="none" strike="noStrike" dirty="0">
                          <a:solidFill>
                            <a:srgbClr val="000000"/>
                          </a:solidFill>
                          <a:effectLst/>
                          <a:latin typeface="+mn-lt"/>
                        </a:rPr>
                        <a:t>RESIDUI PASSIVI</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1.878.564,63</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10.147.518,82</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12.026.083,45</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7154386"/>
                  </a:ext>
                </a:extLst>
              </a:tr>
              <a:tr h="162058">
                <a:tc>
                  <a:txBody>
                    <a:bodyPr/>
                    <a:lstStyle/>
                    <a:p>
                      <a:pPr algn="l"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3522306"/>
                  </a:ext>
                </a:extLst>
              </a:tr>
              <a:tr h="162058">
                <a:tc>
                  <a:txBody>
                    <a:bodyPr/>
                    <a:lstStyle/>
                    <a:p>
                      <a:pPr algn="l" fontAlgn="ctr"/>
                      <a:r>
                        <a:rPr lang="it-IT" sz="1100" b="0" i="0" u="none" strike="noStrike">
                          <a:solidFill>
                            <a:srgbClr val="000000"/>
                          </a:solidFill>
                          <a:effectLst/>
                          <a:latin typeface="+mn-lt"/>
                        </a:rPr>
                        <a:t>FONDO PLURIENNALE VINCOLATO PER SPESE CORRENTI</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2.560.197,62</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6656987"/>
                  </a:ext>
                </a:extLst>
              </a:tr>
              <a:tr h="237182">
                <a:tc>
                  <a:txBody>
                    <a:bodyPr/>
                    <a:lstStyle/>
                    <a:p>
                      <a:pPr algn="l" fontAlgn="ctr"/>
                      <a:r>
                        <a:rPr lang="it-IT" sz="1100" b="0" i="0" u="none" strike="noStrike">
                          <a:solidFill>
                            <a:srgbClr val="000000"/>
                          </a:solidFill>
                          <a:effectLst/>
                          <a:latin typeface="+mn-lt"/>
                        </a:rPr>
                        <a:t>FONDO PLURIENNALE VINCOLATO PER SPESE IN CONTO CAPITALE</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12.939.288,89</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8347966"/>
                  </a:ext>
                </a:extLst>
              </a:tr>
              <a:tr h="162058">
                <a:tc>
                  <a:txBody>
                    <a:bodyPr/>
                    <a:lstStyle/>
                    <a:p>
                      <a:pPr algn="l"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5294349"/>
                  </a:ext>
                </a:extLst>
              </a:tr>
              <a:tr h="162058">
                <a:tc>
                  <a:txBody>
                    <a:bodyPr/>
                    <a:lstStyle/>
                    <a:p>
                      <a:pPr algn="l" fontAlgn="ctr"/>
                      <a:r>
                        <a:rPr lang="it-IT" sz="1100" b="1" i="0" u="none" strike="noStrike">
                          <a:solidFill>
                            <a:srgbClr val="000000"/>
                          </a:solidFill>
                          <a:effectLst/>
                          <a:latin typeface="+mn-lt"/>
                        </a:rPr>
                        <a:t>RISULTATO DI AMMINISTRAZIONE AL 31 DICEMBRE 2019 (A)</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dirty="0">
                          <a:solidFill>
                            <a:srgbClr val="000000"/>
                          </a:solidFill>
                          <a:effectLst/>
                          <a:latin typeface="+mn-lt"/>
                        </a:rPr>
                        <a:t>43.589.188,75</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9057619"/>
                  </a:ext>
                </a:extLst>
              </a:tr>
              <a:tr h="162058">
                <a:tc>
                  <a:txBody>
                    <a:bodyPr/>
                    <a:lstStyle/>
                    <a:p>
                      <a:pPr algn="l"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0" i="0" u="none" strike="noStrike" dirty="0">
                          <a:solidFill>
                            <a:srgbClr val="000000"/>
                          </a:solidFill>
                          <a:effectLst/>
                          <a:latin typeface="+mn-lt"/>
                        </a:rPr>
                        <a:t> </a:t>
                      </a:r>
                    </a:p>
                  </a:txBody>
                  <a:tcPr marL="6397" marR="6397" marT="63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4951588"/>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piè di pagina 2">
            <a:extLst>
              <a:ext uri="{FF2B5EF4-FFF2-40B4-BE49-F238E27FC236}">
                <a16:creationId xmlns:a16="http://schemas.microsoft.com/office/drawing/2014/main" id="{E873341C-CF3A-4572-808A-72F16673C1AC}"/>
              </a:ext>
            </a:extLst>
          </p:cNvPr>
          <p:cNvSpPr>
            <a:spLocks noGrp="1"/>
          </p:cNvSpPr>
          <p:nvPr>
            <p:ph type="ftr" sz="quarter" idx="5"/>
          </p:nvPr>
        </p:nvSpPr>
        <p:spPr/>
        <p:txBody>
          <a:bodyPr/>
          <a:lstStyle/>
          <a:p>
            <a:r>
              <a:rPr lang="it-IT" b="1">
                <a:solidFill>
                  <a:srgbClr val="002060"/>
                </a:solidFill>
              </a:rPr>
              <a:t>Rendiconto semplificato per il Cittadino Esercizio 2019</a:t>
            </a:r>
            <a:endParaRPr lang="it-IT" b="1" dirty="0">
              <a:solidFill>
                <a:srgbClr val="002060"/>
              </a:solidFill>
            </a:endParaRPr>
          </a:p>
        </p:txBody>
      </p:sp>
      <p:sp>
        <p:nvSpPr>
          <p:cNvPr id="4" name="Titolo 1">
            <a:extLst>
              <a:ext uri="{FF2B5EF4-FFF2-40B4-BE49-F238E27FC236}">
                <a16:creationId xmlns:a16="http://schemas.microsoft.com/office/drawing/2014/main" id="{071EDC16-D13F-4CAB-B288-8F3E182B834F}"/>
              </a:ext>
            </a:extLst>
          </p:cNvPr>
          <p:cNvSpPr txBox="1">
            <a:spLocks/>
          </p:cNvSpPr>
          <p:nvPr/>
        </p:nvSpPr>
        <p:spPr>
          <a:xfrm>
            <a:off x="1011935" y="495180"/>
            <a:ext cx="7543800" cy="533400"/>
          </a:xfrm>
          <a:prstGeom prst="rect">
            <a:avLst/>
          </a:prstGeom>
        </p:spPr>
        <p:txBody>
          <a:bodyPr vert="horz" lIns="0" tIns="0" rIns="0" bIns="0" rtlCol="0" anchor="b">
            <a:normAutofit fontScale="97500"/>
          </a:bodyPr>
          <a:lstStyle>
            <a:lvl1pPr algn="l" defTabSz="914400" rtl="0" eaLnBrk="1" latinLnBrk="0" hangingPunct="1">
              <a:lnSpc>
                <a:spcPct val="85000"/>
              </a:lnSpc>
              <a:spcBef>
                <a:spcPct val="0"/>
              </a:spcBef>
              <a:buNone/>
              <a:defRPr sz="1800" b="1" i="0" kern="1200" spc="-50" baseline="0">
                <a:solidFill>
                  <a:schemeClr val="bg1"/>
                </a:solidFill>
                <a:latin typeface="Calibri"/>
                <a:ea typeface="+mj-ea"/>
                <a:cs typeface="Calibri"/>
              </a:defRPr>
            </a:lvl1pPr>
          </a:lstStyle>
          <a:p>
            <a:pPr algn="ctr"/>
            <a:r>
              <a:rPr lang="it-IT">
                <a:solidFill>
                  <a:srgbClr val="002060"/>
                </a:solidFill>
              </a:rPr>
              <a:t> TEMPISTICA DEI PAGAMENTI</a:t>
            </a:r>
            <a:br>
              <a:rPr lang="it-IT">
                <a:solidFill>
                  <a:srgbClr val="002060"/>
                </a:solidFill>
              </a:rPr>
            </a:br>
            <a:endParaRPr lang="it-IT" dirty="0">
              <a:solidFill>
                <a:srgbClr val="002060"/>
              </a:solidFill>
            </a:endParaRPr>
          </a:p>
        </p:txBody>
      </p:sp>
      <p:sp>
        <p:nvSpPr>
          <p:cNvPr id="5" name="Rettangolo 4">
            <a:extLst>
              <a:ext uri="{FF2B5EF4-FFF2-40B4-BE49-F238E27FC236}">
                <a16:creationId xmlns:a16="http://schemas.microsoft.com/office/drawing/2014/main" id="{72330743-A68A-439C-BF59-4933F928BDCE}"/>
              </a:ext>
            </a:extLst>
          </p:cNvPr>
          <p:cNvSpPr/>
          <p:nvPr/>
        </p:nvSpPr>
        <p:spPr>
          <a:xfrm>
            <a:off x="822959" y="914400"/>
            <a:ext cx="7711440" cy="1815882"/>
          </a:xfrm>
          <a:prstGeom prst="rect">
            <a:avLst/>
          </a:prstGeom>
        </p:spPr>
        <p:txBody>
          <a:bodyPr wrap="square">
            <a:spAutoFit/>
          </a:bodyPr>
          <a:lstStyle/>
          <a:p>
            <a:pPr algn="just"/>
            <a:r>
              <a:rPr lang="it-IT" sz="1400" dirty="0"/>
              <a:t>L’indicatore di tempestività dei pagamenti definisce in giorni il ritardo medio dei pagamenti rispetto alla scadenza delle relative fatture pervenute all'Ente.</a:t>
            </a:r>
          </a:p>
          <a:p>
            <a:pPr algn="just"/>
            <a:br>
              <a:rPr lang="it-IT" sz="1400" dirty="0"/>
            </a:br>
            <a:r>
              <a:rPr lang="it-IT" sz="1400" b="1" dirty="0"/>
              <a:t>Per l’anno 2019 esso è pari a -16,38. </a:t>
            </a:r>
            <a:r>
              <a:rPr lang="it-IT" sz="1400" i="1" dirty="0"/>
              <a:t>Si tratta di un numero negativo poiché i pagamenti sono avvenuti mediamente in anticipo rispetto alla data di scadenza delle fatture.</a:t>
            </a:r>
          </a:p>
          <a:p>
            <a:pPr algn="just"/>
            <a:r>
              <a:rPr lang="it-IT" sz="1400" dirty="0"/>
              <a:t>L’indicatore è calcolato su base trimestrale e su base annuale e deve essere pubblicato entro il trentesimo giorno dalla conclusione di ogni trimestre e quello annuale entro il 31 gennaio dell’anno successivo.</a:t>
            </a:r>
          </a:p>
        </p:txBody>
      </p:sp>
      <p:graphicFrame>
        <p:nvGraphicFramePr>
          <p:cNvPr id="8" name="Tabella 7">
            <a:extLst>
              <a:ext uri="{FF2B5EF4-FFF2-40B4-BE49-F238E27FC236}">
                <a16:creationId xmlns:a16="http://schemas.microsoft.com/office/drawing/2014/main" id="{1417B300-0AC8-448E-B679-288D7077E1ED}"/>
              </a:ext>
            </a:extLst>
          </p:cNvPr>
          <p:cNvGraphicFramePr>
            <a:graphicFrameLocks noGrp="1"/>
          </p:cNvGraphicFramePr>
          <p:nvPr>
            <p:extLst>
              <p:ext uri="{D42A27DB-BD31-4B8C-83A1-F6EECF244321}">
                <p14:modId xmlns:p14="http://schemas.microsoft.com/office/powerpoint/2010/main" val="587593410"/>
              </p:ext>
            </p:extLst>
          </p:nvPr>
        </p:nvGraphicFramePr>
        <p:xfrm>
          <a:off x="1011935" y="2840897"/>
          <a:ext cx="7522464" cy="2582718"/>
        </p:xfrm>
        <a:graphic>
          <a:graphicData uri="http://schemas.openxmlformats.org/drawingml/2006/table">
            <a:tbl>
              <a:tblPr/>
              <a:tblGrid>
                <a:gridCol w="1710778">
                  <a:extLst>
                    <a:ext uri="{9D8B030D-6E8A-4147-A177-3AD203B41FA5}">
                      <a16:colId xmlns:a16="http://schemas.microsoft.com/office/drawing/2014/main" val="1680706498"/>
                    </a:ext>
                  </a:extLst>
                </a:gridCol>
                <a:gridCol w="3114112">
                  <a:extLst>
                    <a:ext uri="{9D8B030D-6E8A-4147-A177-3AD203B41FA5}">
                      <a16:colId xmlns:a16="http://schemas.microsoft.com/office/drawing/2014/main" val="2475521109"/>
                    </a:ext>
                  </a:extLst>
                </a:gridCol>
                <a:gridCol w="2697574">
                  <a:extLst>
                    <a:ext uri="{9D8B030D-6E8A-4147-A177-3AD203B41FA5}">
                      <a16:colId xmlns:a16="http://schemas.microsoft.com/office/drawing/2014/main" val="3051064131"/>
                    </a:ext>
                  </a:extLst>
                </a:gridCol>
              </a:tblGrid>
              <a:tr h="66139">
                <a:tc gridSpan="3">
                  <a:txBody>
                    <a:bodyPr/>
                    <a:lstStyle/>
                    <a:p>
                      <a:pPr algn="ctr" fontAlgn="b"/>
                      <a:r>
                        <a:rPr lang="it-IT" sz="1100" b="1" i="0" u="none" strike="noStrike" baseline="0" dirty="0">
                          <a:solidFill>
                            <a:srgbClr val="000000"/>
                          </a:solidFill>
                          <a:effectLst/>
                          <a:latin typeface="Calibri" panose="020F0502020204030204" pitchFamily="34" charset="0"/>
                        </a:rPr>
                        <a:t>ATTESTAZIONE TEMPI DI PAGAMENTO 2019</a:t>
                      </a:r>
                    </a:p>
                  </a:txBody>
                  <a:tcPr marL="9114" marR="9114" marT="9114" marB="0" anchor="b">
                    <a:lnL>
                      <a:noFill/>
                    </a:lnL>
                    <a:lnR>
                      <a:noFill/>
                    </a:lnR>
                    <a:lnT>
                      <a:noFill/>
                    </a:lnT>
                    <a:lnB>
                      <a:noFill/>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569214987"/>
                  </a:ext>
                </a:extLst>
              </a:tr>
              <a:tr h="155257">
                <a:tc gridSpan="3">
                  <a:txBody>
                    <a:bodyPr/>
                    <a:lstStyle/>
                    <a:p>
                      <a:pPr algn="ctr" fontAlgn="b"/>
                      <a:r>
                        <a:rPr lang="it-IT" sz="1100" b="0" i="0" u="none" strike="noStrike" baseline="0" dirty="0">
                          <a:solidFill>
                            <a:srgbClr val="000000"/>
                          </a:solidFill>
                          <a:effectLst/>
                          <a:latin typeface="Calibri" panose="020F0502020204030204" pitchFamily="34" charset="0"/>
                        </a:rPr>
                        <a:t>ai sensi dell’art. 41 della legge 89/2014</a:t>
                      </a:r>
                    </a:p>
                  </a:txBody>
                  <a:tcPr marL="9114" marR="9114" marT="9114" marB="0" anchor="b">
                    <a:lnL>
                      <a:noFill/>
                    </a:lnL>
                    <a:lnR>
                      <a:noFill/>
                    </a:lnR>
                    <a:lnT>
                      <a:noFill/>
                    </a:lnT>
                    <a:lnB>
                      <a:noFill/>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337823801"/>
                  </a:ext>
                </a:extLst>
              </a:tr>
              <a:tr h="155257">
                <a:tc>
                  <a:txBody>
                    <a:bodyPr/>
                    <a:lstStyle/>
                    <a:p>
                      <a:pPr algn="l" fontAlgn="b"/>
                      <a:endParaRPr lang="it-IT" sz="1100" b="0" i="0" u="none" strike="noStrike" baseline="0">
                        <a:solidFill>
                          <a:srgbClr val="000000"/>
                        </a:solidFill>
                        <a:effectLst/>
                        <a:latin typeface="Calibri" panose="020F0502020204030204" pitchFamily="34" charset="0"/>
                      </a:endParaRPr>
                    </a:p>
                  </a:txBody>
                  <a:tcPr marL="9114" marR="9114" marT="9114" marB="0" anchor="b">
                    <a:lnL>
                      <a:noFill/>
                    </a:lnL>
                    <a:lnR>
                      <a:noFill/>
                    </a:lnR>
                    <a:lnT>
                      <a:noFill/>
                    </a:lnT>
                    <a:lnB>
                      <a:noFill/>
                    </a:lnB>
                  </a:tcPr>
                </a:tc>
                <a:tc>
                  <a:txBody>
                    <a:bodyPr/>
                    <a:lstStyle/>
                    <a:p>
                      <a:pPr algn="l" fontAlgn="b"/>
                      <a:endParaRPr lang="it-IT" sz="1100" b="0" i="0" u="none" strike="noStrike" baseline="0" dirty="0">
                        <a:solidFill>
                          <a:srgbClr val="000000"/>
                        </a:solidFill>
                        <a:effectLst/>
                        <a:latin typeface="Calibri" panose="020F0502020204030204" pitchFamily="34" charset="0"/>
                      </a:endParaRPr>
                    </a:p>
                  </a:txBody>
                  <a:tcPr marL="9114" marR="9114" marT="9114" marB="0" anchor="b">
                    <a:lnL>
                      <a:noFill/>
                    </a:lnL>
                    <a:lnR>
                      <a:noFill/>
                    </a:lnR>
                    <a:lnT>
                      <a:noFill/>
                    </a:lnT>
                    <a:lnB>
                      <a:noFill/>
                    </a:lnB>
                  </a:tcPr>
                </a:tc>
                <a:tc>
                  <a:txBody>
                    <a:bodyPr/>
                    <a:lstStyle/>
                    <a:p>
                      <a:pPr algn="l" fontAlgn="b"/>
                      <a:endParaRPr lang="it-IT" sz="1100" b="0" i="0" u="none" strike="noStrike" baseline="0" dirty="0">
                        <a:solidFill>
                          <a:srgbClr val="000000"/>
                        </a:solidFill>
                        <a:effectLst/>
                        <a:latin typeface="Calibri" panose="020F0502020204030204" pitchFamily="34" charset="0"/>
                      </a:endParaRPr>
                    </a:p>
                  </a:txBody>
                  <a:tcPr marL="9114" marR="9114" marT="9114" marB="0" anchor="b">
                    <a:lnL>
                      <a:noFill/>
                    </a:lnL>
                    <a:lnR>
                      <a:noFill/>
                    </a:lnR>
                    <a:lnT>
                      <a:noFill/>
                    </a:lnT>
                    <a:lnB>
                      <a:noFill/>
                    </a:lnB>
                  </a:tcPr>
                </a:tc>
                <a:extLst>
                  <a:ext uri="{0D108BD9-81ED-4DB2-BD59-A6C34878D82A}">
                    <a16:rowId xmlns:a16="http://schemas.microsoft.com/office/drawing/2014/main" val="1987129177"/>
                  </a:ext>
                </a:extLst>
              </a:tr>
              <a:tr h="303144">
                <a:tc gridSpan="3">
                  <a:txBody>
                    <a:bodyPr/>
                    <a:lstStyle/>
                    <a:p>
                      <a:pPr algn="ctr" fontAlgn="b"/>
                      <a:r>
                        <a:rPr lang="it-IT" sz="1100" b="0" i="0" u="none" strike="noStrike" baseline="0" dirty="0">
                          <a:solidFill>
                            <a:srgbClr val="000000"/>
                          </a:solidFill>
                          <a:effectLst/>
                          <a:latin typeface="Calibri" panose="020F0502020204030204" pitchFamily="34" charset="0"/>
                        </a:rPr>
                        <a:t>Importo dei pagamenti relativi a transazioni commerciali effettuati dopo la scadenza dei termini previsti dal </a:t>
                      </a:r>
                      <a:r>
                        <a:rPr lang="it-IT" sz="1100" b="0" i="0" u="none" strike="noStrike" baseline="0" dirty="0" err="1">
                          <a:solidFill>
                            <a:srgbClr val="000000"/>
                          </a:solidFill>
                          <a:effectLst/>
                          <a:latin typeface="Calibri" panose="020F0502020204030204" pitchFamily="34" charset="0"/>
                        </a:rPr>
                        <a:t>D.Lgs.</a:t>
                      </a:r>
                      <a:r>
                        <a:rPr lang="it-IT" sz="1100" b="0" i="0" u="none" strike="noStrike" baseline="0" dirty="0">
                          <a:solidFill>
                            <a:srgbClr val="000000"/>
                          </a:solidFill>
                          <a:effectLst/>
                          <a:latin typeface="Calibri" panose="020F0502020204030204" pitchFamily="34" charset="0"/>
                        </a:rPr>
                        <a:t> 231/2002</a:t>
                      </a:r>
                    </a:p>
                  </a:txBody>
                  <a:tcPr marL="9114" marR="9114" marT="9114" marB="0" anchor="b">
                    <a:lnL>
                      <a:noFill/>
                    </a:lnL>
                    <a:lnR>
                      <a:noFill/>
                    </a:lnR>
                    <a:lnT>
                      <a:noFill/>
                    </a:lnT>
                    <a:lnB>
                      <a:noFill/>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292697158"/>
                  </a:ext>
                </a:extLst>
              </a:tr>
              <a:tr h="155257">
                <a:tc gridSpan="3">
                  <a:txBody>
                    <a:bodyPr/>
                    <a:lstStyle/>
                    <a:p>
                      <a:pPr algn="ctr" fontAlgn="b"/>
                      <a:r>
                        <a:rPr lang="it-IT" sz="1100" b="1" i="0" u="none" strike="noStrike" baseline="0" dirty="0">
                          <a:solidFill>
                            <a:srgbClr val="000000"/>
                          </a:solidFill>
                          <a:effectLst/>
                          <a:latin typeface="Calibri" panose="020F0502020204030204" pitchFamily="34" charset="0"/>
                        </a:rPr>
                        <a:t>€ 3.598.043,57</a:t>
                      </a:r>
                    </a:p>
                  </a:txBody>
                  <a:tcPr marL="9114" marR="9114" marT="9114" marB="0" anchor="b">
                    <a:lnL>
                      <a:noFill/>
                    </a:lnL>
                    <a:lnR>
                      <a:noFill/>
                    </a:lnR>
                    <a:lnT>
                      <a:noFill/>
                    </a:lnT>
                    <a:lnB>
                      <a:noFill/>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885469360"/>
                  </a:ext>
                </a:extLst>
              </a:tr>
              <a:tr h="155257">
                <a:tc>
                  <a:txBody>
                    <a:bodyPr/>
                    <a:lstStyle/>
                    <a:p>
                      <a:pPr algn="ctr" fontAlgn="b"/>
                      <a:endParaRPr lang="it-IT" sz="1100" b="1" i="0" u="none" strike="noStrike" baseline="0" dirty="0">
                        <a:solidFill>
                          <a:srgbClr val="000000"/>
                        </a:solidFill>
                        <a:effectLst/>
                        <a:latin typeface="Calibri" panose="020F0502020204030204" pitchFamily="34" charset="0"/>
                      </a:endParaRPr>
                    </a:p>
                  </a:txBody>
                  <a:tcPr marL="9114" marR="9114" marT="9114" marB="0" anchor="b">
                    <a:lnL>
                      <a:noFill/>
                    </a:lnL>
                    <a:lnR>
                      <a:noFill/>
                    </a:lnR>
                    <a:lnT>
                      <a:noFill/>
                    </a:lnT>
                    <a:lnB>
                      <a:noFill/>
                    </a:lnB>
                  </a:tcPr>
                </a:tc>
                <a:tc>
                  <a:txBody>
                    <a:bodyPr/>
                    <a:lstStyle/>
                    <a:p>
                      <a:pPr algn="ctr" fontAlgn="b"/>
                      <a:endParaRPr lang="it-IT" sz="1100" b="1" i="0" u="none" strike="noStrike" baseline="0" dirty="0">
                        <a:solidFill>
                          <a:srgbClr val="000000"/>
                        </a:solidFill>
                        <a:effectLst/>
                        <a:latin typeface="Calibri" panose="020F0502020204030204" pitchFamily="34" charset="0"/>
                      </a:endParaRPr>
                    </a:p>
                  </a:txBody>
                  <a:tcPr marL="9114" marR="9114" marT="9114" marB="0" anchor="b">
                    <a:lnL>
                      <a:noFill/>
                    </a:lnL>
                    <a:lnR>
                      <a:noFill/>
                    </a:lnR>
                    <a:lnT>
                      <a:noFill/>
                    </a:lnT>
                    <a:lnB>
                      <a:noFill/>
                    </a:lnB>
                  </a:tcPr>
                </a:tc>
                <a:tc>
                  <a:txBody>
                    <a:bodyPr/>
                    <a:lstStyle/>
                    <a:p>
                      <a:pPr algn="ctr" fontAlgn="b"/>
                      <a:endParaRPr lang="it-IT" sz="1100" b="1" i="0" u="none" strike="noStrike" baseline="0" dirty="0">
                        <a:solidFill>
                          <a:srgbClr val="000000"/>
                        </a:solidFill>
                        <a:effectLst/>
                        <a:latin typeface="Calibri" panose="020F0502020204030204" pitchFamily="34" charset="0"/>
                      </a:endParaRPr>
                    </a:p>
                  </a:txBody>
                  <a:tcPr marL="9114" marR="9114" marT="9114" marB="0" anchor="b">
                    <a:lnL>
                      <a:noFill/>
                    </a:lnL>
                    <a:lnR>
                      <a:noFill/>
                    </a:lnR>
                    <a:lnT>
                      <a:noFill/>
                    </a:lnT>
                    <a:lnB>
                      <a:noFill/>
                    </a:lnB>
                  </a:tcPr>
                </a:tc>
                <a:extLst>
                  <a:ext uri="{0D108BD9-81ED-4DB2-BD59-A6C34878D82A}">
                    <a16:rowId xmlns:a16="http://schemas.microsoft.com/office/drawing/2014/main" val="4243463393"/>
                  </a:ext>
                </a:extLst>
              </a:tr>
              <a:tr h="155257">
                <a:tc gridSpan="3">
                  <a:txBody>
                    <a:bodyPr/>
                    <a:lstStyle/>
                    <a:p>
                      <a:pPr algn="ctr" fontAlgn="b"/>
                      <a:r>
                        <a:rPr lang="it-IT" sz="1100" b="0" i="0" u="none" strike="noStrike" baseline="0" dirty="0">
                          <a:solidFill>
                            <a:srgbClr val="000000"/>
                          </a:solidFill>
                          <a:effectLst/>
                          <a:latin typeface="Calibri" panose="020F0502020204030204" pitchFamily="34" charset="0"/>
                        </a:rPr>
                        <a:t>Indicatore della tempestività dei pagamenti</a:t>
                      </a:r>
                    </a:p>
                  </a:txBody>
                  <a:tcPr marL="9114" marR="9114" marT="9114" marB="0" anchor="b">
                    <a:lnL>
                      <a:noFill/>
                    </a:lnL>
                    <a:lnR>
                      <a:noFill/>
                    </a:lnR>
                    <a:lnT>
                      <a:noFill/>
                    </a:lnT>
                    <a:lnB>
                      <a:noFill/>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111983882"/>
                  </a:ext>
                </a:extLst>
              </a:tr>
              <a:tr h="155257">
                <a:tc gridSpan="3">
                  <a:txBody>
                    <a:bodyPr/>
                    <a:lstStyle/>
                    <a:p>
                      <a:pPr algn="ctr" fontAlgn="b"/>
                      <a:r>
                        <a:rPr lang="da-DK" sz="1100" b="0" i="0" u="none" strike="noStrike" baseline="0" dirty="0">
                          <a:solidFill>
                            <a:srgbClr val="000000"/>
                          </a:solidFill>
                          <a:effectLst/>
                          <a:latin typeface="Calibri" panose="020F0502020204030204" pitchFamily="34" charset="0"/>
                        </a:rPr>
                        <a:t>(art. 33 del D.Lgs. n. 33/2013)</a:t>
                      </a:r>
                    </a:p>
                  </a:txBody>
                  <a:tcPr marL="9114" marR="9114" marT="9114" marB="0" anchor="b">
                    <a:lnL>
                      <a:noFill/>
                    </a:lnL>
                    <a:lnR>
                      <a:noFill/>
                    </a:lnR>
                    <a:lnT>
                      <a:noFill/>
                    </a:lnT>
                    <a:lnB>
                      <a:noFill/>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835256140"/>
                  </a:ext>
                </a:extLst>
              </a:tr>
              <a:tr h="155257">
                <a:tc>
                  <a:txBody>
                    <a:bodyPr/>
                    <a:lstStyle/>
                    <a:p>
                      <a:pPr algn="l" fontAlgn="b"/>
                      <a:endParaRPr lang="it-IT" sz="1100" b="0" i="0" u="none" strike="noStrike" baseline="0">
                        <a:solidFill>
                          <a:srgbClr val="000000"/>
                        </a:solidFill>
                        <a:effectLst/>
                        <a:latin typeface="Calibri" panose="020F0502020204030204" pitchFamily="34" charset="0"/>
                      </a:endParaRPr>
                    </a:p>
                  </a:txBody>
                  <a:tcPr marL="9114" marR="9114" marT="91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baseline="0" dirty="0">
                        <a:solidFill>
                          <a:srgbClr val="000000"/>
                        </a:solidFill>
                        <a:effectLst/>
                        <a:latin typeface="Calibri" panose="020F0502020204030204" pitchFamily="34" charset="0"/>
                      </a:endParaRPr>
                    </a:p>
                  </a:txBody>
                  <a:tcPr marL="9114" marR="9114" marT="911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baseline="0" dirty="0">
                        <a:solidFill>
                          <a:srgbClr val="000000"/>
                        </a:solidFill>
                        <a:effectLst/>
                        <a:latin typeface="Calibri" panose="020F0502020204030204" pitchFamily="34" charset="0"/>
                      </a:endParaRPr>
                    </a:p>
                  </a:txBody>
                  <a:tcPr marL="9114" marR="9114" marT="911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3366970"/>
                  </a:ext>
                </a:extLst>
              </a:tr>
              <a:tr h="451031">
                <a:tc>
                  <a:txBody>
                    <a:bodyPr/>
                    <a:lstStyle/>
                    <a:p>
                      <a:pPr algn="ctr" fontAlgn="b"/>
                      <a:r>
                        <a:rPr lang="it-IT" sz="1100" b="1" i="0" u="none" strike="noStrike" baseline="0" dirty="0">
                          <a:solidFill>
                            <a:srgbClr val="000000"/>
                          </a:solidFill>
                          <a:effectLst/>
                          <a:latin typeface="Calibri" panose="020F0502020204030204" pitchFamily="34" charset="0"/>
                        </a:rPr>
                        <a:t>PERIODO DI RIFERIMENTO</a:t>
                      </a:r>
                    </a:p>
                  </a:txBody>
                  <a:tcPr marL="9114" marR="9114" marT="91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baseline="0" dirty="0">
                          <a:solidFill>
                            <a:srgbClr val="000000"/>
                          </a:solidFill>
                          <a:effectLst/>
                          <a:latin typeface="Calibri" panose="020F0502020204030204" pitchFamily="34" charset="0"/>
                        </a:rPr>
                        <a:t>TERMINI DI PAGAMENTO</a:t>
                      </a:r>
                    </a:p>
                    <a:p>
                      <a:pPr algn="ctr" fontAlgn="b"/>
                      <a:r>
                        <a:rPr lang="it-IT" sz="1100" b="1" i="0" u="none" strike="noStrike" baseline="0" dirty="0">
                          <a:solidFill>
                            <a:srgbClr val="000000"/>
                          </a:solidFill>
                          <a:effectLst/>
                          <a:latin typeface="Calibri" panose="020F0502020204030204" pitchFamily="34" charset="0"/>
                        </a:rPr>
                        <a:t>(previsti dall'art. 4 del </a:t>
                      </a:r>
                      <a:r>
                        <a:rPr lang="it-IT" sz="1100" b="1" i="0" u="none" strike="noStrike" baseline="0" dirty="0" err="1">
                          <a:solidFill>
                            <a:srgbClr val="000000"/>
                          </a:solidFill>
                          <a:effectLst/>
                          <a:latin typeface="Calibri" panose="020F0502020204030204" pitchFamily="34" charset="0"/>
                        </a:rPr>
                        <a:t>D.Lgs.</a:t>
                      </a:r>
                      <a:r>
                        <a:rPr lang="it-IT" sz="1100" b="1" i="0" u="none" strike="noStrike" baseline="0" dirty="0">
                          <a:solidFill>
                            <a:srgbClr val="000000"/>
                          </a:solidFill>
                          <a:effectLst/>
                          <a:latin typeface="Calibri" panose="020F0502020204030204" pitchFamily="34" charset="0"/>
                        </a:rPr>
                        <a:t> 231/2002)</a:t>
                      </a:r>
                    </a:p>
                  </a:txBody>
                  <a:tcPr marL="9114" marR="9114" marT="91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baseline="0" dirty="0">
                          <a:solidFill>
                            <a:srgbClr val="000000"/>
                          </a:solidFill>
                          <a:effectLst/>
                          <a:latin typeface="Calibri" panose="020F0502020204030204" pitchFamily="34" charset="0"/>
                        </a:rPr>
                        <a:t>MEDIA PONDERATA DELLA TEMPISTICA  DEI PAGAMENTI</a:t>
                      </a:r>
                    </a:p>
                    <a:p>
                      <a:pPr algn="ctr" fontAlgn="b"/>
                      <a:r>
                        <a:rPr lang="it-IT" sz="1100" b="1" i="0" u="none" strike="noStrike" baseline="0" dirty="0">
                          <a:solidFill>
                            <a:srgbClr val="000000"/>
                          </a:solidFill>
                          <a:effectLst/>
                          <a:latin typeface="Calibri" panose="020F0502020204030204" pitchFamily="34" charset="0"/>
                        </a:rPr>
                        <a:t> (art.9 DPCM 22/09/2014)</a:t>
                      </a:r>
                    </a:p>
                  </a:txBody>
                  <a:tcPr marL="9114" marR="9114" marT="91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5499130"/>
                  </a:ext>
                </a:extLst>
              </a:tr>
              <a:tr h="155257">
                <a:tc>
                  <a:txBody>
                    <a:bodyPr/>
                    <a:lstStyle/>
                    <a:p>
                      <a:pPr algn="l" fontAlgn="b"/>
                      <a:r>
                        <a:rPr lang="it-IT" sz="1100" b="0" i="0" u="none" strike="noStrike" baseline="0">
                          <a:solidFill>
                            <a:srgbClr val="000000"/>
                          </a:solidFill>
                          <a:effectLst/>
                          <a:latin typeface="Calibri" panose="020F0502020204030204" pitchFamily="34" charset="0"/>
                        </a:rPr>
                        <a:t>Anno 2019</a:t>
                      </a:r>
                    </a:p>
                  </a:txBody>
                  <a:tcPr marL="9114" marR="9114" marT="91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baseline="0" dirty="0">
                          <a:solidFill>
                            <a:srgbClr val="000000"/>
                          </a:solidFill>
                          <a:effectLst/>
                          <a:latin typeface="Calibri" panose="020F0502020204030204" pitchFamily="34" charset="0"/>
                        </a:rPr>
                        <a:t>30</a:t>
                      </a:r>
                    </a:p>
                  </a:txBody>
                  <a:tcPr marL="9114" marR="9114" marT="91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baseline="0" dirty="0">
                          <a:solidFill>
                            <a:srgbClr val="000000"/>
                          </a:solidFill>
                          <a:effectLst/>
                          <a:latin typeface="Calibri" panose="020F0502020204030204" pitchFamily="34" charset="0"/>
                        </a:rPr>
                        <a:t>-16,38</a:t>
                      </a:r>
                    </a:p>
                  </a:txBody>
                  <a:tcPr marL="9114" marR="9114" marT="91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9442386"/>
                  </a:ext>
                </a:extLst>
              </a:tr>
              <a:tr h="155257">
                <a:tc>
                  <a:txBody>
                    <a:bodyPr/>
                    <a:lstStyle/>
                    <a:p>
                      <a:pPr algn="l" fontAlgn="b"/>
                      <a:endParaRPr lang="it-IT" sz="1100" b="0" i="0" u="none" strike="noStrike" baseline="0">
                        <a:solidFill>
                          <a:srgbClr val="000000"/>
                        </a:solidFill>
                        <a:effectLst/>
                        <a:latin typeface="Calibri" panose="020F0502020204030204" pitchFamily="34" charset="0"/>
                      </a:endParaRPr>
                    </a:p>
                  </a:txBody>
                  <a:tcPr marL="9114" marR="9114" marT="911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baseline="0" dirty="0">
                        <a:solidFill>
                          <a:srgbClr val="000000"/>
                        </a:solidFill>
                        <a:effectLst/>
                        <a:latin typeface="Calibri" panose="020F0502020204030204" pitchFamily="34" charset="0"/>
                      </a:endParaRPr>
                    </a:p>
                  </a:txBody>
                  <a:tcPr marL="9114" marR="9114" marT="911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baseline="0" dirty="0">
                        <a:solidFill>
                          <a:srgbClr val="000000"/>
                        </a:solidFill>
                        <a:effectLst/>
                        <a:latin typeface="Calibri" panose="020F0502020204030204" pitchFamily="34" charset="0"/>
                      </a:endParaRPr>
                    </a:p>
                  </a:txBody>
                  <a:tcPr marL="9114" marR="9114" marT="911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2004244"/>
                  </a:ext>
                </a:extLst>
              </a:tr>
            </a:tbl>
          </a:graphicData>
        </a:graphic>
      </p:graphicFrame>
    </p:spTree>
    <p:extLst>
      <p:ext uri="{BB962C8B-B14F-4D97-AF65-F5344CB8AC3E}">
        <p14:creationId xmlns:p14="http://schemas.microsoft.com/office/powerpoint/2010/main" val="992399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19100" y="434340"/>
            <a:ext cx="8305800" cy="5890260"/>
          </a:xfrm>
          <a:prstGeom prst="rect">
            <a:avLst/>
          </a:prstGeom>
          <a:noFill/>
        </p:spPr>
        <p:txBody>
          <a:bodyPr wrap="square" lIns="0" tIns="0" rIns="0" bIns="0" rtlCol="0"/>
          <a:lstStyle/>
          <a:p>
            <a:endParaRPr dirty="0"/>
          </a:p>
        </p:txBody>
      </p:sp>
      <p:sp>
        <p:nvSpPr>
          <p:cNvPr id="3" name="object 3"/>
          <p:cNvSpPr txBox="1"/>
          <p:nvPr/>
        </p:nvSpPr>
        <p:spPr>
          <a:xfrm>
            <a:off x="637222" y="931491"/>
            <a:ext cx="8087678" cy="2039020"/>
          </a:xfrm>
          <a:prstGeom prst="rect">
            <a:avLst/>
          </a:prstGeom>
        </p:spPr>
        <p:txBody>
          <a:bodyPr vert="horz" wrap="square" lIns="0" tIns="12700" rIns="0" bIns="0" rtlCol="0">
            <a:spAutoFit/>
          </a:bodyPr>
          <a:lstStyle/>
          <a:p>
            <a:pPr marL="12700" marR="5080" algn="just">
              <a:lnSpc>
                <a:spcPct val="100000"/>
              </a:lnSpc>
              <a:spcBef>
                <a:spcPts val="100"/>
              </a:spcBef>
            </a:pPr>
            <a:r>
              <a:rPr lang="it-IT" sz="1400" spc="-5" dirty="0">
                <a:latin typeface="Calibri"/>
                <a:cs typeface="Calibri"/>
              </a:rPr>
              <a:t>Il </a:t>
            </a:r>
            <a:r>
              <a:rPr lang="it-IT" sz="1400" spc="-10" dirty="0">
                <a:latin typeface="Calibri"/>
                <a:cs typeface="Calibri"/>
              </a:rPr>
              <a:t>quadro generale </a:t>
            </a:r>
            <a:r>
              <a:rPr lang="it-IT" sz="1400" spc="-5" dirty="0">
                <a:latin typeface="Calibri"/>
                <a:cs typeface="Calibri"/>
              </a:rPr>
              <a:t>riassuntivo esprime </a:t>
            </a:r>
            <a:r>
              <a:rPr lang="it-IT" sz="1400" dirty="0">
                <a:latin typeface="Calibri"/>
                <a:cs typeface="Calibri"/>
              </a:rPr>
              <a:t>il </a:t>
            </a:r>
            <a:r>
              <a:rPr lang="it-IT" sz="1400" spc="-10" dirty="0">
                <a:latin typeface="Calibri"/>
                <a:cs typeface="Calibri"/>
              </a:rPr>
              <a:t>risultato </a:t>
            </a:r>
            <a:r>
              <a:rPr lang="it-IT" sz="1400" dirty="0">
                <a:latin typeface="Calibri"/>
                <a:cs typeface="Calibri"/>
              </a:rPr>
              <a:t>di </a:t>
            </a:r>
            <a:r>
              <a:rPr lang="it-IT" sz="1400" spc="-5" dirty="0">
                <a:latin typeface="Calibri"/>
                <a:cs typeface="Calibri"/>
              </a:rPr>
              <a:t>gestione </a:t>
            </a:r>
            <a:r>
              <a:rPr lang="it-IT" sz="1400" spc="-10" dirty="0">
                <a:latin typeface="Calibri"/>
                <a:cs typeface="Calibri"/>
              </a:rPr>
              <a:t>in </a:t>
            </a:r>
            <a:r>
              <a:rPr lang="it-IT" sz="1400" spc="-5" dirty="0">
                <a:latin typeface="Calibri"/>
                <a:cs typeface="Calibri"/>
              </a:rPr>
              <a:t>termini </a:t>
            </a:r>
            <a:r>
              <a:rPr lang="it-IT" sz="1400" dirty="0">
                <a:latin typeface="Calibri"/>
                <a:cs typeface="Calibri"/>
              </a:rPr>
              <a:t>di </a:t>
            </a:r>
            <a:r>
              <a:rPr lang="it-IT" sz="1400" spc="-15" dirty="0">
                <a:latin typeface="Calibri"/>
                <a:cs typeface="Calibri"/>
              </a:rPr>
              <a:t>avanzo </a:t>
            </a:r>
            <a:r>
              <a:rPr lang="it-IT" sz="1400" dirty="0">
                <a:latin typeface="Calibri"/>
                <a:cs typeface="Calibri"/>
              </a:rPr>
              <a:t>o </a:t>
            </a:r>
            <a:r>
              <a:rPr lang="it-IT" sz="1400" spc="-10" dirty="0">
                <a:latin typeface="Calibri"/>
                <a:cs typeface="Calibri"/>
              </a:rPr>
              <a:t>disavanzo </a:t>
            </a:r>
            <a:r>
              <a:rPr lang="it-IT" sz="1400" dirty="0">
                <a:latin typeface="Calibri"/>
                <a:cs typeface="Calibri"/>
              </a:rPr>
              <a:t>di </a:t>
            </a:r>
            <a:r>
              <a:rPr lang="it-IT" sz="1400" spc="-10" dirty="0">
                <a:latin typeface="Calibri"/>
                <a:cs typeface="Calibri"/>
              </a:rPr>
              <a:t>competenza </a:t>
            </a:r>
            <a:r>
              <a:rPr lang="it-IT" sz="1400" dirty="0">
                <a:latin typeface="Calibri"/>
                <a:cs typeface="Calibri"/>
              </a:rPr>
              <a:t>e di </a:t>
            </a:r>
            <a:r>
              <a:rPr lang="it-IT" sz="1400" spc="-5" dirty="0">
                <a:latin typeface="Calibri"/>
                <a:cs typeface="Calibri"/>
              </a:rPr>
              <a:t>cassa  </a:t>
            </a:r>
            <a:r>
              <a:rPr lang="it-IT" sz="1400" spc="-15" dirty="0">
                <a:latin typeface="Calibri"/>
                <a:cs typeface="Calibri"/>
              </a:rPr>
              <a:t>attraverso </a:t>
            </a:r>
            <a:r>
              <a:rPr lang="it-IT" sz="1400" dirty="0">
                <a:latin typeface="Calibri"/>
                <a:cs typeface="Calibri"/>
              </a:rPr>
              <a:t>il </a:t>
            </a:r>
            <a:r>
              <a:rPr lang="it-IT" sz="1400" spc="-10" dirty="0">
                <a:latin typeface="Calibri"/>
                <a:cs typeface="Calibri"/>
              </a:rPr>
              <a:t>confronto </a:t>
            </a:r>
            <a:r>
              <a:rPr lang="it-IT" sz="1400" spc="-15" dirty="0">
                <a:latin typeface="Calibri"/>
                <a:cs typeface="Calibri"/>
              </a:rPr>
              <a:t>tra </a:t>
            </a:r>
            <a:r>
              <a:rPr lang="it-IT" sz="1400" dirty="0">
                <a:latin typeface="Calibri"/>
                <a:cs typeface="Calibri"/>
              </a:rPr>
              <a:t>il </a:t>
            </a:r>
            <a:r>
              <a:rPr lang="it-IT" sz="1400" spc="-5" dirty="0">
                <a:latin typeface="Calibri"/>
                <a:cs typeface="Calibri"/>
              </a:rPr>
              <a:t>totale complessivo </a:t>
            </a:r>
            <a:r>
              <a:rPr lang="it-IT" sz="1400" dirty="0">
                <a:latin typeface="Calibri"/>
                <a:cs typeface="Calibri"/>
              </a:rPr>
              <a:t>delle </a:t>
            </a:r>
            <a:r>
              <a:rPr lang="it-IT" sz="1400" spc="-15" dirty="0">
                <a:latin typeface="Calibri"/>
                <a:cs typeface="Calibri"/>
              </a:rPr>
              <a:t>entrate </a:t>
            </a:r>
            <a:r>
              <a:rPr lang="it-IT" sz="1400" dirty="0">
                <a:latin typeface="Calibri"/>
                <a:cs typeface="Calibri"/>
              </a:rPr>
              <a:t>e delle </a:t>
            </a:r>
            <a:r>
              <a:rPr lang="it-IT" sz="1400" spc="-5" dirty="0">
                <a:latin typeface="Calibri"/>
                <a:cs typeface="Calibri"/>
              </a:rPr>
              <a:t>spese </a:t>
            </a:r>
            <a:r>
              <a:rPr lang="it-IT" sz="1400" dirty="0">
                <a:latin typeface="Calibri"/>
                <a:cs typeface="Calibri"/>
              </a:rPr>
              <a:t>in </a:t>
            </a:r>
            <a:r>
              <a:rPr lang="it-IT" sz="1400" spc="-5" dirty="0">
                <a:latin typeface="Calibri"/>
                <a:cs typeface="Calibri"/>
              </a:rPr>
              <a:t>termini di </a:t>
            </a:r>
            <a:r>
              <a:rPr lang="it-IT" sz="1400" spc="-10" dirty="0">
                <a:latin typeface="Calibri"/>
                <a:cs typeface="Calibri"/>
              </a:rPr>
              <a:t>competenza </a:t>
            </a:r>
            <a:r>
              <a:rPr lang="it-IT" sz="1400" spc="-5" dirty="0">
                <a:latin typeface="Calibri"/>
                <a:cs typeface="Calibri"/>
              </a:rPr>
              <a:t>(accertamenti </a:t>
            </a:r>
            <a:r>
              <a:rPr lang="it-IT" sz="1400" dirty="0">
                <a:latin typeface="Calibri"/>
                <a:cs typeface="Calibri"/>
              </a:rPr>
              <a:t>– </a:t>
            </a:r>
            <a:r>
              <a:rPr lang="it-IT" sz="1400" spc="-5" dirty="0">
                <a:latin typeface="Calibri"/>
                <a:cs typeface="Calibri"/>
              </a:rPr>
              <a:t>impegni)  </a:t>
            </a:r>
            <a:r>
              <a:rPr lang="it-IT" sz="1400" dirty="0">
                <a:latin typeface="Calibri"/>
                <a:cs typeface="Calibri"/>
              </a:rPr>
              <a:t>e il </a:t>
            </a:r>
            <a:r>
              <a:rPr lang="it-IT" sz="1400" spc="-10" dirty="0">
                <a:latin typeface="Calibri"/>
                <a:cs typeface="Calibri"/>
              </a:rPr>
              <a:t>differenziale </a:t>
            </a:r>
            <a:r>
              <a:rPr lang="it-IT" sz="1400" spc="-15" dirty="0">
                <a:latin typeface="Calibri"/>
                <a:cs typeface="Calibri"/>
              </a:rPr>
              <a:t>tra </a:t>
            </a:r>
            <a:r>
              <a:rPr lang="it-IT" sz="1400" spc="-5" dirty="0">
                <a:latin typeface="Calibri"/>
                <a:cs typeface="Calibri"/>
              </a:rPr>
              <a:t>incassi </a:t>
            </a:r>
            <a:r>
              <a:rPr lang="it-IT" sz="1400" dirty="0">
                <a:latin typeface="Calibri"/>
                <a:cs typeface="Calibri"/>
              </a:rPr>
              <a:t>e </a:t>
            </a:r>
            <a:r>
              <a:rPr lang="it-IT" sz="1400" spc="-5" dirty="0">
                <a:latin typeface="Calibri"/>
                <a:cs typeface="Calibri"/>
              </a:rPr>
              <a:t>pagamenti.</a:t>
            </a:r>
          </a:p>
          <a:p>
            <a:pPr marL="12700" marR="5080" algn="just">
              <a:lnSpc>
                <a:spcPct val="100000"/>
              </a:lnSpc>
              <a:spcBef>
                <a:spcPts val="100"/>
              </a:spcBef>
            </a:pPr>
            <a:r>
              <a:rPr lang="it-IT" sz="1400" spc="-5" dirty="0">
                <a:latin typeface="Calibri"/>
                <a:cs typeface="Calibri"/>
              </a:rPr>
              <a:t> </a:t>
            </a:r>
          </a:p>
          <a:p>
            <a:pPr marL="12700" marR="5080" algn="just">
              <a:lnSpc>
                <a:spcPct val="100000"/>
              </a:lnSpc>
              <a:spcBef>
                <a:spcPts val="100"/>
              </a:spcBef>
            </a:pPr>
            <a:endParaRPr lang="it-IT" sz="1400" b="1" spc="-5" dirty="0">
              <a:cs typeface="Calibri"/>
            </a:endParaRPr>
          </a:p>
          <a:p>
            <a:pPr algn="just"/>
            <a:r>
              <a:rPr lang="it-IT" sz="1400" b="1" spc="-5" dirty="0">
                <a:cs typeface="Calibri"/>
              </a:rPr>
              <a:t>La gestione </a:t>
            </a:r>
            <a:r>
              <a:rPr lang="it-IT" sz="1400" b="1" spc="-15" dirty="0">
                <a:cs typeface="Calibri"/>
              </a:rPr>
              <a:t>dell'anno </a:t>
            </a:r>
            <a:r>
              <a:rPr lang="it-IT" sz="1400" b="1" dirty="0">
                <a:cs typeface="Calibri"/>
              </a:rPr>
              <a:t>2019 </a:t>
            </a:r>
            <a:r>
              <a:rPr lang="it-IT" sz="1400" b="1" spc="-5" dirty="0">
                <a:cs typeface="Calibri"/>
              </a:rPr>
              <a:t>si chiude </a:t>
            </a:r>
            <a:r>
              <a:rPr lang="it-IT" sz="1400" b="1" spc="-10" dirty="0">
                <a:cs typeface="Calibri"/>
              </a:rPr>
              <a:t>con </a:t>
            </a:r>
            <a:r>
              <a:rPr lang="it-IT" sz="1400" b="1" spc="-5" dirty="0">
                <a:cs typeface="Calibri"/>
              </a:rPr>
              <a:t>un </a:t>
            </a:r>
            <a:r>
              <a:rPr lang="it-IT" sz="1400" b="1" spc="-15" dirty="0">
                <a:cs typeface="Calibri"/>
              </a:rPr>
              <a:t>avanzo </a:t>
            </a:r>
            <a:r>
              <a:rPr lang="it-IT" sz="1400" b="1" dirty="0">
                <a:cs typeface="Calibri"/>
              </a:rPr>
              <a:t>di </a:t>
            </a:r>
            <a:r>
              <a:rPr lang="it-IT" sz="1400" b="1" spc="-10" dirty="0">
                <a:cs typeface="Calibri"/>
              </a:rPr>
              <a:t>competenza </a:t>
            </a:r>
            <a:r>
              <a:rPr lang="it-IT" sz="1400" b="1" dirty="0">
                <a:cs typeface="Calibri"/>
              </a:rPr>
              <a:t>di € 13.216.046,28</a:t>
            </a:r>
            <a:r>
              <a:rPr lang="it-IT" sz="1400" b="1" spc="-5" dirty="0">
                <a:cs typeface="Calibri"/>
              </a:rPr>
              <a:t>.  Essa </a:t>
            </a:r>
            <a:r>
              <a:rPr lang="it-IT" sz="1400" b="1" dirty="0"/>
              <a:t>evidenzia,  il risultato ottenuto quale differenza tra gli accertamenti e gli impegni dell'esercizio, a loro volta distinti in una gestione di cassa ed in una dei residui, con risultati parziali che concorrono alla determinazione del risultato totale</a:t>
            </a:r>
            <a:r>
              <a:rPr lang="it-IT" dirty="0"/>
              <a:t>.</a:t>
            </a:r>
            <a:endParaRPr lang="it-IT" sz="1400" b="1" dirty="0">
              <a:cs typeface="Calibri"/>
            </a:endParaRPr>
          </a:p>
        </p:txBody>
      </p:sp>
      <p:sp>
        <p:nvSpPr>
          <p:cNvPr id="13" name="Segnaposto piè di pagina 12">
            <a:extLst>
              <a:ext uri="{FF2B5EF4-FFF2-40B4-BE49-F238E27FC236}">
                <a16:creationId xmlns:a16="http://schemas.microsoft.com/office/drawing/2014/main" id="{F6AC4483-2FCC-4E6F-84A1-A6E5DA97B0CF}"/>
              </a:ext>
            </a:extLst>
          </p:cNvPr>
          <p:cNvSpPr>
            <a:spLocks noGrp="1"/>
          </p:cNvSpPr>
          <p:nvPr>
            <p:ph type="ftr" sz="quarter" idx="11"/>
          </p:nvPr>
        </p:nvSpPr>
        <p:spPr/>
        <p:txBody>
          <a:bodyPr/>
          <a:lstStyle/>
          <a:p>
            <a:r>
              <a:rPr lang="it-IT" b="1" dirty="0">
                <a:solidFill>
                  <a:srgbClr val="002060"/>
                </a:solidFill>
              </a:rPr>
              <a:t>Rendiconto semplificato per il Cittadino Esercizio 2019</a:t>
            </a:r>
          </a:p>
        </p:txBody>
      </p:sp>
      <p:sp>
        <p:nvSpPr>
          <p:cNvPr id="16" name="object 8">
            <a:extLst>
              <a:ext uri="{FF2B5EF4-FFF2-40B4-BE49-F238E27FC236}">
                <a16:creationId xmlns:a16="http://schemas.microsoft.com/office/drawing/2014/main" id="{829F4228-E54A-4B77-8796-3265FB0E69E5}"/>
              </a:ext>
            </a:extLst>
          </p:cNvPr>
          <p:cNvSpPr txBox="1"/>
          <p:nvPr/>
        </p:nvSpPr>
        <p:spPr>
          <a:xfrm>
            <a:off x="914400" y="434340"/>
            <a:ext cx="6704330" cy="258404"/>
          </a:xfrm>
          <a:prstGeom prst="rect">
            <a:avLst/>
          </a:prstGeom>
        </p:spPr>
        <p:txBody>
          <a:bodyPr vert="horz" wrap="square" lIns="0" tIns="12065" rIns="0" bIns="0" rtlCol="0">
            <a:spAutoFit/>
          </a:bodyPr>
          <a:lstStyle/>
          <a:p>
            <a:pPr marL="12700" algn="ctr">
              <a:lnSpc>
                <a:spcPct val="100000"/>
              </a:lnSpc>
              <a:spcBef>
                <a:spcPts val="95"/>
              </a:spcBef>
            </a:pPr>
            <a:r>
              <a:rPr lang="it-IT" sz="1600" b="1" spc="-10" dirty="0">
                <a:solidFill>
                  <a:srgbClr val="002060"/>
                </a:solidFill>
                <a:latin typeface="Calibri"/>
                <a:cs typeface="Calibri"/>
              </a:rPr>
              <a:t>QUADRO  RIASSUNTIVO GESTIONE DI COMPETENZA E DI CASSA</a:t>
            </a:r>
            <a:endParaRPr lang="it-IT" sz="1600" dirty="0">
              <a:solidFill>
                <a:srgbClr val="002060"/>
              </a:solidFill>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88722" y="502811"/>
            <a:ext cx="3478412" cy="210507"/>
          </a:xfrm>
          <a:prstGeom prst="rect">
            <a:avLst/>
          </a:prstGeom>
        </p:spPr>
        <p:txBody>
          <a:bodyPr vert="horz" wrap="square" lIns="0" tIns="0" rIns="0" bIns="0" rtlCol="0">
            <a:spAutoFit/>
          </a:bodyPr>
          <a:lstStyle>
            <a:defPPr>
              <a:defRPr lang="it-IT"/>
            </a:defPPr>
            <a:lvl1pPr marL="0" algn="l" defTabSz="801746" rtl="0" eaLnBrk="1" latinLnBrk="0" hangingPunct="1">
              <a:defRPr sz="1578" kern="1200">
                <a:solidFill>
                  <a:schemeClr val="tx1"/>
                </a:solidFill>
                <a:latin typeface="+mn-lt"/>
                <a:ea typeface="+mn-ea"/>
                <a:cs typeface="+mn-cs"/>
              </a:defRPr>
            </a:lvl1pPr>
            <a:lvl2pPr marL="400873" algn="l" defTabSz="801746" rtl="0" eaLnBrk="1" latinLnBrk="0" hangingPunct="1">
              <a:defRPr sz="1578" kern="1200">
                <a:solidFill>
                  <a:schemeClr val="tx1"/>
                </a:solidFill>
                <a:latin typeface="+mn-lt"/>
                <a:ea typeface="+mn-ea"/>
                <a:cs typeface="+mn-cs"/>
              </a:defRPr>
            </a:lvl2pPr>
            <a:lvl3pPr marL="801746" algn="l" defTabSz="801746" rtl="0" eaLnBrk="1" latinLnBrk="0" hangingPunct="1">
              <a:defRPr sz="1578" kern="1200">
                <a:solidFill>
                  <a:schemeClr val="tx1"/>
                </a:solidFill>
                <a:latin typeface="+mn-lt"/>
                <a:ea typeface="+mn-ea"/>
                <a:cs typeface="+mn-cs"/>
              </a:defRPr>
            </a:lvl3pPr>
            <a:lvl4pPr marL="1202619" algn="l" defTabSz="801746" rtl="0" eaLnBrk="1" latinLnBrk="0" hangingPunct="1">
              <a:defRPr sz="1578" kern="1200">
                <a:solidFill>
                  <a:schemeClr val="tx1"/>
                </a:solidFill>
                <a:latin typeface="+mn-lt"/>
                <a:ea typeface="+mn-ea"/>
                <a:cs typeface="+mn-cs"/>
              </a:defRPr>
            </a:lvl4pPr>
            <a:lvl5pPr marL="1603492" algn="l" defTabSz="801746" rtl="0" eaLnBrk="1" latinLnBrk="0" hangingPunct="1">
              <a:defRPr sz="1578" kern="1200">
                <a:solidFill>
                  <a:schemeClr val="tx1"/>
                </a:solidFill>
                <a:latin typeface="+mn-lt"/>
                <a:ea typeface="+mn-ea"/>
                <a:cs typeface="+mn-cs"/>
              </a:defRPr>
            </a:lvl5pPr>
            <a:lvl6pPr marL="2004365" algn="l" defTabSz="801746" rtl="0" eaLnBrk="1" latinLnBrk="0" hangingPunct="1">
              <a:defRPr sz="1578" kern="1200">
                <a:solidFill>
                  <a:schemeClr val="tx1"/>
                </a:solidFill>
                <a:latin typeface="+mn-lt"/>
                <a:ea typeface="+mn-ea"/>
                <a:cs typeface="+mn-cs"/>
              </a:defRPr>
            </a:lvl6pPr>
            <a:lvl7pPr marL="2405238" algn="l" defTabSz="801746" rtl="0" eaLnBrk="1" latinLnBrk="0" hangingPunct="1">
              <a:defRPr sz="1578" kern="1200">
                <a:solidFill>
                  <a:schemeClr val="tx1"/>
                </a:solidFill>
                <a:latin typeface="+mn-lt"/>
                <a:ea typeface="+mn-ea"/>
                <a:cs typeface="+mn-cs"/>
              </a:defRPr>
            </a:lvl7pPr>
            <a:lvl8pPr marL="2806111" algn="l" defTabSz="801746" rtl="0" eaLnBrk="1" latinLnBrk="0" hangingPunct="1">
              <a:defRPr sz="1578" kern="1200">
                <a:solidFill>
                  <a:schemeClr val="tx1"/>
                </a:solidFill>
                <a:latin typeface="+mn-lt"/>
                <a:ea typeface="+mn-ea"/>
                <a:cs typeface="+mn-cs"/>
              </a:defRPr>
            </a:lvl8pPr>
            <a:lvl9pPr marL="3206984" algn="l" defTabSz="801746" rtl="0" eaLnBrk="1" latinLnBrk="0" hangingPunct="1">
              <a:defRPr sz="1578" kern="1200">
                <a:solidFill>
                  <a:schemeClr val="tx1"/>
                </a:solidFill>
                <a:latin typeface="+mn-lt"/>
                <a:ea typeface="+mn-ea"/>
                <a:cs typeface="+mn-cs"/>
              </a:defRPr>
            </a:lvl9pPr>
          </a:lstStyle>
          <a:p>
            <a:pPr marL="10860">
              <a:lnSpc>
                <a:spcPct val="100000"/>
              </a:lnSpc>
            </a:pPr>
            <a:r>
              <a:rPr sz="1368" b="1" dirty="0">
                <a:latin typeface="Arial"/>
                <a:cs typeface="Arial"/>
              </a:rPr>
              <a:t>QUADRO GENERALE RIASSUNTIVO</a:t>
            </a:r>
            <a:r>
              <a:rPr sz="1368" b="1" spc="-86" dirty="0">
                <a:latin typeface="Arial"/>
                <a:cs typeface="Arial"/>
              </a:rPr>
              <a:t> </a:t>
            </a:r>
            <a:r>
              <a:rPr sz="1368" b="1" dirty="0">
                <a:latin typeface="Arial"/>
                <a:cs typeface="Arial"/>
              </a:rPr>
              <a:t>2019</a:t>
            </a:r>
            <a:endParaRPr sz="1368" dirty="0">
              <a:latin typeface="Arial"/>
              <a:cs typeface="Arial"/>
            </a:endParaRPr>
          </a:p>
        </p:txBody>
      </p:sp>
      <p:graphicFrame>
        <p:nvGraphicFramePr>
          <p:cNvPr id="5" name="object 5"/>
          <p:cNvGraphicFramePr>
            <a:graphicFrameLocks noGrp="1"/>
          </p:cNvGraphicFramePr>
          <p:nvPr>
            <p:extLst>
              <p:ext uri="{D42A27DB-BD31-4B8C-83A1-F6EECF244321}">
                <p14:modId xmlns:p14="http://schemas.microsoft.com/office/powerpoint/2010/main" val="3428168667"/>
              </p:ext>
            </p:extLst>
          </p:nvPr>
        </p:nvGraphicFramePr>
        <p:xfrm>
          <a:off x="381001" y="990601"/>
          <a:ext cx="8077201" cy="5260653"/>
        </p:xfrm>
        <a:graphic>
          <a:graphicData uri="http://schemas.openxmlformats.org/drawingml/2006/table">
            <a:tbl>
              <a:tblPr firstRow="1" bandRow="1">
                <a:tableStyleId>{2D5ABB26-0587-4C30-8999-92F81FD0307C}</a:tableStyleId>
              </a:tblPr>
              <a:tblGrid>
                <a:gridCol w="2362200">
                  <a:extLst>
                    <a:ext uri="{9D8B030D-6E8A-4147-A177-3AD203B41FA5}">
                      <a16:colId xmlns:a16="http://schemas.microsoft.com/office/drawing/2014/main" val="20000"/>
                    </a:ext>
                  </a:extLst>
                </a:gridCol>
                <a:gridCol w="1066799">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879391">
                  <a:extLst>
                    <a:ext uri="{9D8B030D-6E8A-4147-A177-3AD203B41FA5}">
                      <a16:colId xmlns:a16="http://schemas.microsoft.com/office/drawing/2014/main" val="20004"/>
                    </a:ext>
                  </a:extLst>
                </a:gridCol>
                <a:gridCol w="873211">
                  <a:extLst>
                    <a:ext uri="{9D8B030D-6E8A-4147-A177-3AD203B41FA5}">
                      <a16:colId xmlns:a16="http://schemas.microsoft.com/office/drawing/2014/main" val="20005"/>
                    </a:ext>
                  </a:extLst>
                </a:gridCol>
              </a:tblGrid>
              <a:tr h="173493">
                <a:tc>
                  <a:txBody>
                    <a:bodyPr/>
                    <a:lstStyle/>
                    <a:p>
                      <a:pPr marR="5080" algn="ctr">
                        <a:lnSpc>
                          <a:spcPct val="100000"/>
                        </a:lnSpc>
                        <a:spcBef>
                          <a:spcPts val="325"/>
                        </a:spcBef>
                      </a:pPr>
                      <a:r>
                        <a:rPr sz="800" b="0" baseline="0" dirty="0">
                          <a:solidFill>
                            <a:schemeClr val="tx1"/>
                          </a:solidFill>
                          <a:latin typeface="Calibri" panose="020F0502020204030204" pitchFamily="34" charset="0"/>
                          <a:cs typeface="Arial"/>
                        </a:rPr>
                        <a:t>ENTRATE</a:t>
                      </a:r>
                    </a:p>
                  </a:txBody>
                  <a:tcPr marL="0" marR="0" marT="352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3980">
                        <a:lnSpc>
                          <a:spcPct val="100000"/>
                        </a:lnSpc>
                        <a:spcBef>
                          <a:spcPts val="275"/>
                        </a:spcBef>
                      </a:pPr>
                      <a:r>
                        <a:rPr sz="800" b="0" baseline="0" dirty="0">
                          <a:solidFill>
                            <a:schemeClr val="tx1"/>
                          </a:solidFill>
                          <a:latin typeface="Calibri" panose="020F0502020204030204" pitchFamily="34" charset="0"/>
                          <a:cs typeface="Arial"/>
                        </a:rPr>
                        <a:t>ACCERTAMENTI</a:t>
                      </a:r>
                    </a:p>
                  </a:txBody>
                  <a:tcPr marL="0" marR="0" marT="298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92100">
                        <a:lnSpc>
                          <a:spcPct val="100000"/>
                        </a:lnSpc>
                        <a:spcBef>
                          <a:spcPts val="275"/>
                        </a:spcBef>
                      </a:pPr>
                      <a:r>
                        <a:rPr sz="800" b="0" baseline="0" dirty="0">
                          <a:solidFill>
                            <a:schemeClr val="tx1"/>
                          </a:solidFill>
                          <a:latin typeface="Calibri" panose="020F0502020204030204" pitchFamily="34" charset="0"/>
                          <a:cs typeface="Arial"/>
                        </a:rPr>
                        <a:t>INCASSI</a:t>
                      </a:r>
                    </a:p>
                  </a:txBody>
                  <a:tcPr marL="0" marR="0" marT="298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5080" algn="ctr">
                        <a:lnSpc>
                          <a:spcPct val="100000"/>
                        </a:lnSpc>
                        <a:spcBef>
                          <a:spcPts val="325"/>
                        </a:spcBef>
                      </a:pPr>
                      <a:r>
                        <a:rPr sz="800" b="0" baseline="0" dirty="0">
                          <a:solidFill>
                            <a:schemeClr val="tx1"/>
                          </a:solidFill>
                          <a:latin typeface="Calibri" panose="020F0502020204030204" pitchFamily="34" charset="0"/>
                          <a:cs typeface="Arial"/>
                        </a:rPr>
                        <a:t>SPESE</a:t>
                      </a:r>
                    </a:p>
                  </a:txBody>
                  <a:tcPr marL="0" marR="0" marT="352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0670">
                        <a:lnSpc>
                          <a:spcPct val="100000"/>
                        </a:lnSpc>
                        <a:spcBef>
                          <a:spcPts val="275"/>
                        </a:spcBef>
                      </a:pPr>
                      <a:r>
                        <a:rPr sz="800" b="0" baseline="0" dirty="0">
                          <a:solidFill>
                            <a:schemeClr val="tx1"/>
                          </a:solidFill>
                          <a:latin typeface="Calibri" panose="020F0502020204030204" pitchFamily="34" charset="0"/>
                          <a:cs typeface="Arial"/>
                        </a:rPr>
                        <a:t>IMPEGNI</a:t>
                      </a:r>
                      <a:endParaRPr sz="800" b="0" baseline="0">
                        <a:solidFill>
                          <a:schemeClr val="tx1"/>
                        </a:solidFill>
                        <a:latin typeface="Calibri" panose="020F0502020204030204" pitchFamily="34" charset="0"/>
                        <a:cs typeface="Arial"/>
                      </a:endParaRPr>
                    </a:p>
                  </a:txBody>
                  <a:tcPr marL="0" marR="0" marT="29865" marB="0">
                    <a:lnL w="12700">
                      <a:solidFill>
                        <a:srgbClr val="000000"/>
                      </a:solidFill>
                      <a:prstDash val="solid"/>
                    </a:lnL>
                    <a:lnR w="6350">
                      <a:solidFill>
                        <a:srgbClr val="000000"/>
                      </a:solidFill>
                      <a:prstDash val="solid"/>
                    </a:lnR>
                    <a:lnT w="12700">
                      <a:solidFill>
                        <a:srgbClr val="000000"/>
                      </a:solidFill>
                      <a:prstDash val="solid"/>
                    </a:lnT>
                    <a:lnB w="12700">
                      <a:solidFill>
                        <a:srgbClr val="000000"/>
                      </a:solidFill>
                      <a:prstDash val="solid"/>
                    </a:lnB>
                  </a:tcPr>
                </a:tc>
                <a:tc>
                  <a:txBody>
                    <a:bodyPr/>
                    <a:lstStyle/>
                    <a:p>
                      <a:pPr marL="198755">
                        <a:lnSpc>
                          <a:spcPct val="100000"/>
                        </a:lnSpc>
                        <a:spcBef>
                          <a:spcPts val="275"/>
                        </a:spcBef>
                      </a:pPr>
                      <a:r>
                        <a:rPr sz="800" b="0" baseline="0" dirty="0">
                          <a:solidFill>
                            <a:schemeClr val="tx1"/>
                          </a:solidFill>
                          <a:latin typeface="Calibri" panose="020F0502020204030204" pitchFamily="34" charset="0"/>
                          <a:cs typeface="Arial"/>
                        </a:rPr>
                        <a:t>PAGAMENTI</a:t>
                      </a:r>
                      <a:endParaRPr sz="800" b="0" baseline="0">
                        <a:solidFill>
                          <a:schemeClr val="tx1"/>
                        </a:solidFill>
                        <a:latin typeface="Calibri" panose="020F0502020204030204" pitchFamily="34" charset="0"/>
                        <a:cs typeface="Arial"/>
                      </a:endParaRPr>
                    </a:p>
                  </a:txBody>
                  <a:tcPr marL="0" marR="0" marT="29865" marB="0">
                    <a:lnL w="635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138711">
                <a:tc>
                  <a:txBody>
                    <a:bodyPr/>
                    <a:lstStyle/>
                    <a:p>
                      <a:pPr marL="19050">
                        <a:lnSpc>
                          <a:spcPct val="100000"/>
                        </a:lnSpc>
                        <a:spcBef>
                          <a:spcPts val="204"/>
                        </a:spcBef>
                      </a:pPr>
                      <a:r>
                        <a:rPr sz="800" b="0" baseline="0" dirty="0">
                          <a:solidFill>
                            <a:schemeClr val="tx1"/>
                          </a:solidFill>
                          <a:latin typeface="Calibri" panose="020F0502020204030204" pitchFamily="34" charset="0"/>
                          <a:cs typeface="Arial"/>
                        </a:rPr>
                        <a:t>Fondo di cassa all'inizio</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dell'esercizio</a:t>
                      </a:r>
                      <a:endParaRPr sz="800" b="0" baseline="0">
                        <a:solidFill>
                          <a:schemeClr val="tx1"/>
                        </a:solidFill>
                        <a:latin typeface="Calibri" panose="020F0502020204030204" pitchFamily="34" charset="0"/>
                        <a:cs typeface="Arial"/>
                      </a:endParaRPr>
                    </a:p>
                  </a:txBody>
                  <a:tcPr marL="0" marR="0" marT="22262" marB="0">
                    <a:lnL w="12700">
                      <a:solidFill>
                        <a:srgbClr val="000000"/>
                      </a:solidFill>
                      <a:prstDash val="solid"/>
                    </a:lnL>
                    <a:lnR w="6350">
                      <a:solidFill>
                        <a:srgbClr val="000000"/>
                      </a:solidFill>
                      <a:prstDash val="solid"/>
                    </a:lnR>
                    <a:lnT w="12700">
                      <a:solidFill>
                        <a:srgbClr val="000000"/>
                      </a:solidFill>
                      <a:prstDash val="solid"/>
                    </a:lnT>
                    <a:lnB w="6350">
                      <a:solidFill>
                        <a:srgbClr val="CCCCCC"/>
                      </a:solidFill>
                      <a:prstDash val="solid"/>
                    </a:lnB>
                  </a:tcPr>
                </a:tc>
                <a:tc>
                  <a:txBody>
                    <a:bodyPr/>
                    <a:lstStyle/>
                    <a:p>
                      <a:endParaRPr sz="800" b="0" baseline="0">
                        <a:solidFill>
                          <a:schemeClr val="tx1"/>
                        </a:solidFill>
                        <a:latin typeface="Calibri" panose="020F0502020204030204" pitchFamily="34" charset="0"/>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CCCCCC"/>
                      </a:solidFill>
                      <a:prstDash val="solid"/>
                    </a:lnB>
                  </a:tcPr>
                </a:tc>
                <a:tc>
                  <a:txBody>
                    <a:bodyPr/>
                    <a:lstStyle/>
                    <a:p>
                      <a:pPr marR="10795" algn="r">
                        <a:lnSpc>
                          <a:spcPts val="935"/>
                        </a:lnSpc>
                      </a:pPr>
                      <a:r>
                        <a:rPr sz="800" b="0" baseline="0" dirty="0">
                          <a:solidFill>
                            <a:schemeClr val="tx1"/>
                          </a:solidFill>
                          <a:latin typeface="Calibri" panose="020F0502020204030204" pitchFamily="34" charset="0"/>
                          <a:cs typeface="Arial"/>
                        </a:rPr>
                        <a:t>36.439.416,33</a:t>
                      </a:r>
                    </a:p>
                  </a:txBody>
                  <a:tcPr marL="0" marR="0" marT="0" marB="0">
                    <a:lnL w="6350">
                      <a:solidFill>
                        <a:srgbClr val="000000"/>
                      </a:solidFill>
                      <a:prstDash val="solid"/>
                    </a:lnL>
                    <a:lnR w="12700">
                      <a:solidFill>
                        <a:srgbClr val="000000"/>
                      </a:solidFill>
                      <a:prstDash val="solid"/>
                    </a:lnR>
                    <a:lnT w="12700">
                      <a:solidFill>
                        <a:srgbClr val="000000"/>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12700">
                      <a:solidFill>
                        <a:srgbClr val="000000"/>
                      </a:solidFill>
                      <a:prstDash val="solid"/>
                    </a:lnL>
                    <a:lnR w="6350">
                      <a:solidFill>
                        <a:srgbClr val="000000"/>
                      </a:solidFill>
                      <a:prstDash val="solid"/>
                    </a:lnR>
                    <a:lnT w="12700">
                      <a:solidFill>
                        <a:srgbClr val="000000"/>
                      </a:solidFill>
                      <a:prstDash val="solid"/>
                    </a:lnT>
                    <a:lnB w="6350">
                      <a:solidFill>
                        <a:srgbClr val="CCCCCC"/>
                      </a:solidFill>
                      <a:prstDash val="solid"/>
                    </a:lnB>
                  </a:tcPr>
                </a:tc>
                <a:tc>
                  <a:txBody>
                    <a:bodyPr/>
                    <a:lstStyle/>
                    <a:p>
                      <a:endParaRPr sz="800" b="0" baseline="0">
                        <a:solidFill>
                          <a:schemeClr val="tx1"/>
                        </a:solidFill>
                        <a:latin typeface="Calibri" panose="020F0502020204030204" pitchFamily="34" charset="0"/>
                        <a:cs typeface="Arial"/>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CCCCCC"/>
                      </a:solidFill>
                      <a:prstDash val="solid"/>
                    </a:lnB>
                  </a:tcPr>
                </a:tc>
                <a:tc>
                  <a:txBody>
                    <a:bodyPr/>
                    <a:lstStyle/>
                    <a:p>
                      <a:endParaRPr sz="800" b="0" baseline="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12700">
                      <a:solidFill>
                        <a:srgbClr val="000000"/>
                      </a:solidFill>
                      <a:prstDash val="solid"/>
                    </a:lnT>
                    <a:lnB w="6350">
                      <a:solidFill>
                        <a:srgbClr val="CCCCCC"/>
                      </a:solidFill>
                      <a:prstDash val="solid"/>
                    </a:lnB>
                  </a:tcPr>
                </a:tc>
                <a:extLst>
                  <a:ext uri="{0D108BD9-81ED-4DB2-BD59-A6C34878D82A}">
                    <a16:rowId xmlns:a16="http://schemas.microsoft.com/office/drawing/2014/main" val="10001"/>
                  </a:ext>
                </a:extLst>
              </a:tr>
              <a:tr h="141323">
                <a:tc>
                  <a:txBody>
                    <a:bodyPr/>
                    <a:lstStyle/>
                    <a:p>
                      <a:pPr marL="19050">
                        <a:lnSpc>
                          <a:spcPct val="100000"/>
                        </a:lnSpc>
                        <a:spcBef>
                          <a:spcPts val="229"/>
                        </a:spcBef>
                      </a:pPr>
                      <a:r>
                        <a:rPr sz="800" b="0" baseline="0" dirty="0">
                          <a:solidFill>
                            <a:schemeClr val="tx1"/>
                          </a:solidFill>
                          <a:latin typeface="Calibri" panose="020F0502020204030204" pitchFamily="34" charset="0"/>
                          <a:cs typeface="Arial"/>
                        </a:rPr>
                        <a:t>Utilizzo avanzo di</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amministrazione</a:t>
                      </a:r>
                    </a:p>
                  </a:txBody>
                  <a:tcPr marL="0" marR="0" marT="24977"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3970" algn="r">
                        <a:lnSpc>
                          <a:spcPct val="100000"/>
                        </a:lnSpc>
                        <a:spcBef>
                          <a:spcPts val="50"/>
                        </a:spcBef>
                      </a:pPr>
                      <a:r>
                        <a:rPr sz="800" b="0" baseline="0" dirty="0">
                          <a:solidFill>
                            <a:schemeClr val="tx1"/>
                          </a:solidFill>
                          <a:latin typeface="Calibri" panose="020F0502020204030204" pitchFamily="34" charset="0"/>
                          <a:cs typeface="Arial"/>
                        </a:rPr>
                        <a:t>8.889.160,37</a:t>
                      </a:r>
                    </a:p>
                  </a:txBody>
                  <a:tcPr marL="0" marR="0" marT="543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rowSpan="2">
                  <a:txBody>
                    <a:bodyPr/>
                    <a:lstStyle/>
                    <a:p>
                      <a:pPr>
                        <a:lnSpc>
                          <a:spcPct val="100000"/>
                        </a:lnSpc>
                        <a:spcBef>
                          <a:spcPts val="25"/>
                        </a:spcBef>
                      </a:pPr>
                      <a:endParaRPr sz="800" b="0" baseline="0">
                        <a:solidFill>
                          <a:schemeClr val="tx1"/>
                        </a:solidFill>
                        <a:latin typeface="Calibri" panose="020F0502020204030204" pitchFamily="34" charset="0"/>
                        <a:cs typeface="Times New Roman"/>
                      </a:endParaRPr>
                    </a:p>
                    <a:p>
                      <a:pPr marL="19050">
                        <a:lnSpc>
                          <a:spcPct val="100000"/>
                        </a:lnSpc>
                      </a:pPr>
                      <a:r>
                        <a:rPr sz="800" b="0" baseline="0" dirty="0">
                          <a:solidFill>
                            <a:schemeClr val="tx1"/>
                          </a:solidFill>
                          <a:latin typeface="Calibri" panose="020F0502020204030204" pitchFamily="34" charset="0"/>
                          <a:cs typeface="Arial"/>
                        </a:rPr>
                        <a:t>Disavanzo di</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amministrazione</a:t>
                      </a:r>
                      <a:endParaRPr sz="800" b="0" baseline="0">
                        <a:solidFill>
                          <a:schemeClr val="tx1"/>
                        </a:solidFill>
                        <a:latin typeface="Calibri" panose="020F0502020204030204" pitchFamily="34" charset="0"/>
                        <a:cs typeface="Arial"/>
                      </a:endParaRPr>
                    </a:p>
                  </a:txBody>
                  <a:tcPr marL="0" marR="0" marT="2715"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rowSpan="2">
                  <a:txBody>
                    <a:bodyPr/>
                    <a:lstStyle/>
                    <a:p>
                      <a:pPr marR="15240" algn="r">
                        <a:lnSpc>
                          <a:spcPct val="100000"/>
                        </a:lnSpc>
                        <a:spcBef>
                          <a:spcPts val="700"/>
                        </a:spcBef>
                      </a:pPr>
                      <a:r>
                        <a:rPr sz="800" b="0" baseline="0" dirty="0">
                          <a:solidFill>
                            <a:schemeClr val="tx1"/>
                          </a:solidFill>
                          <a:latin typeface="Calibri" panose="020F0502020204030204" pitchFamily="34" charset="0"/>
                          <a:cs typeface="Arial"/>
                        </a:rPr>
                        <a:t>0,00</a:t>
                      </a:r>
                    </a:p>
                  </a:txBody>
                  <a:tcPr marL="0" marR="0" marT="76019"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rowSpan="2">
                  <a:txBody>
                    <a:bodyPr/>
                    <a:lstStyle/>
                    <a:p>
                      <a:endParaRPr sz="800" b="0" baseline="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02"/>
                  </a:ext>
                </a:extLst>
              </a:tr>
              <a:tr h="141323">
                <a:tc>
                  <a:txBody>
                    <a:bodyPr/>
                    <a:lstStyle/>
                    <a:p>
                      <a:pPr marL="40005">
                        <a:lnSpc>
                          <a:spcPct val="100000"/>
                        </a:lnSpc>
                        <a:spcBef>
                          <a:spcPts val="229"/>
                        </a:spcBef>
                      </a:pPr>
                      <a:r>
                        <a:rPr sz="800" b="0" i="1" baseline="0" dirty="0">
                          <a:solidFill>
                            <a:schemeClr val="tx1"/>
                          </a:solidFill>
                          <a:latin typeface="Calibri" panose="020F0502020204030204" pitchFamily="34" charset="0"/>
                          <a:cs typeface="Arial"/>
                        </a:rPr>
                        <a:t>di cui utilizzo Fondo anticipazioni di</a:t>
                      </a:r>
                      <a:r>
                        <a:rPr sz="800" b="0" i="1" spc="-100" baseline="0" dirty="0">
                          <a:solidFill>
                            <a:schemeClr val="tx1"/>
                          </a:solidFill>
                          <a:latin typeface="Calibri" panose="020F0502020204030204" pitchFamily="34" charset="0"/>
                          <a:cs typeface="Arial"/>
                        </a:rPr>
                        <a:t> </a:t>
                      </a:r>
                      <a:r>
                        <a:rPr sz="800" b="0" i="1" baseline="0" dirty="0">
                          <a:solidFill>
                            <a:schemeClr val="tx1"/>
                          </a:solidFill>
                          <a:latin typeface="Calibri" panose="020F0502020204030204" pitchFamily="34" charset="0"/>
                          <a:cs typeface="Arial"/>
                        </a:rPr>
                        <a:t>liquidità</a:t>
                      </a:r>
                      <a:endParaRPr sz="800" b="0" baseline="0">
                        <a:solidFill>
                          <a:schemeClr val="tx1"/>
                        </a:solidFill>
                        <a:latin typeface="Calibri" panose="020F0502020204030204" pitchFamily="34" charset="0"/>
                        <a:cs typeface="Arial"/>
                      </a:endParaRPr>
                    </a:p>
                  </a:txBody>
                  <a:tcPr marL="0" marR="0" marT="24977"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5240" algn="r">
                        <a:lnSpc>
                          <a:spcPct val="100000"/>
                        </a:lnSpc>
                        <a:spcBef>
                          <a:spcPts val="50"/>
                        </a:spcBef>
                      </a:pPr>
                      <a:r>
                        <a:rPr sz="800" b="0" i="1" baseline="0" dirty="0">
                          <a:solidFill>
                            <a:schemeClr val="tx1"/>
                          </a:solidFill>
                          <a:latin typeface="Calibri" panose="020F0502020204030204" pitchFamily="34" charset="0"/>
                          <a:cs typeface="Arial"/>
                        </a:rPr>
                        <a:t>0,00</a:t>
                      </a:r>
                      <a:endParaRPr sz="800" b="0" baseline="0">
                        <a:solidFill>
                          <a:schemeClr val="tx1"/>
                        </a:solidFill>
                        <a:latin typeface="Calibri" panose="020F0502020204030204" pitchFamily="34" charset="0"/>
                        <a:cs typeface="Arial"/>
                      </a:endParaRPr>
                    </a:p>
                  </a:txBody>
                  <a:tcPr marL="0" marR="0" marT="543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vMerge="1">
                  <a:txBody>
                    <a:bodyPr/>
                    <a:lstStyle/>
                    <a:p>
                      <a:endParaRPr/>
                    </a:p>
                  </a:txBody>
                  <a:tcPr marL="0" marR="0" marT="3175"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vMerge="1">
                  <a:txBody>
                    <a:bodyPr/>
                    <a:lstStyle/>
                    <a:p>
                      <a:endParaRPr/>
                    </a:p>
                  </a:txBody>
                  <a:tcPr marL="0" marR="0" marT="8890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vMerge="1">
                  <a:txBody>
                    <a:bodyPr/>
                    <a:lstStyle/>
                    <a:p>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03"/>
                  </a:ext>
                </a:extLst>
              </a:tr>
              <a:tr h="136100">
                <a:tc>
                  <a:txBody>
                    <a:bodyPr/>
                    <a:lstStyle/>
                    <a:p>
                      <a:pPr marL="19050">
                        <a:lnSpc>
                          <a:spcPct val="100000"/>
                        </a:lnSpc>
                        <a:spcBef>
                          <a:spcPts val="180"/>
                        </a:spcBef>
                      </a:pPr>
                      <a:r>
                        <a:rPr sz="800" b="0" baseline="0" dirty="0">
                          <a:solidFill>
                            <a:schemeClr val="tx1"/>
                          </a:solidFill>
                          <a:latin typeface="Calibri" panose="020F0502020204030204" pitchFamily="34" charset="0"/>
                          <a:cs typeface="Arial"/>
                        </a:rPr>
                        <a:t>Fondo pluriennale vincolato di parte</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corrente</a:t>
                      </a:r>
                      <a:endParaRPr sz="800" b="0" baseline="0">
                        <a:solidFill>
                          <a:schemeClr val="tx1"/>
                        </a:solidFill>
                        <a:latin typeface="Calibri" panose="020F0502020204030204" pitchFamily="34" charset="0"/>
                        <a:cs typeface="Arial"/>
                      </a:endParaRPr>
                    </a:p>
                  </a:txBody>
                  <a:tcPr marL="0" marR="0" marT="1954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3970" algn="r">
                        <a:lnSpc>
                          <a:spcPct val="100000"/>
                        </a:lnSpc>
                        <a:spcBef>
                          <a:spcPts val="50"/>
                        </a:spcBef>
                      </a:pPr>
                      <a:r>
                        <a:rPr sz="800" b="0" baseline="0" dirty="0">
                          <a:solidFill>
                            <a:schemeClr val="tx1"/>
                          </a:solidFill>
                          <a:latin typeface="Calibri" panose="020F0502020204030204" pitchFamily="34" charset="0"/>
                          <a:cs typeface="Arial"/>
                        </a:rPr>
                        <a:t>1.907.499,20</a:t>
                      </a:r>
                      <a:endParaRPr sz="800" b="0" baseline="0">
                        <a:solidFill>
                          <a:schemeClr val="tx1"/>
                        </a:solidFill>
                        <a:latin typeface="Calibri" panose="020F0502020204030204" pitchFamily="34" charset="0"/>
                        <a:cs typeface="Arial"/>
                      </a:endParaRPr>
                    </a:p>
                  </a:txBody>
                  <a:tcPr marL="0" marR="0" marT="543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04"/>
                  </a:ext>
                </a:extLst>
              </a:tr>
              <a:tr h="136100">
                <a:tc>
                  <a:txBody>
                    <a:bodyPr/>
                    <a:lstStyle/>
                    <a:p>
                      <a:pPr marL="19050">
                        <a:lnSpc>
                          <a:spcPct val="100000"/>
                        </a:lnSpc>
                        <a:spcBef>
                          <a:spcPts val="180"/>
                        </a:spcBef>
                      </a:pPr>
                      <a:r>
                        <a:rPr sz="800" b="0" baseline="0" dirty="0">
                          <a:solidFill>
                            <a:schemeClr val="tx1"/>
                          </a:solidFill>
                          <a:latin typeface="Calibri" panose="020F0502020204030204" pitchFamily="34" charset="0"/>
                          <a:cs typeface="Arial"/>
                        </a:rPr>
                        <a:t>Fondo pluriennale vincolato in</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c/capitale</a:t>
                      </a:r>
                      <a:endParaRPr sz="800" b="0" baseline="0">
                        <a:solidFill>
                          <a:schemeClr val="tx1"/>
                        </a:solidFill>
                        <a:latin typeface="Calibri" panose="020F0502020204030204" pitchFamily="34" charset="0"/>
                        <a:cs typeface="Arial"/>
                      </a:endParaRPr>
                    </a:p>
                  </a:txBody>
                  <a:tcPr marL="0" marR="0" marT="1954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3970" algn="r">
                        <a:lnSpc>
                          <a:spcPct val="100000"/>
                        </a:lnSpc>
                        <a:spcBef>
                          <a:spcPts val="50"/>
                        </a:spcBef>
                      </a:pPr>
                      <a:r>
                        <a:rPr sz="800" b="0" baseline="0" dirty="0">
                          <a:solidFill>
                            <a:schemeClr val="tx1"/>
                          </a:solidFill>
                          <a:latin typeface="Calibri" panose="020F0502020204030204" pitchFamily="34" charset="0"/>
                          <a:cs typeface="Arial"/>
                        </a:rPr>
                        <a:t>13.470.868,60</a:t>
                      </a:r>
                      <a:endParaRPr sz="800" b="0" baseline="0">
                        <a:solidFill>
                          <a:schemeClr val="tx1"/>
                        </a:solidFill>
                        <a:latin typeface="Calibri" panose="020F0502020204030204" pitchFamily="34" charset="0"/>
                        <a:cs typeface="Arial"/>
                      </a:endParaRPr>
                    </a:p>
                  </a:txBody>
                  <a:tcPr marL="0" marR="0" marT="543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a:solidFill>
                          <a:schemeClr val="tx1"/>
                        </a:solidFill>
                        <a:latin typeface="Calibri" panose="020F0502020204030204" pitchFamily="34" charset="0"/>
                        <a:cs typeface="Arial"/>
                      </a:endParaRPr>
                    </a:p>
                  </a:txBody>
                  <a:tcPr marL="0" marR="0" marT="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05"/>
                  </a:ext>
                </a:extLst>
              </a:tr>
              <a:tr h="253393">
                <a:tc>
                  <a:txBody>
                    <a:bodyPr/>
                    <a:lstStyle/>
                    <a:p>
                      <a:pPr marL="40005">
                        <a:lnSpc>
                          <a:spcPct val="100000"/>
                        </a:lnSpc>
                        <a:spcBef>
                          <a:spcPts val="180"/>
                        </a:spcBef>
                      </a:pPr>
                      <a:r>
                        <a:rPr sz="800" b="0" i="1" baseline="0" dirty="0">
                          <a:solidFill>
                            <a:schemeClr val="tx1"/>
                          </a:solidFill>
                          <a:latin typeface="Calibri" panose="020F0502020204030204" pitchFamily="34" charset="0"/>
                          <a:cs typeface="Arial"/>
                        </a:rPr>
                        <a:t>di cui fondo pluriennale vincolato in c/capitale finanziario da</a:t>
                      </a:r>
                      <a:r>
                        <a:rPr sz="800" b="0" i="1" spc="-100" baseline="0" dirty="0">
                          <a:solidFill>
                            <a:schemeClr val="tx1"/>
                          </a:solidFill>
                          <a:latin typeface="Calibri" panose="020F0502020204030204" pitchFamily="34" charset="0"/>
                          <a:cs typeface="Arial"/>
                        </a:rPr>
                        <a:t> </a:t>
                      </a:r>
                      <a:r>
                        <a:rPr sz="800" b="0" i="1" baseline="0" dirty="0">
                          <a:solidFill>
                            <a:schemeClr val="tx1"/>
                          </a:solidFill>
                          <a:latin typeface="Calibri" panose="020F0502020204030204" pitchFamily="34" charset="0"/>
                          <a:cs typeface="Arial"/>
                        </a:rPr>
                        <a:t>debito</a:t>
                      </a:r>
                      <a:endParaRPr sz="800" b="0" baseline="0">
                        <a:solidFill>
                          <a:schemeClr val="tx1"/>
                        </a:solidFill>
                        <a:latin typeface="Calibri" panose="020F0502020204030204" pitchFamily="34" charset="0"/>
                        <a:cs typeface="Arial"/>
                      </a:endParaRPr>
                    </a:p>
                  </a:txBody>
                  <a:tcPr marL="0" marR="0" marT="1954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5240" algn="r">
                        <a:lnSpc>
                          <a:spcPct val="100000"/>
                        </a:lnSpc>
                        <a:spcBef>
                          <a:spcPts val="50"/>
                        </a:spcBef>
                      </a:pPr>
                      <a:r>
                        <a:rPr sz="800" b="0" i="1" baseline="0" dirty="0">
                          <a:solidFill>
                            <a:schemeClr val="tx1"/>
                          </a:solidFill>
                          <a:latin typeface="Calibri" panose="020F0502020204030204" pitchFamily="34" charset="0"/>
                          <a:cs typeface="Arial"/>
                        </a:rPr>
                        <a:t>0,00</a:t>
                      </a:r>
                      <a:endParaRPr sz="800" b="0" baseline="0">
                        <a:solidFill>
                          <a:schemeClr val="tx1"/>
                        </a:solidFill>
                        <a:latin typeface="Calibri" panose="020F0502020204030204" pitchFamily="34" charset="0"/>
                        <a:cs typeface="Arial"/>
                      </a:endParaRPr>
                    </a:p>
                  </a:txBody>
                  <a:tcPr marL="0" marR="0" marT="543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a:solidFill>
                          <a:schemeClr val="tx1"/>
                        </a:solidFill>
                        <a:latin typeface="Calibri" panose="020F0502020204030204" pitchFamily="34" charset="0"/>
                        <a:cs typeface="Arial"/>
                      </a:endParaRPr>
                    </a:p>
                  </a:txBody>
                  <a:tcPr marL="0" marR="0" marT="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06"/>
                  </a:ext>
                </a:extLst>
              </a:tr>
              <a:tr h="253393">
                <a:tc>
                  <a:txBody>
                    <a:bodyPr/>
                    <a:lstStyle/>
                    <a:p>
                      <a:pPr marL="19050">
                        <a:lnSpc>
                          <a:spcPct val="100000"/>
                        </a:lnSpc>
                        <a:spcBef>
                          <a:spcPts val="180"/>
                        </a:spcBef>
                      </a:pPr>
                      <a:r>
                        <a:rPr sz="800" b="0" baseline="0" dirty="0">
                          <a:solidFill>
                            <a:schemeClr val="tx1"/>
                          </a:solidFill>
                          <a:latin typeface="Calibri" panose="020F0502020204030204" pitchFamily="34" charset="0"/>
                          <a:cs typeface="Arial"/>
                        </a:rPr>
                        <a:t>Fondo pluriennale vincolato per incremento di attività</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finanziarie</a:t>
                      </a:r>
                      <a:endParaRPr sz="800" b="0" baseline="0">
                        <a:solidFill>
                          <a:schemeClr val="tx1"/>
                        </a:solidFill>
                        <a:latin typeface="Calibri" panose="020F0502020204030204" pitchFamily="34" charset="0"/>
                        <a:cs typeface="Arial"/>
                      </a:endParaRPr>
                    </a:p>
                  </a:txBody>
                  <a:tcPr marL="0" marR="0" marT="1954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5240" algn="r">
                        <a:lnSpc>
                          <a:spcPct val="100000"/>
                        </a:lnSpc>
                        <a:spcBef>
                          <a:spcPts val="50"/>
                        </a:spcBef>
                      </a:pPr>
                      <a:r>
                        <a:rPr sz="800" b="0" baseline="0" dirty="0">
                          <a:solidFill>
                            <a:schemeClr val="tx1"/>
                          </a:solidFill>
                          <a:latin typeface="Calibri" panose="020F0502020204030204" pitchFamily="34" charset="0"/>
                          <a:cs typeface="Arial"/>
                        </a:rPr>
                        <a:t>0,00</a:t>
                      </a:r>
                      <a:endParaRPr sz="800" b="0" baseline="0">
                        <a:solidFill>
                          <a:schemeClr val="tx1"/>
                        </a:solidFill>
                        <a:latin typeface="Calibri" panose="020F0502020204030204" pitchFamily="34" charset="0"/>
                        <a:cs typeface="Arial"/>
                      </a:endParaRPr>
                    </a:p>
                  </a:txBody>
                  <a:tcPr marL="0" marR="0" marT="543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a:solidFill>
                          <a:schemeClr val="tx1"/>
                        </a:solidFill>
                        <a:latin typeface="Calibri" panose="020F0502020204030204" pitchFamily="34" charset="0"/>
                        <a:cs typeface="Arial"/>
                      </a:endParaRPr>
                    </a:p>
                  </a:txBody>
                  <a:tcPr marL="0" marR="0" marT="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07"/>
                  </a:ext>
                </a:extLst>
              </a:tr>
              <a:tr h="356060">
                <a:tc>
                  <a:txBody>
                    <a:bodyPr/>
                    <a:lstStyle/>
                    <a:p>
                      <a:pPr>
                        <a:lnSpc>
                          <a:spcPct val="100000"/>
                        </a:lnSpc>
                        <a:spcBef>
                          <a:spcPts val="40"/>
                        </a:spcBef>
                      </a:pPr>
                      <a:endParaRPr sz="800" b="0" baseline="0">
                        <a:solidFill>
                          <a:schemeClr val="tx1"/>
                        </a:solidFill>
                        <a:latin typeface="Calibri" panose="020F0502020204030204" pitchFamily="34" charset="0"/>
                        <a:cs typeface="Times New Roman"/>
                      </a:endParaRPr>
                    </a:p>
                    <a:p>
                      <a:pPr marL="19050">
                        <a:lnSpc>
                          <a:spcPct val="100000"/>
                        </a:lnSpc>
                      </a:pPr>
                      <a:r>
                        <a:rPr sz="800" b="0" baseline="0" dirty="0">
                          <a:solidFill>
                            <a:schemeClr val="tx1"/>
                          </a:solidFill>
                          <a:latin typeface="Calibri" panose="020F0502020204030204" pitchFamily="34" charset="0"/>
                          <a:cs typeface="Arial"/>
                        </a:rPr>
                        <a:t>Titolo 1 -    Entrate correnti di natura tributaria, contributiva e</a:t>
                      </a:r>
                      <a:r>
                        <a:rPr sz="800" b="0" spc="-7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perequativa</a:t>
                      </a:r>
                      <a:endParaRPr sz="800" b="0" baseline="0">
                        <a:solidFill>
                          <a:schemeClr val="tx1"/>
                        </a:solidFill>
                        <a:latin typeface="Calibri" panose="020F0502020204030204" pitchFamily="34" charset="0"/>
                        <a:cs typeface="Arial"/>
                      </a:endParaRPr>
                    </a:p>
                  </a:txBody>
                  <a:tcPr marL="0" marR="0" marT="4344"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3970" algn="r">
                        <a:lnSpc>
                          <a:spcPct val="100000"/>
                        </a:lnSpc>
                        <a:spcBef>
                          <a:spcPts val="600"/>
                        </a:spcBef>
                      </a:pPr>
                      <a:r>
                        <a:rPr sz="800" b="0" baseline="0" dirty="0">
                          <a:solidFill>
                            <a:schemeClr val="tx1"/>
                          </a:solidFill>
                          <a:latin typeface="Calibri" panose="020F0502020204030204" pitchFamily="34" charset="0"/>
                          <a:cs typeface="Arial"/>
                        </a:rPr>
                        <a:t>42.092.326,86</a:t>
                      </a:r>
                      <a:endParaRPr sz="800" b="0" baseline="0">
                        <a:solidFill>
                          <a:schemeClr val="tx1"/>
                        </a:solidFill>
                        <a:latin typeface="Calibri" panose="020F0502020204030204" pitchFamily="34" charset="0"/>
                        <a:cs typeface="Arial"/>
                      </a:endParaRPr>
                    </a:p>
                  </a:txBody>
                  <a:tcPr marL="0" marR="0" marT="65159"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0795" algn="r">
                        <a:lnSpc>
                          <a:spcPct val="100000"/>
                        </a:lnSpc>
                        <a:spcBef>
                          <a:spcPts val="600"/>
                        </a:spcBef>
                      </a:pPr>
                      <a:r>
                        <a:rPr sz="800" b="0" baseline="0" dirty="0">
                          <a:solidFill>
                            <a:schemeClr val="tx1"/>
                          </a:solidFill>
                          <a:latin typeface="Calibri" panose="020F0502020204030204" pitchFamily="34" charset="0"/>
                          <a:cs typeface="Arial"/>
                        </a:rPr>
                        <a:t>40.511.913,33</a:t>
                      </a:r>
                      <a:endParaRPr sz="800" b="0" baseline="0">
                        <a:solidFill>
                          <a:schemeClr val="tx1"/>
                        </a:solidFill>
                        <a:latin typeface="Calibri" panose="020F0502020204030204" pitchFamily="34" charset="0"/>
                        <a:cs typeface="Arial"/>
                      </a:endParaRPr>
                    </a:p>
                  </a:txBody>
                  <a:tcPr marL="0" marR="0" marT="65159"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a:txBody>
                    <a:bodyPr/>
                    <a:lstStyle/>
                    <a:p>
                      <a:pPr>
                        <a:lnSpc>
                          <a:spcPct val="100000"/>
                        </a:lnSpc>
                        <a:spcBef>
                          <a:spcPts val="40"/>
                        </a:spcBef>
                      </a:pPr>
                      <a:endParaRPr sz="800" b="0" baseline="0" dirty="0">
                        <a:solidFill>
                          <a:schemeClr val="tx1"/>
                        </a:solidFill>
                        <a:latin typeface="Calibri" panose="020F0502020204030204" pitchFamily="34" charset="0"/>
                        <a:cs typeface="Times New Roman"/>
                      </a:endParaRPr>
                    </a:p>
                    <a:p>
                      <a:pPr marL="19050">
                        <a:lnSpc>
                          <a:spcPct val="100000"/>
                        </a:lnSpc>
                      </a:pPr>
                      <a:r>
                        <a:rPr sz="800" b="0" baseline="0" dirty="0">
                          <a:solidFill>
                            <a:schemeClr val="tx1"/>
                          </a:solidFill>
                          <a:latin typeface="Calibri" panose="020F0502020204030204" pitchFamily="34" charset="0"/>
                          <a:cs typeface="Arial"/>
                        </a:rPr>
                        <a:t>Titolo 1 -    Spese</a:t>
                      </a:r>
                      <a:r>
                        <a:rPr sz="800" b="0" spc="-7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correnti</a:t>
                      </a:r>
                    </a:p>
                  </a:txBody>
                  <a:tcPr marL="0" marR="0" marT="4344"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3970" algn="r">
                        <a:lnSpc>
                          <a:spcPct val="100000"/>
                        </a:lnSpc>
                        <a:spcBef>
                          <a:spcPts val="600"/>
                        </a:spcBef>
                      </a:pPr>
                      <a:r>
                        <a:rPr sz="800" b="0" baseline="0" dirty="0">
                          <a:solidFill>
                            <a:schemeClr val="tx1"/>
                          </a:solidFill>
                          <a:latin typeface="Calibri" panose="020F0502020204030204" pitchFamily="34" charset="0"/>
                          <a:cs typeface="Arial"/>
                        </a:rPr>
                        <a:t>59.021.243,75</a:t>
                      </a:r>
                    </a:p>
                  </a:txBody>
                  <a:tcPr marL="0" marR="0" marT="65159"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0795" algn="r">
                        <a:lnSpc>
                          <a:spcPct val="100000"/>
                        </a:lnSpc>
                        <a:spcBef>
                          <a:spcPts val="600"/>
                        </a:spcBef>
                      </a:pPr>
                      <a:r>
                        <a:rPr sz="800" b="0" baseline="0" dirty="0">
                          <a:solidFill>
                            <a:schemeClr val="tx1"/>
                          </a:solidFill>
                          <a:latin typeface="Calibri" panose="020F0502020204030204" pitchFamily="34" charset="0"/>
                          <a:cs typeface="Arial"/>
                        </a:rPr>
                        <a:t>58.405.845,68</a:t>
                      </a:r>
                    </a:p>
                  </a:txBody>
                  <a:tcPr marL="0" marR="0" marT="65159"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08"/>
                  </a:ext>
                </a:extLst>
              </a:tr>
              <a:tr h="263841">
                <a:tc>
                  <a:txBody>
                    <a:bodyPr/>
                    <a:lstStyle/>
                    <a:p>
                      <a:pPr marL="19050">
                        <a:lnSpc>
                          <a:spcPct val="100000"/>
                        </a:lnSpc>
                        <a:spcBef>
                          <a:spcPts val="280"/>
                        </a:spcBef>
                      </a:pPr>
                      <a:r>
                        <a:rPr sz="800" b="0" baseline="0" dirty="0">
                          <a:solidFill>
                            <a:schemeClr val="tx1"/>
                          </a:solidFill>
                          <a:latin typeface="Calibri" panose="020F0502020204030204" pitchFamily="34" charset="0"/>
                          <a:cs typeface="Arial"/>
                        </a:rPr>
                        <a:t>Titolo 2 -   Trasferimenti</a:t>
                      </a:r>
                      <a:r>
                        <a:rPr sz="800" b="0" spc="-5"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correnti</a:t>
                      </a:r>
                      <a:endParaRPr sz="800" b="0" baseline="0">
                        <a:solidFill>
                          <a:schemeClr val="tx1"/>
                        </a:solidFill>
                        <a:latin typeface="Calibri" panose="020F0502020204030204" pitchFamily="34" charset="0"/>
                        <a:cs typeface="Arial"/>
                      </a:endParaRPr>
                    </a:p>
                  </a:txBody>
                  <a:tcPr marL="0" marR="0" marT="3040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3970" algn="r">
                        <a:lnSpc>
                          <a:spcPct val="100000"/>
                        </a:lnSpc>
                        <a:spcBef>
                          <a:spcPts val="100"/>
                        </a:spcBef>
                      </a:pPr>
                      <a:r>
                        <a:rPr sz="800" b="0" baseline="0" dirty="0">
                          <a:solidFill>
                            <a:schemeClr val="tx1"/>
                          </a:solidFill>
                          <a:latin typeface="Calibri" panose="020F0502020204030204" pitchFamily="34" charset="0"/>
                          <a:cs typeface="Arial"/>
                        </a:rPr>
                        <a:t>4.323.577,61</a:t>
                      </a:r>
                      <a:endParaRPr sz="800" b="0" baseline="0">
                        <a:solidFill>
                          <a:schemeClr val="tx1"/>
                        </a:solidFill>
                        <a:latin typeface="Calibri" panose="020F0502020204030204" pitchFamily="34" charset="0"/>
                        <a:cs typeface="Arial"/>
                      </a:endParaRPr>
                    </a:p>
                  </a:txBody>
                  <a:tcPr marL="0" marR="0" marT="1086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0795" algn="r">
                        <a:lnSpc>
                          <a:spcPct val="100000"/>
                        </a:lnSpc>
                        <a:spcBef>
                          <a:spcPts val="100"/>
                        </a:spcBef>
                      </a:pPr>
                      <a:r>
                        <a:rPr sz="800" b="0" baseline="0" dirty="0">
                          <a:solidFill>
                            <a:schemeClr val="tx1"/>
                          </a:solidFill>
                          <a:latin typeface="Calibri" panose="020F0502020204030204" pitchFamily="34" charset="0"/>
                          <a:cs typeface="Arial"/>
                        </a:rPr>
                        <a:t>4.900.927,55</a:t>
                      </a:r>
                      <a:endParaRPr sz="800" b="0" baseline="0">
                        <a:solidFill>
                          <a:schemeClr val="tx1"/>
                        </a:solidFill>
                        <a:latin typeface="Calibri" panose="020F0502020204030204" pitchFamily="34" charset="0"/>
                        <a:cs typeface="Arial"/>
                      </a:endParaRPr>
                    </a:p>
                  </a:txBody>
                  <a:tcPr marL="0" marR="0" marT="1086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a:txBody>
                    <a:bodyPr/>
                    <a:lstStyle/>
                    <a:p>
                      <a:pPr marL="19050">
                        <a:lnSpc>
                          <a:spcPct val="100000"/>
                        </a:lnSpc>
                        <a:spcBef>
                          <a:spcPts val="280"/>
                        </a:spcBef>
                      </a:pPr>
                      <a:r>
                        <a:rPr sz="800" b="0" baseline="0" dirty="0">
                          <a:solidFill>
                            <a:schemeClr val="tx1"/>
                          </a:solidFill>
                          <a:latin typeface="Calibri" panose="020F0502020204030204" pitchFamily="34" charset="0"/>
                          <a:cs typeface="Arial"/>
                        </a:rPr>
                        <a:t>Fondo pluriennale vincolato di parte</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corrente</a:t>
                      </a:r>
                    </a:p>
                  </a:txBody>
                  <a:tcPr marL="0" marR="0" marT="3040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3970" algn="r">
                        <a:lnSpc>
                          <a:spcPct val="100000"/>
                        </a:lnSpc>
                        <a:spcBef>
                          <a:spcPts val="150"/>
                        </a:spcBef>
                      </a:pPr>
                      <a:r>
                        <a:rPr sz="800" b="0" baseline="0" dirty="0">
                          <a:solidFill>
                            <a:schemeClr val="tx1"/>
                          </a:solidFill>
                          <a:latin typeface="Calibri" panose="020F0502020204030204" pitchFamily="34" charset="0"/>
                          <a:cs typeface="Arial"/>
                        </a:rPr>
                        <a:t>2.560.197,62</a:t>
                      </a:r>
                      <a:endParaRPr sz="800" b="0" baseline="0">
                        <a:solidFill>
                          <a:schemeClr val="tx1"/>
                        </a:solidFill>
                        <a:latin typeface="Calibri" panose="020F0502020204030204" pitchFamily="34" charset="0"/>
                        <a:cs typeface="Arial"/>
                      </a:endParaRPr>
                    </a:p>
                  </a:txBody>
                  <a:tcPr marL="0" marR="0" marT="1629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09"/>
                  </a:ext>
                </a:extLst>
              </a:tr>
              <a:tr h="157667">
                <a:tc>
                  <a:txBody>
                    <a:bodyPr/>
                    <a:lstStyle/>
                    <a:p>
                      <a:pPr marL="19050">
                        <a:lnSpc>
                          <a:spcPct val="100000"/>
                        </a:lnSpc>
                        <a:spcBef>
                          <a:spcPts val="280"/>
                        </a:spcBef>
                      </a:pPr>
                      <a:r>
                        <a:rPr sz="800" b="0" baseline="0" dirty="0">
                          <a:solidFill>
                            <a:schemeClr val="tx1"/>
                          </a:solidFill>
                          <a:latin typeface="Calibri" panose="020F0502020204030204" pitchFamily="34" charset="0"/>
                          <a:cs typeface="Arial"/>
                        </a:rPr>
                        <a:t>Titolo 3 -   Entrate</a:t>
                      </a:r>
                      <a:r>
                        <a:rPr sz="800" b="0" spc="-5"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extratributarie</a:t>
                      </a:r>
                      <a:endParaRPr sz="800" b="0" baseline="0">
                        <a:solidFill>
                          <a:schemeClr val="tx1"/>
                        </a:solidFill>
                        <a:latin typeface="Calibri" panose="020F0502020204030204" pitchFamily="34" charset="0"/>
                        <a:cs typeface="Arial"/>
                      </a:endParaRPr>
                    </a:p>
                  </a:txBody>
                  <a:tcPr marL="0" marR="0" marT="3040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3970" algn="r">
                        <a:lnSpc>
                          <a:spcPct val="100000"/>
                        </a:lnSpc>
                        <a:spcBef>
                          <a:spcPts val="100"/>
                        </a:spcBef>
                      </a:pPr>
                      <a:r>
                        <a:rPr sz="800" b="0" baseline="0" dirty="0">
                          <a:solidFill>
                            <a:schemeClr val="tx1"/>
                          </a:solidFill>
                          <a:latin typeface="Calibri" panose="020F0502020204030204" pitchFamily="34" charset="0"/>
                          <a:cs typeface="Arial"/>
                        </a:rPr>
                        <a:t>15.190.037,70</a:t>
                      </a:r>
                      <a:endParaRPr sz="800" b="0" baseline="0">
                        <a:solidFill>
                          <a:schemeClr val="tx1"/>
                        </a:solidFill>
                        <a:latin typeface="Calibri" panose="020F0502020204030204" pitchFamily="34" charset="0"/>
                        <a:cs typeface="Arial"/>
                      </a:endParaRPr>
                    </a:p>
                  </a:txBody>
                  <a:tcPr marL="0" marR="0" marT="1086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0795" algn="r">
                        <a:lnSpc>
                          <a:spcPct val="100000"/>
                        </a:lnSpc>
                        <a:spcBef>
                          <a:spcPts val="100"/>
                        </a:spcBef>
                      </a:pPr>
                      <a:r>
                        <a:rPr sz="800" b="0" baseline="0" dirty="0">
                          <a:solidFill>
                            <a:schemeClr val="tx1"/>
                          </a:solidFill>
                          <a:latin typeface="Calibri" panose="020F0502020204030204" pitchFamily="34" charset="0"/>
                          <a:cs typeface="Arial"/>
                        </a:rPr>
                        <a:t>13.881.686,51</a:t>
                      </a:r>
                      <a:endParaRPr sz="800" b="0" baseline="0">
                        <a:solidFill>
                          <a:schemeClr val="tx1"/>
                        </a:solidFill>
                        <a:latin typeface="Calibri" panose="020F0502020204030204" pitchFamily="34" charset="0"/>
                        <a:cs typeface="Arial"/>
                      </a:endParaRPr>
                    </a:p>
                  </a:txBody>
                  <a:tcPr marL="0" marR="0" marT="1086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a:solidFill>
                          <a:schemeClr val="tx1"/>
                        </a:solidFill>
                        <a:latin typeface="Calibri" panose="020F0502020204030204" pitchFamily="34" charset="0"/>
                        <a:cs typeface="Arial"/>
                      </a:endParaRPr>
                    </a:p>
                  </a:txBody>
                  <a:tcPr marL="0" marR="0" marT="0"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a:solidFill>
                          <a:schemeClr val="tx1"/>
                        </a:solidFill>
                        <a:latin typeface="Calibri" panose="020F0502020204030204" pitchFamily="34" charset="0"/>
                        <a:cs typeface="Arial"/>
                      </a:endParaRPr>
                    </a:p>
                  </a:txBody>
                  <a:tcPr marL="0" marR="0" marT="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10"/>
                  </a:ext>
                </a:extLst>
              </a:tr>
              <a:tr h="165750">
                <a:tc rowSpan="3">
                  <a:txBody>
                    <a:bodyPr/>
                    <a:lstStyle/>
                    <a:p>
                      <a:pPr>
                        <a:lnSpc>
                          <a:spcPct val="100000"/>
                        </a:lnSpc>
                      </a:pPr>
                      <a:endParaRPr sz="800" b="0" baseline="0">
                        <a:solidFill>
                          <a:schemeClr val="tx1"/>
                        </a:solidFill>
                        <a:latin typeface="Calibri" panose="020F0502020204030204" pitchFamily="34" charset="0"/>
                        <a:cs typeface="Times New Roman"/>
                      </a:endParaRPr>
                    </a:p>
                    <a:p>
                      <a:pPr>
                        <a:lnSpc>
                          <a:spcPct val="100000"/>
                        </a:lnSpc>
                        <a:spcBef>
                          <a:spcPts val="20"/>
                        </a:spcBef>
                      </a:pPr>
                      <a:endParaRPr sz="800" b="0" baseline="0">
                        <a:solidFill>
                          <a:schemeClr val="tx1"/>
                        </a:solidFill>
                        <a:latin typeface="Calibri" panose="020F0502020204030204" pitchFamily="34" charset="0"/>
                        <a:cs typeface="Times New Roman"/>
                      </a:endParaRPr>
                    </a:p>
                    <a:p>
                      <a:pPr marL="19050">
                        <a:lnSpc>
                          <a:spcPct val="100000"/>
                        </a:lnSpc>
                      </a:pPr>
                      <a:r>
                        <a:rPr sz="800" b="0" baseline="0" dirty="0">
                          <a:solidFill>
                            <a:schemeClr val="tx1"/>
                          </a:solidFill>
                          <a:latin typeface="Calibri" panose="020F0502020204030204" pitchFamily="34" charset="0"/>
                          <a:cs typeface="Arial"/>
                        </a:rPr>
                        <a:t>Titolo 4 -   Entrate in conto</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capitale</a:t>
                      </a:r>
                      <a:endParaRPr sz="800" b="0" baseline="0">
                        <a:solidFill>
                          <a:schemeClr val="tx1"/>
                        </a:solidFill>
                        <a:latin typeface="Calibri" panose="020F0502020204030204" pitchFamily="34" charset="0"/>
                        <a:cs typeface="Arial"/>
                      </a:endParaRPr>
                    </a:p>
                  </a:txBody>
                  <a:tcPr marL="0" marR="0" marT="0"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rowSpan="3">
                  <a:txBody>
                    <a:bodyPr/>
                    <a:lstStyle/>
                    <a:p>
                      <a:pPr marL="394335" algn="r">
                        <a:lnSpc>
                          <a:spcPct val="100000"/>
                        </a:lnSpc>
                      </a:pPr>
                      <a:endParaRPr lang="it-IT" sz="800" b="0" baseline="0" dirty="0">
                        <a:solidFill>
                          <a:schemeClr val="tx1"/>
                        </a:solidFill>
                        <a:latin typeface="Calibri" panose="020F0502020204030204" pitchFamily="34" charset="0"/>
                        <a:cs typeface="Arial"/>
                      </a:endParaRPr>
                    </a:p>
                    <a:p>
                      <a:pPr marL="394335" algn="r">
                        <a:lnSpc>
                          <a:spcPct val="100000"/>
                        </a:lnSpc>
                      </a:pPr>
                      <a:endParaRPr lang="it-IT" sz="800" b="0" baseline="0" dirty="0">
                        <a:solidFill>
                          <a:schemeClr val="tx1"/>
                        </a:solidFill>
                        <a:latin typeface="Calibri" panose="020F0502020204030204" pitchFamily="34" charset="0"/>
                        <a:cs typeface="Arial"/>
                      </a:endParaRPr>
                    </a:p>
                    <a:p>
                      <a:pPr marL="394335" algn="r">
                        <a:lnSpc>
                          <a:spcPct val="100000"/>
                        </a:lnSpc>
                      </a:pPr>
                      <a:r>
                        <a:rPr sz="800" b="0" baseline="0" dirty="0">
                          <a:solidFill>
                            <a:schemeClr val="tx1"/>
                          </a:solidFill>
                          <a:latin typeface="Calibri" panose="020F0502020204030204" pitchFamily="34" charset="0"/>
                          <a:cs typeface="Arial"/>
                        </a:rPr>
                        <a:t>6.958.868,89</a:t>
                      </a:r>
                    </a:p>
                  </a:txBody>
                  <a:tcPr marL="0" marR="0" marT="543"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rowSpan="3">
                  <a:txBody>
                    <a:bodyPr/>
                    <a:lstStyle/>
                    <a:p>
                      <a:pPr algn="r">
                        <a:lnSpc>
                          <a:spcPct val="100000"/>
                        </a:lnSpc>
                        <a:spcBef>
                          <a:spcPts val="5"/>
                        </a:spcBef>
                      </a:pPr>
                      <a:endParaRPr sz="800" b="0" baseline="0" dirty="0">
                        <a:solidFill>
                          <a:schemeClr val="tx1"/>
                        </a:solidFill>
                        <a:latin typeface="Calibri" panose="020F0502020204030204" pitchFamily="34" charset="0"/>
                        <a:cs typeface="Times New Roman"/>
                      </a:endParaRPr>
                    </a:p>
                    <a:p>
                      <a:pPr marL="394335" algn="r">
                        <a:lnSpc>
                          <a:spcPct val="100000"/>
                        </a:lnSpc>
                      </a:pPr>
                      <a:endParaRPr lang="it-IT" sz="800" b="0" baseline="0" dirty="0">
                        <a:solidFill>
                          <a:schemeClr val="tx1"/>
                        </a:solidFill>
                        <a:latin typeface="Calibri" panose="020F0502020204030204" pitchFamily="34" charset="0"/>
                        <a:cs typeface="Arial"/>
                      </a:endParaRPr>
                    </a:p>
                    <a:p>
                      <a:pPr marL="394335" algn="r">
                        <a:lnSpc>
                          <a:spcPct val="100000"/>
                        </a:lnSpc>
                      </a:pPr>
                      <a:r>
                        <a:rPr sz="800" b="0" baseline="0" dirty="0">
                          <a:solidFill>
                            <a:schemeClr val="tx1"/>
                          </a:solidFill>
                          <a:latin typeface="Calibri" panose="020F0502020204030204" pitchFamily="34" charset="0"/>
                          <a:cs typeface="Arial"/>
                        </a:rPr>
                        <a:t>6.923.178,52</a:t>
                      </a:r>
                    </a:p>
                  </a:txBody>
                  <a:tcPr marL="0" marR="0" marT="543"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a:txBody>
                    <a:bodyPr/>
                    <a:lstStyle/>
                    <a:p>
                      <a:pPr marL="19050">
                        <a:lnSpc>
                          <a:spcPct val="100000"/>
                        </a:lnSpc>
                        <a:spcBef>
                          <a:spcPts val="280"/>
                        </a:spcBef>
                      </a:pPr>
                      <a:r>
                        <a:rPr sz="800" b="0" baseline="0" dirty="0">
                          <a:solidFill>
                            <a:schemeClr val="tx1"/>
                          </a:solidFill>
                          <a:latin typeface="Calibri" panose="020F0502020204030204" pitchFamily="34" charset="0"/>
                          <a:cs typeface="Arial"/>
                        </a:rPr>
                        <a:t>Titolo 2 -    Spese in conto</a:t>
                      </a:r>
                      <a:r>
                        <a:rPr sz="800" b="0" spc="-7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capitale</a:t>
                      </a:r>
                    </a:p>
                  </a:txBody>
                  <a:tcPr marL="0" marR="0" marT="3040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3970" algn="r">
                        <a:lnSpc>
                          <a:spcPct val="100000"/>
                        </a:lnSpc>
                        <a:spcBef>
                          <a:spcPts val="150"/>
                        </a:spcBef>
                      </a:pPr>
                      <a:r>
                        <a:rPr sz="800" b="0" baseline="0" dirty="0">
                          <a:solidFill>
                            <a:schemeClr val="tx1"/>
                          </a:solidFill>
                          <a:latin typeface="Calibri" panose="020F0502020204030204" pitchFamily="34" charset="0"/>
                          <a:cs typeface="Arial"/>
                        </a:rPr>
                        <a:t>4.966.158,92</a:t>
                      </a:r>
                      <a:endParaRPr sz="800" b="0" baseline="0">
                        <a:solidFill>
                          <a:schemeClr val="tx1"/>
                        </a:solidFill>
                        <a:latin typeface="Calibri" panose="020F0502020204030204" pitchFamily="34" charset="0"/>
                        <a:cs typeface="Arial"/>
                      </a:endParaRPr>
                    </a:p>
                  </a:txBody>
                  <a:tcPr marL="0" marR="0" marT="1629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0795" algn="r">
                        <a:lnSpc>
                          <a:spcPct val="100000"/>
                        </a:lnSpc>
                        <a:spcBef>
                          <a:spcPts val="150"/>
                        </a:spcBef>
                      </a:pPr>
                      <a:r>
                        <a:rPr sz="800" b="0" baseline="0" dirty="0">
                          <a:solidFill>
                            <a:schemeClr val="tx1"/>
                          </a:solidFill>
                          <a:latin typeface="Calibri" panose="020F0502020204030204" pitchFamily="34" charset="0"/>
                          <a:cs typeface="Arial"/>
                        </a:rPr>
                        <a:t>4.562.158,36</a:t>
                      </a:r>
                    </a:p>
                  </a:txBody>
                  <a:tcPr marL="0" marR="0" marT="1629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11"/>
                  </a:ext>
                </a:extLst>
              </a:tr>
              <a:tr h="165750">
                <a:tc vMerge="1">
                  <a:txBody>
                    <a:bodyPr/>
                    <a:lstStyle/>
                    <a:p>
                      <a:endParaRPr/>
                    </a:p>
                  </a:txBody>
                  <a:tcPr marL="0" marR="0" marT="0"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vMerge="1">
                  <a:txBody>
                    <a:bodyPr/>
                    <a:lstStyle/>
                    <a:p>
                      <a:endParaRPr/>
                    </a:p>
                  </a:txBody>
                  <a:tcPr marL="0" marR="0" marT="635"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vMerge="1">
                  <a:txBody>
                    <a:bodyPr/>
                    <a:lstStyle/>
                    <a:p>
                      <a:endParaRPr/>
                    </a:p>
                  </a:txBody>
                  <a:tcPr marL="0" marR="0" marT="635"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a:txBody>
                    <a:bodyPr/>
                    <a:lstStyle/>
                    <a:p>
                      <a:pPr marL="19050">
                        <a:lnSpc>
                          <a:spcPct val="100000"/>
                        </a:lnSpc>
                        <a:spcBef>
                          <a:spcPts val="280"/>
                        </a:spcBef>
                      </a:pPr>
                      <a:r>
                        <a:rPr sz="800" b="0" baseline="0" dirty="0">
                          <a:solidFill>
                            <a:schemeClr val="tx1"/>
                          </a:solidFill>
                          <a:latin typeface="Calibri" panose="020F0502020204030204" pitchFamily="34" charset="0"/>
                          <a:cs typeface="Arial"/>
                        </a:rPr>
                        <a:t>Fondo pluriennale vincolato in</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c/capitale</a:t>
                      </a:r>
                    </a:p>
                  </a:txBody>
                  <a:tcPr marL="0" marR="0" marT="3040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3970" algn="r">
                        <a:lnSpc>
                          <a:spcPct val="100000"/>
                        </a:lnSpc>
                        <a:spcBef>
                          <a:spcPts val="150"/>
                        </a:spcBef>
                      </a:pPr>
                      <a:r>
                        <a:rPr sz="800" b="0" baseline="0" dirty="0">
                          <a:solidFill>
                            <a:schemeClr val="tx1"/>
                          </a:solidFill>
                          <a:latin typeface="Calibri" panose="020F0502020204030204" pitchFamily="34" charset="0"/>
                          <a:cs typeface="Arial"/>
                        </a:rPr>
                        <a:t>12.939.288,89</a:t>
                      </a:r>
                      <a:endParaRPr sz="800" b="0" baseline="0">
                        <a:solidFill>
                          <a:schemeClr val="tx1"/>
                        </a:solidFill>
                        <a:latin typeface="Calibri" panose="020F0502020204030204" pitchFamily="34" charset="0"/>
                        <a:cs typeface="Arial"/>
                      </a:endParaRPr>
                    </a:p>
                  </a:txBody>
                  <a:tcPr marL="0" marR="0" marT="1629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12"/>
                  </a:ext>
                </a:extLst>
              </a:tr>
              <a:tr h="263841">
                <a:tc vMerge="1">
                  <a:txBody>
                    <a:bodyPr/>
                    <a:lstStyle/>
                    <a:p>
                      <a:endParaRPr/>
                    </a:p>
                  </a:txBody>
                  <a:tcPr marL="0" marR="0" marT="0"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vMerge="1">
                  <a:txBody>
                    <a:bodyPr/>
                    <a:lstStyle/>
                    <a:p>
                      <a:endParaRPr/>
                    </a:p>
                  </a:txBody>
                  <a:tcPr marL="0" marR="0" marT="635"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vMerge="1">
                  <a:txBody>
                    <a:bodyPr/>
                    <a:lstStyle/>
                    <a:p>
                      <a:endParaRPr/>
                    </a:p>
                  </a:txBody>
                  <a:tcPr marL="0" marR="0" marT="635"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a:txBody>
                    <a:bodyPr/>
                    <a:lstStyle/>
                    <a:p>
                      <a:pPr marL="40005">
                        <a:lnSpc>
                          <a:spcPct val="100000"/>
                        </a:lnSpc>
                        <a:spcBef>
                          <a:spcPts val="280"/>
                        </a:spcBef>
                      </a:pPr>
                      <a:r>
                        <a:rPr sz="800" b="0" i="1" baseline="0" dirty="0">
                          <a:solidFill>
                            <a:schemeClr val="tx1"/>
                          </a:solidFill>
                          <a:latin typeface="Calibri" panose="020F0502020204030204" pitchFamily="34" charset="0"/>
                          <a:cs typeface="Arial"/>
                        </a:rPr>
                        <a:t>di cui fondo pluriennale vincolato in c/capitale finanziato da</a:t>
                      </a:r>
                      <a:r>
                        <a:rPr sz="800" b="0" i="1" spc="-100" baseline="0" dirty="0">
                          <a:solidFill>
                            <a:schemeClr val="tx1"/>
                          </a:solidFill>
                          <a:latin typeface="Calibri" panose="020F0502020204030204" pitchFamily="34" charset="0"/>
                          <a:cs typeface="Arial"/>
                        </a:rPr>
                        <a:t> </a:t>
                      </a:r>
                      <a:r>
                        <a:rPr sz="800" b="0" i="1" baseline="0" dirty="0">
                          <a:solidFill>
                            <a:schemeClr val="tx1"/>
                          </a:solidFill>
                          <a:latin typeface="Calibri" panose="020F0502020204030204" pitchFamily="34" charset="0"/>
                          <a:cs typeface="Arial"/>
                        </a:rPr>
                        <a:t>debito</a:t>
                      </a:r>
                      <a:endParaRPr sz="800" b="0" baseline="0" dirty="0">
                        <a:solidFill>
                          <a:schemeClr val="tx1"/>
                        </a:solidFill>
                        <a:latin typeface="Calibri" panose="020F0502020204030204" pitchFamily="34" charset="0"/>
                        <a:cs typeface="Arial"/>
                      </a:endParaRPr>
                    </a:p>
                  </a:txBody>
                  <a:tcPr marL="0" marR="0" marT="3040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5240" algn="r">
                        <a:lnSpc>
                          <a:spcPct val="100000"/>
                        </a:lnSpc>
                        <a:spcBef>
                          <a:spcPts val="150"/>
                        </a:spcBef>
                      </a:pPr>
                      <a:r>
                        <a:rPr sz="800" b="0" baseline="0" dirty="0">
                          <a:solidFill>
                            <a:schemeClr val="tx1"/>
                          </a:solidFill>
                          <a:latin typeface="Calibri" panose="020F0502020204030204" pitchFamily="34" charset="0"/>
                          <a:cs typeface="Arial"/>
                        </a:rPr>
                        <a:t>0,00</a:t>
                      </a:r>
                      <a:endParaRPr sz="800" b="0" baseline="0">
                        <a:solidFill>
                          <a:schemeClr val="tx1"/>
                        </a:solidFill>
                        <a:latin typeface="Calibri" panose="020F0502020204030204" pitchFamily="34" charset="0"/>
                        <a:cs typeface="Arial"/>
                      </a:endParaRPr>
                    </a:p>
                  </a:txBody>
                  <a:tcPr marL="0" marR="0" marT="1629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13"/>
                  </a:ext>
                </a:extLst>
              </a:tr>
              <a:tr h="263841">
                <a:tc rowSpan="2">
                  <a:txBody>
                    <a:bodyPr/>
                    <a:lstStyle/>
                    <a:p>
                      <a:pPr>
                        <a:lnSpc>
                          <a:spcPct val="100000"/>
                        </a:lnSpc>
                        <a:spcBef>
                          <a:spcPts val="10"/>
                        </a:spcBef>
                      </a:pPr>
                      <a:endParaRPr sz="800" b="0" baseline="0">
                        <a:solidFill>
                          <a:schemeClr val="tx1"/>
                        </a:solidFill>
                        <a:latin typeface="Calibri" panose="020F0502020204030204" pitchFamily="34" charset="0"/>
                        <a:cs typeface="Times New Roman"/>
                      </a:endParaRPr>
                    </a:p>
                    <a:p>
                      <a:pPr marL="19050">
                        <a:lnSpc>
                          <a:spcPct val="100000"/>
                        </a:lnSpc>
                      </a:pPr>
                      <a:r>
                        <a:rPr sz="800" b="0" baseline="0" dirty="0">
                          <a:solidFill>
                            <a:schemeClr val="tx1"/>
                          </a:solidFill>
                          <a:latin typeface="Calibri" panose="020F0502020204030204" pitchFamily="34" charset="0"/>
                          <a:cs typeface="Arial"/>
                        </a:rPr>
                        <a:t>Titolo 5 -   Entrate da riduzione di attività</a:t>
                      </a:r>
                      <a:r>
                        <a:rPr sz="800" b="0" spc="-5"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finanziarie</a:t>
                      </a:r>
                      <a:endParaRPr sz="800" b="0" baseline="0">
                        <a:solidFill>
                          <a:schemeClr val="tx1"/>
                        </a:solidFill>
                        <a:latin typeface="Calibri" panose="020F0502020204030204" pitchFamily="34" charset="0"/>
                        <a:cs typeface="Arial"/>
                      </a:endParaRPr>
                    </a:p>
                  </a:txBody>
                  <a:tcPr marL="0" marR="0" marT="1086"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rowSpan="2">
                  <a:txBody>
                    <a:bodyPr/>
                    <a:lstStyle/>
                    <a:p>
                      <a:pPr marR="15240" algn="r">
                        <a:lnSpc>
                          <a:spcPct val="100000"/>
                        </a:lnSpc>
                        <a:spcBef>
                          <a:spcPts val="800"/>
                        </a:spcBef>
                      </a:pPr>
                      <a:r>
                        <a:rPr sz="800" b="0" baseline="0" dirty="0">
                          <a:solidFill>
                            <a:schemeClr val="tx1"/>
                          </a:solidFill>
                          <a:latin typeface="Calibri" panose="020F0502020204030204" pitchFamily="34" charset="0"/>
                          <a:cs typeface="Arial"/>
                        </a:rPr>
                        <a:t>0,00</a:t>
                      </a:r>
                      <a:endParaRPr sz="800" b="0" baseline="0">
                        <a:solidFill>
                          <a:schemeClr val="tx1"/>
                        </a:solidFill>
                        <a:latin typeface="Calibri" panose="020F0502020204030204" pitchFamily="34" charset="0"/>
                        <a:cs typeface="Arial"/>
                      </a:endParaRPr>
                    </a:p>
                  </a:txBody>
                  <a:tcPr marL="0" marR="0" marT="86879"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rowSpan="2">
                  <a:txBody>
                    <a:bodyPr/>
                    <a:lstStyle/>
                    <a:p>
                      <a:pPr marR="12065" algn="r">
                        <a:lnSpc>
                          <a:spcPct val="100000"/>
                        </a:lnSpc>
                        <a:spcBef>
                          <a:spcPts val="800"/>
                        </a:spcBef>
                      </a:pPr>
                      <a:r>
                        <a:rPr sz="800" b="0" baseline="0" dirty="0">
                          <a:solidFill>
                            <a:schemeClr val="tx1"/>
                          </a:solidFill>
                          <a:latin typeface="Calibri" panose="020F0502020204030204" pitchFamily="34" charset="0"/>
                          <a:cs typeface="Arial"/>
                        </a:rPr>
                        <a:t>0,00</a:t>
                      </a:r>
                      <a:endParaRPr sz="800" b="0" baseline="0">
                        <a:solidFill>
                          <a:schemeClr val="tx1"/>
                        </a:solidFill>
                        <a:latin typeface="Calibri" panose="020F0502020204030204" pitchFamily="34" charset="0"/>
                        <a:cs typeface="Arial"/>
                      </a:endParaRPr>
                    </a:p>
                  </a:txBody>
                  <a:tcPr marL="0" marR="0" marT="86879"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a:txBody>
                    <a:bodyPr/>
                    <a:lstStyle/>
                    <a:p>
                      <a:pPr marL="19050">
                        <a:lnSpc>
                          <a:spcPct val="100000"/>
                        </a:lnSpc>
                        <a:spcBef>
                          <a:spcPts val="280"/>
                        </a:spcBef>
                      </a:pPr>
                      <a:r>
                        <a:rPr sz="800" b="0" baseline="0" dirty="0">
                          <a:solidFill>
                            <a:schemeClr val="tx1"/>
                          </a:solidFill>
                          <a:latin typeface="Calibri" panose="020F0502020204030204" pitchFamily="34" charset="0"/>
                          <a:cs typeface="Arial"/>
                        </a:rPr>
                        <a:t>Titolo 3 -    Spese per incremento di attività</a:t>
                      </a:r>
                      <a:r>
                        <a:rPr sz="800" b="0" spc="-7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finanziarie</a:t>
                      </a:r>
                    </a:p>
                  </a:txBody>
                  <a:tcPr marL="0" marR="0" marT="3040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5240" algn="r">
                        <a:lnSpc>
                          <a:spcPct val="100000"/>
                        </a:lnSpc>
                        <a:spcBef>
                          <a:spcPts val="150"/>
                        </a:spcBef>
                      </a:pPr>
                      <a:r>
                        <a:rPr sz="800" b="0" baseline="0" dirty="0">
                          <a:solidFill>
                            <a:schemeClr val="tx1"/>
                          </a:solidFill>
                          <a:latin typeface="Calibri" panose="020F0502020204030204" pitchFamily="34" charset="0"/>
                          <a:cs typeface="Arial"/>
                        </a:rPr>
                        <a:t>0,00</a:t>
                      </a:r>
                      <a:endParaRPr sz="800" b="0" baseline="0">
                        <a:solidFill>
                          <a:schemeClr val="tx1"/>
                        </a:solidFill>
                        <a:latin typeface="Calibri" panose="020F0502020204030204" pitchFamily="34" charset="0"/>
                        <a:cs typeface="Arial"/>
                      </a:endParaRPr>
                    </a:p>
                  </a:txBody>
                  <a:tcPr marL="0" marR="0" marT="1629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2065" algn="r">
                        <a:lnSpc>
                          <a:spcPct val="100000"/>
                        </a:lnSpc>
                        <a:spcBef>
                          <a:spcPts val="150"/>
                        </a:spcBef>
                      </a:pPr>
                      <a:r>
                        <a:rPr sz="800" b="0" baseline="0" dirty="0">
                          <a:solidFill>
                            <a:schemeClr val="tx1"/>
                          </a:solidFill>
                          <a:latin typeface="Calibri" panose="020F0502020204030204" pitchFamily="34" charset="0"/>
                          <a:cs typeface="Arial"/>
                        </a:rPr>
                        <a:t>0,00</a:t>
                      </a:r>
                    </a:p>
                  </a:txBody>
                  <a:tcPr marL="0" marR="0" marT="1629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14"/>
                  </a:ext>
                </a:extLst>
              </a:tr>
              <a:tr h="263841">
                <a:tc vMerge="1">
                  <a:txBody>
                    <a:bodyPr/>
                    <a:lstStyle/>
                    <a:p>
                      <a:endParaRPr/>
                    </a:p>
                  </a:txBody>
                  <a:tcPr marL="0" marR="0" marT="1270"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vMerge="1">
                  <a:txBody>
                    <a:bodyPr/>
                    <a:lstStyle/>
                    <a:p>
                      <a:endParaRPr/>
                    </a:p>
                  </a:txBody>
                  <a:tcPr marL="0" marR="0" marT="10160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vMerge="1">
                  <a:txBody>
                    <a:bodyPr/>
                    <a:lstStyle/>
                    <a:p>
                      <a:endParaRPr/>
                    </a:p>
                  </a:txBody>
                  <a:tcPr marL="0" marR="0" marT="10160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a:txBody>
                    <a:bodyPr/>
                    <a:lstStyle/>
                    <a:p>
                      <a:pPr marL="19050">
                        <a:lnSpc>
                          <a:spcPct val="100000"/>
                        </a:lnSpc>
                        <a:spcBef>
                          <a:spcPts val="280"/>
                        </a:spcBef>
                      </a:pPr>
                      <a:r>
                        <a:rPr sz="800" b="0" baseline="0" dirty="0">
                          <a:solidFill>
                            <a:schemeClr val="tx1"/>
                          </a:solidFill>
                          <a:latin typeface="Calibri" panose="020F0502020204030204" pitchFamily="34" charset="0"/>
                          <a:cs typeface="Arial"/>
                        </a:rPr>
                        <a:t>Fondo pluriennale vincolato per attività</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finanziarie</a:t>
                      </a:r>
                    </a:p>
                  </a:txBody>
                  <a:tcPr marL="0" marR="0" marT="3040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5240" algn="r">
                        <a:lnSpc>
                          <a:spcPct val="100000"/>
                        </a:lnSpc>
                        <a:spcBef>
                          <a:spcPts val="150"/>
                        </a:spcBef>
                      </a:pPr>
                      <a:r>
                        <a:rPr sz="800" b="0" baseline="0" dirty="0">
                          <a:solidFill>
                            <a:schemeClr val="tx1"/>
                          </a:solidFill>
                          <a:latin typeface="Calibri" panose="020F0502020204030204" pitchFamily="34" charset="0"/>
                          <a:cs typeface="Arial"/>
                        </a:rPr>
                        <a:t>0,00</a:t>
                      </a:r>
                      <a:endParaRPr sz="800" b="0" baseline="0">
                        <a:solidFill>
                          <a:schemeClr val="tx1"/>
                        </a:solidFill>
                        <a:latin typeface="Calibri" panose="020F0502020204030204" pitchFamily="34" charset="0"/>
                        <a:cs typeface="Arial"/>
                      </a:endParaRPr>
                    </a:p>
                  </a:txBody>
                  <a:tcPr marL="0" marR="0" marT="1629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15"/>
                  </a:ext>
                </a:extLst>
              </a:tr>
              <a:tr h="168847">
                <a:tc>
                  <a:txBody>
                    <a:bodyPr/>
                    <a:lstStyle/>
                    <a:p>
                      <a:pPr marR="14604" algn="r">
                        <a:lnSpc>
                          <a:spcPct val="100000"/>
                        </a:lnSpc>
                        <a:spcBef>
                          <a:spcPts val="330"/>
                        </a:spcBef>
                      </a:pPr>
                      <a:r>
                        <a:rPr sz="800" b="0" baseline="0" dirty="0">
                          <a:solidFill>
                            <a:schemeClr val="tx1"/>
                          </a:solidFill>
                          <a:latin typeface="Calibri" panose="020F0502020204030204" pitchFamily="34" charset="0"/>
                          <a:cs typeface="Arial"/>
                        </a:rPr>
                        <a:t>Totale entrate finali</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a:t>
                      </a:r>
                      <a:endParaRPr sz="800" b="0" baseline="0">
                        <a:solidFill>
                          <a:schemeClr val="tx1"/>
                        </a:solidFill>
                        <a:latin typeface="Calibri" panose="020F0502020204030204" pitchFamily="34" charset="0"/>
                        <a:cs typeface="Arial"/>
                      </a:endParaRPr>
                    </a:p>
                  </a:txBody>
                  <a:tcPr marL="0" marR="0" marT="3583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3970" algn="r">
                        <a:lnSpc>
                          <a:spcPct val="100000"/>
                        </a:lnSpc>
                        <a:spcBef>
                          <a:spcPts val="200"/>
                        </a:spcBef>
                      </a:pPr>
                      <a:r>
                        <a:rPr sz="800" b="0" baseline="0" dirty="0">
                          <a:solidFill>
                            <a:schemeClr val="tx1"/>
                          </a:solidFill>
                          <a:latin typeface="Calibri" panose="020F0502020204030204" pitchFamily="34" charset="0"/>
                          <a:cs typeface="Arial"/>
                        </a:rPr>
                        <a:t>68.564.811,06</a:t>
                      </a:r>
                      <a:endParaRPr sz="800" b="0" baseline="0">
                        <a:solidFill>
                          <a:schemeClr val="tx1"/>
                        </a:solidFill>
                        <a:latin typeface="Calibri" panose="020F0502020204030204" pitchFamily="34" charset="0"/>
                        <a:cs typeface="Arial"/>
                      </a:endParaRPr>
                    </a:p>
                  </a:txBody>
                  <a:tcPr marL="0" marR="0" marT="2172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0795" algn="r">
                        <a:lnSpc>
                          <a:spcPct val="100000"/>
                        </a:lnSpc>
                        <a:spcBef>
                          <a:spcPts val="200"/>
                        </a:spcBef>
                      </a:pPr>
                      <a:r>
                        <a:rPr sz="800" b="0" baseline="0" dirty="0">
                          <a:solidFill>
                            <a:schemeClr val="tx1"/>
                          </a:solidFill>
                          <a:latin typeface="Calibri" panose="020F0502020204030204" pitchFamily="34" charset="0"/>
                          <a:cs typeface="Arial"/>
                        </a:rPr>
                        <a:t>66.217.705,91</a:t>
                      </a:r>
                      <a:endParaRPr sz="800" b="0" baseline="0">
                        <a:solidFill>
                          <a:schemeClr val="tx1"/>
                        </a:solidFill>
                        <a:latin typeface="Calibri" panose="020F0502020204030204" pitchFamily="34" charset="0"/>
                        <a:cs typeface="Arial"/>
                      </a:endParaRPr>
                    </a:p>
                  </a:txBody>
                  <a:tcPr marL="0" marR="0" marT="2172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a:txBody>
                    <a:bodyPr/>
                    <a:lstStyle/>
                    <a:p>
                      <a:pPr marR="14604" algn="r">
                        <a:lnSpc>
                          <a:spcPct val="100000"/>
                        </a:lnSpc>
                        <a:spcBef>
                          <a:spcPts val="330"/>
                        </a:spcBef>
                      </a:pPr>
                      <a:r>
                        <a:rPr sz="800" b="0" baseline="0" dirty="0">
                          <a:solidFill>
                            <a:schemeClr val="tx1"/>
                          </a:solidFill>
                          <a:latin typeface="Calibri" panose="020F0502020204030204" pitchFamily="34" charset="0"/>
                          <a:cs typeface="Arial"/>
                        </a:rPr>
                        <a:t>Totale spese finali</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a:t>
                      </a:r>
                    </a:p>
                  </a:txBody>
                  <a:tcPr marL="0" marR="0" marT="3583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3970" algn="r">
                        <a:lnSpc>
                          <a:spcPct val="100000"/>
                        </a:lnSpc>
                        <a:spcBef>
                          <a:spcPts val="200"/>
                        </a:spcBef>
                      </a:pPr>
                      <a:r>
                        <a:rPr sz="800" b="0" baseline="0" dirty="0">
                          <a:solidFill>
                            <a:schemeClr val="tx1"/>
                          </a:solidFill>
                          <a:latin typeface="Calibri" panose="020F0502020204030204" pitchFamily="34" charset="0"/>
                          <a:cs typeface="Arial"/>
                        </a:rPr>
                        <a:t>79.486.889,18</a:t>
                      </a:r>
                      <a:endParaRPr sz="800" b="0" baseline="0">
                        <a:solidFill>
                          <a:schemeClr val="tx1"/>
                        </a:solidFill>
                        <a:latin typeface="Calibri" panose="020F0502020204030204" pitchFamily="34" charset="0"/>
                        <a:cs typeface="Arial"/>
                      </a:endParaRPr>
                    </a:p>
                  </a:txBody>
                  <a:tcPr marL="0" marR="0" marT="2172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0795" algn="r">
                        <a:lnSpc>
                          <a:spcPct val="100000"/>
                        </a:lnSpc>
                        <a:spcBef>
                          <a:spcPts val="200"/>
                        </a:spcBef>
                      </a:pPr>
                      <a:r>
                        <a:rPr sz="800" b="0" baseline="0" dirty="0">
                          <a:solidFill>
                            <a:schemeClr val="tx1"/>
                          </a:solidFill>
                          <a:latin typeface="Calibri" panose="020F0502020204030204" pitchFamily="34" charset="0"/>
                          <a:cs typeface="Arial"/>
                        </a:rPr>
                        <a:t>62.968.004,04</a:t>
                      </a:r>
                    </a:p>
                  </a:txBody>
                  <a:tcPr marL="0" marR="0" marT="2172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16"/>
                  </a:ext>
                </a:extLst>
              </a:tr>
              <a:tr h="146548">
                <a:tc>
                  <a:txBody>
                    <a:bodyPr/>
                    <a:lstStyle/>
                    <a:p>
                      <a:pPr marL="19050">
                        <a:lnSpc>
                          <a:spcPct val="100000"/>
                        </a:lnSpc>
                        <a:spcBef>
                          <a:spcPts val="280"/>
                        </a:spcBef>
                      </a:pPr>
                      <a:r>
                        <a:rPr sz="800" b="0" baseline="0" dirty="0">
                          <a:solidFill>
                            <a:schemeClr val="tx1"/>
                          </a:solidFill>
                          <a:latin typeface="Calibri" panose="020F0502020204030204" pitchFamily="34" charset="0"/>
                          <a:cs typeface="Arial"/>
                        </a:rPr>
                        <a:t>Titolo 6 -   Accensione di</a:t>
                      </a:r>
                      <a:r>
                        <a:rPr sz="800" b="0" spc="-5"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prestiti</a:t>
                      </a:r>
                      <a:endParaRPr sz="800" b="0" baseline="0">
                        <a:solidFill>
                          <a:schemeClr val="tx1"/>
                        </a:solidFill>
                        <a:latin typeface="Calibri" panose="020F0502020204030204" pitchFamily="34" charset="0"/>
                        <a:cs typeface="Arial"/>
                      </a:endParaRPr>
                    </a:p>
                  </a:txBody>
                  <a:tcPr marL="0" marR="0" marT="3040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5240" algn="r">
                        <a:lnSpc>
                          <a:spcPct val="100000"/>
                        </a:lnSpc>
                        <a:spcBef>
                          <a:spcPts val="100"/>
                        </a:spcBef>
                      </a:pPr>
                      <a:r>
                        <a:rPr sz="800" b="0" baseline="0" dirty="0">
                          <a:solidFill>
                            <a:schemeClr val="tx1"/>
                          </a:solidFill>
                          <a:latin typeface="Calibri" panose="020F0502020204030204" pitchFamily="34" charset="0"/>
                          <a:cs typeface="Arial"/>
                        </a:rPr>
                        <a:t>0,00</a:t>
                      </a:r>
                      <a:endParaRPr sz="800" b="0" baseline="0">
                        <a:solidFill>
                          <a:schemeClr val="tx1"/>
                        </a:solidFill>
                        <a:latin typeface="Calibri" panose="020F0502020204030204" pitchFamily="34" charset="0"/>
                        <a:cs typeface="Arial"/>
                      </a:endParaRPr>
                    </a:p>
                  </a:txBody>
                  <a:tcPr marL="0" marR="0" marT="1086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2065" algn="r">
                        <a:lnSpc>
                          <a:spcPct val="100000"/>
                        </a:lnSpc>
                        <a:spcBef>
                          <a:spcPts val="100"/>
                        </a:spcBef>
                      </a:pPr>
                      <a:r>
                        <a:rPr sz="800" b="0" baseline="0" dirty="0">
                          <a:solidFill>
                            <a:schemeClr val="tx1"/>
                          </a:solidFill>
                          <a:latin typeface="Calibri" panose="020F0502020204030204" pitchFamily="34" charset="0"/>
                          <a:cs typeface="Arial"/>
                        </a:rPr>
                        <a:t>0,00</a:t>
                      </a:r>
                      <a:endParaRPr sz="800" b="0" baseline="0">
                        <a:solidFill>
                          <a:schemeClr val="tx1"/>
                        </a:solidFill>
                        <a:latin typeface="Calibri" panose="020F0502020204030204" pitchFamily="34" charset="0"/>
                        <a:cs typeface="Arial"/>
                      </a:endParaRPr>
                    </a:p>
                  </a:txBody>
                  <a:tcPr marL="0" marR="0" marT="1086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a:txBody>
                    <a:bodyPr/>
                    <a:lstStyle/>
                    <a:p>
                      <a:pPr marL="19050">
                        <a:lnSpc>
                          <a:spcPct val="100000"/>
                        </a:lnSpc>
                        <a:spcBef>
                          <a:spcPts val="280"/>
                        </a:spcBef>
                      </a:pPr>
                      <a:r>
                        <a:rPr sz="800" b="0" baseline="0" dirty="0">
                          <a:solidFill>
                            <a:schemeClr val="tx1"/>
                          </a:solidFill>
                          <a:latin typeface="Calibri" panose="020F0502020204030204" pitchFamily="34" charset="0"/>
                          <a:cs typeface="Arial"/>
                        </a:rPr>
                        <a:t>Titolo 4 -    Rimborso di</a:t>
                      </a:r>
                      <a:r>
                        <a:rPr sz="800" b="0" spc="-7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prestiti</a:t>
                      </a:r>
                    </a:p>
                  </a:txBody>
                  <a:tcPr marL="0" marR="0" marT="3040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3970" algn="r">
                        <a:lnSpc>
                          <a:spcPct val="100000"/>
                        </a:lnSpc>
                        <a:spcBef>
                          <a:spcPts val="150"/>
                        </a:spcBef>
                      </a:pPr>
                      <a:r>
                        <a:rPr sz="800" b="0" baseline="0" dirty="0">
                          <a:solidFill>
                            <a:schemeClr val="tx1"/>
                          </a:solidFill>
                          <a:latin typeface="Calibri" panose="020F0502020204030204" pitchFamily="34" charset="0"/>
                          <a:cs typeface="Arial"/>
                        </a:rPr>
                        <a:t>129.403,77</a:t>
                      </a:r>
                      <a:endParaRPr sz="800" b="0" baseline="0">
                        <a:solidFill>
                          <a:schemeClr val="tx1"/>
                        </a:solidFill>
                        <a:latin typeface="Calibri" panose="020F0502020204030204" pitchFamily="34" charset="0"/>
                        <a:cs typeface="Arial"/>
                      </a:endParaRPr>
                    </a:p>
                  </a:txBody>
                  <a:tcPr marL="0" marR="0" marT="1629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0795" algn="r">
                        <a:lnSpc>
                          <a:spcPct val="100000"/>
                        </a:lnSpc>
                        <a:spcBef>
                          <a:spcPts val="150"/>
                        </a:spcBef>
                      </a:pPr>
                      <a:r>
                        <a:rPr sz="800" b="0" baseline="0" dirty="0">
                          <a:solidFill>
                            <a:schemeClr val="tx1"/>
                          </a:solidFill>
                          <a:latin typeface="Calibri" panose="020F0502020204030204" pitchFamily="34" charset="0"/>
                          <a:cs typeface="Arial"/>
                        </a:rPr>
                        <a:t>129.403,77</a:t>
                      </a:r>
                    </a:p>
                  </a:txBody>
                  <a:tcPr marL="0" marR="0" marT="1629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17"/>
                  </a:ext>
                </a:extLst>
              </a:tr>
              <a:tr h="146548">
                <a:tc rowSpan="2">
                  <a:txBody>
                    <a:bodyPr/>
                    <a:lstStyle/>
                    <a:p>
                      <a:pPr>
                        <a:lnSpc>
                          <a:spcPct val="100000"/>
                        </a:lnSpc>
                        <a:spcBef>
                          <a:spcPts val="5"/>
                        </a:spcBef>
                      </a:pPr>
                      <a:endParaRPr sz="800" b="0" baseline="0">
                        <a:solidFill>
                          <a:schemeClr val="tx1"/>
                        </a:solidFill>
                        <a:latin typeface="Calibri" panose="020F0502020204030204" pitchFamily="34" charset="0"/>
                        <a:cs typeface="Times New Roman"/>
                      </a:endParaRPr>
                    </a:p>
                    <a:p>
                      <a:pPr marL="19050">
                        <a:lnSpc>
                          <a:spcPct val="100000"/>
                        </a:lnSpc>
                      </a:pPr>
                      <a:r>
                        <a:rPr sz="800" b="0" baseline="0" dirty="0">
                          <a:solidFill>
                            <a:schemeClr val="tx1"/>
                          </a:solidFill>
                          <a:latin typeface="Calibri" panose="020F0502020204030204" pitchFamily="34" charset="0"/>
                          <a:cs typeface="Arial"/>
                        </a:rPr>
                        <a:t>Titolo 7 -   Anticipazioni da istituto</a:t>
                      </a:r>
                      <a:r>
                        <a:rPr sz="800" b="0" spc="-5"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tesoriere/cassiere</a:t>
                      </a:r>
                      <a:endParaRPr sz="800" b="0" baseline="0">
                        <a:solidFill>
                          <a:schemeClr val="tx1"/>
                        </a:solidFill>
                        <a:latin typeface="Calibri" panose="020F0502020204030204" pitchFamily="34" charset="0"/>
                        <a:cs typeface="Arial"/>
                      </a:endParaRPr>
                    </a:p>
                  </a:txBody>
                  <a:tcPr marL="0" marR="0" marT="543"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rowSpan="2">
                  <a:txBody>
                    <a:bodyPr/>
                    <a:lstStyle/>
                    <a:p>
                      <a:pPr marR="15240" algn="r">
                        <a:lnSpc>
                          <a:spcPct val="100000"/>
                        </a:lnSpc>
                        <a:spcBef>
                          <a:spcPts val="800"/>
                        </a:spcBef>
                      </a:pPr>
                      <a:r>
                        <a:rPr sz="800" b="0" baseline="0" dirty="0">
                          <a:solidFill>
                            <a:schemeClr val="tx1"/>
                          </a:solidFill>
                          <a:latin typeface="Calibri" panose="020F0502020204030204" pitchFamily="34" charset="0"/>
                          <a:cs typeface="Arial"/>
                        </a:rPr>
                        <a:t>0,00</a:t>
                      </a:r>
                      <a:endParaRPr sz="800" b="0" baseline="0">
                        <a:solidFill>
                          <a:schemeClr val="tx1"/>
                        </a:solidFill>
                        <a:latin typeface="Calibri" panose="020F0502020204030204" pitchFamily="34" charset="0"/>
                        <a:cs typeface="Arial"/>
                      </a:endParaRPr>
                    </a:p>
                  </a:txBody>
                  <a:tcPr marL="0" marR="0" marT="86879"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rowSpan="2">
                  <a:txBody>
                    <a:bodyPr/>
                    <a:lstStyle/>
                    <a:p>
                      <a:pPr marR="12065" algn="r">
                        <a:lnSpc>
                          <a:spcPct val="100000"/>
                        </a:lnSpc>
                        <a:spcBef>
                          <a:spcPts val="800"/>
                        </a:spcBef>
                      </a:pPr>
                      <a:r>
                        <a:rPr sz="800" b="0" baseline="0" dirty="0">
                          <a:solidFill>
                            <a:schemeClr val="tx1"/>
                          </a:solidFill>
                          <a:latin typeface="Calibri" panose="020F0502020204030204" pitchFamily="34" charset="0"/>
                          <a:cs typeface="Arial"/>
                        </a:rPr>
                        <a:t>0,00</a:t>
                      </a:r>
                      <a:endParaRPr sz="800" b="0" baseline="0">
                        <a:solidFill>
                          <a:schemeClr val="tx1"/>
                        </a:solidFill>
                        <a:latin typeface="Calibri" panose="020F0502020204030204" pitchFamily="34" charset="0"/>
                        <a:cs typeface="Arial"/>
                      </a:endParaRPr>
                    </a:p>
                  </a:txBody>
                  <a:tcPr marL="0" marR="0" marT="86879"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a:txBody>
                    <a:bodyPr/>
                    <a:lstStyle/>
                    <a:p>
                      <a:pPr marL="19050">
                        <a:lnSpc>
                          <a:spcPct val="100000"/>
                        </a:lnSpc>
                        <a:spcBef>
                          <a:spcPts val="280"/>
                        </a:spcBef>
                      </a:pPr>
                      <a:r>
                        <a:rPr sz="800" b="0" baseline="0" dirty="0">
                          <a:solidFill>
                            <a:schemeClr val="tx1"/>
                          </a:solidFill>
                          <a:latin typeface="Calibri" panose="020F0502020204030204" pitchFamily="34" charset="0"/>
                          <a:cs typeface="Arial"/>
                        </a:rPr>
                        <a:t>Fondo anticipazioni di</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liquidità</a:t>
                      </a:r>
                    </a:p>
                  </a:txBody>
                  <a:tcPr marL="0" marR="0" marT="3040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5240" algn="r">
                        <a:lnSpc>
                          <a:spcPct val="100000"/>
                        </a:lnSpc>
                        <a:spcBef>
                          <a:spcPts val="150"/>
                        </a:spcBef>
                      </a:pPr>
                      <a:r>
                        <a:rPr sz="800" b="0" baseline="0" dirty="0">
                          <a:solidFill>
                            <a:schemeClr val="tx1"/>
                          </a:solidFill>
                          <a:latin typeface="Calibri" panose="020F0502020204030204" pitchFamily="34" charset="0"/>
                          <a:cs typeface="Arial"/>
                        </a:rPr>
                        <a:t>0,00</a:t>
                      </a:r>
                      <a:endParaRPr sz="800" b="0" baseline="0">
                        <a:solidFill>
                          <a:schemeClr val="tx1"/>
                        </a:solidFill>
                        <a:latin typeface="Calibri" panose="020F0502020204030204" pitchFamily="34" charset="0"/>
                        <a:cs typeface="Arial"/>
                      </a:endParaRPr>
                    </a:p>
                  </a:txBody>
                  <a:tcPr marL="0" marR="0" marT="1629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endParaRPr sz="800" b="0" baseline="0" dirty="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18"/>
                  </a:ext>
                </a:extLst>
              </a:tr>
              <a:tr h="263841">
                <a:tc vMerge="1">
                  <a:txBody>
                    <a:bodyPr/>
                    <a:lstStyle/>
                    <a:p>
                      <a:endParaRPr/>
                    </a:p>
                  </a:txBody>
                  <a:tcPr marL="0" marR="0" marT="635"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vMerge="1">
                  <a:txBody>
                    <a:bodyPr/>
                    <a:lstStyle/>
                    <a:p>
                      <a:endParaRPr/>
                    </a:p>
                  </a:txBody>
                  <a:tcPr marL="0" marR="0" marT="10160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vMerge="1">
                  <a:txBody>
                    <a:bodyPr/>
                    <a:lstStyle/>
                    <a:p>
                      <a:endParaRPr/>
                    </a:p>
                  </a:txBody>
                  <a:tcPr marL="0" marR="0" marT="10160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tc>
                  <a:txBody>
                    <a:bodyPr/>
                    <a:lstStyle/>
                    <a:p>
                      <a:pPr marL="19050">
                        <a:lnSpc>
                          <a:spcPct val="100000"/>
                        </a:lnSpc>
                        <a:spcBef>
                          <a:spcPts val="280"/>
                        </a:spcBef>
                      </a:pPr>
                      <a:r>
                        <a:rPr sz="800" b="0" baseline="0" dirty="0">
                          <a:solidFill>
                            <a:schemeClr val="tx1"/>
                          </a:solidFill>
                          <a:latin typeface="Calibri" panose="020F0502020204030204" pitchFamily="34" charset="0"/>
                          <a:cs typeface="Arial"/>
                        </a:rPr>
                        <a:t>Titolo 5 -    Chiusura Anticipazioni da istituto</a:t>
                      </a:r>
                      <a:r>
                        <a:rPr sz="800" b="0" spc="-7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tesoriere/cassiere</a:t>
                      </a:r>
                    </a:p>
                  </a:txBody>
                  <a:tcPr marL="0" marR="0" marT="30408"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5240" algn="r">
                        <a:lnSpc>
                          <a:spcPct val="100000"/>
                        </a:lnSpc>
                        <a:spcBef>
                          <a:spcPts val="150"/>
                        </a:spcBef>
                      </a:pPr>
                      <a:r>
                        <a:rPr sz="800" b="0" baseline="0" dirty="0">
                          <a:solidFill>
                            <a:schemeClr val="tx1"/>
                          </a:solidFill>
                          <a:latin typeface="Calibri" panose="020F0502020204030204" pitchFamily="34" charset="0"/>
                          <a:cs typeface="Arial"/>
                        </a:rPr>
                        <a:t>0,00</a:t>
                      </a:r>
                      <a:endParaRPr sz="800" b="0" baseline="0">
                        <a:solidFill>
                          <a:schemeClr val="tx1"/>
                        </a:solidFill>
                        <a:latin typeface="Calibri" panose="020F0502020204030204" pitchFamily="34" charset="0"/>
                        <a:cs typeface="Arial"/>
                      </a:endParaRPr>
                    </a:p>
                  </a:txBody>
                  <a:tcPr marL="0" marR="0" marT="16290" marB="0">
                    <a:lnL w="635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2065" algn="r">
                        <a:lnSpc>
                          <a:spcPct val="100000"/>
                        </a:lnSpc>
                        <a:spcBef>
                          <a:spcPts val="150"/>
                        </a:spcBef>
                      </a:pPr>
                      <a:r>
                        <a:rPr sz="800" b="0" baseline="0" dirty="0">
                          <a:solidFill>
                            <a:schemeClr val="tx1"/>
                          </a:solidFill>
                          <a:latin typeface="Calibri" panose="020F0502020204030204" pitchFamily="34" charset="0"/>
                          <a:cs typeface="Arial"/>
                        </a:rPr>
                        <a:t>0,00</a:t>
                      </a:r>
                    </a:p>
                  </a:txBody>
                  <a:tcPr marL="0" marR="0" marT="16290" marB="0">
                    <a:lnL w="6350">
                      <a:solidFill>
                        <a:srgbClr val="000000"/>
                      </a:solidFill>
                      <a:prstDash val="solid"/>
                    </a:lnL>
                    <a:lnR w="12700">
                      <a:solidFill>
                        <a:srgbClr val="000000"/>
                      </a:solidFill>
                      <a:prstDash val="solid"/>
                    </a:lnR>
                    <a:lnT w="6350">
                      <a:solidFill>
                        <a:srgbClr val="CCCCCC"/>
                      </a:solidFill>
                      <a:prstDash val="solid"/>
                    </a:lnT>
                    <a:lnB w="6350">
                      <a:solidFill>
                        <a:srgbClr val="CCCCCC"/>
                      </a:solidFill>
                      <a:prstDash val="solid"/>
                    </a:lnB>
                  </a:tcPr>
                </a:tc>
                <a:extLst>
                  <a:ext uri="{0D108BD9-81ED-4DB2-BD59-A6C34878D82A}">
                    <a16:rowId xmlns:a16="http://schemas.microsoft.com/office/drawing/2014/main" val="10019"/>
                  </a:ext>
                </a:extLst>
              </a:tr>
              <a:tr h="258616">
                <a:tc>
                  <a:txBody>
                    <a:bodyPr/>
                    <a:lstStyle/>
                    <a:p>
                      <a:pPr marL="19050">
                        <a:lnSpc>
                          <a:spcPct val="100000"/>
                        </a:lnSpc>
                        <a:spcBef>
                          <a:spcPts val="229"/>
                        </a:spcBef>
                      </a:pPr>
                      <a:r>
                        <a:rPr sz="800" b="0" baseline="0" dirty="0">
                          <a:solidFill>
                            <a:schemeClr val="tx1"/>
                          </a:solidFill>
                          <a:latin typeface="Calibri" panose="020F0502020204030204" pitchFamily="34" charset="0"/>
                          <a:cs typeface="Arial"/>
                        </a:rPr>
                        <a:t>Titolo 9 -   Entrate per conto di terzi e partite di</a:t>
                      </a:r>
                      <a:r>
                        <a:rPr sz="800" b="0" spc="-5"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giro</a:t>
                      </a:r>
                      <a:endParaRPr sz="800" b="0" baseline="0">
                        <a:solidFill>
                          <a:schemeClr val="tx1"/>
                        </a:solidFill>
                        <a:latin typeface="Calibri" panose="020F0502020204030204" pitchFamily="34" charset="0"/>
                        <a:cs typeface="Arial"/>
                      </a:endParaRPr>
                    </a:p>
                  </a:txBody>
                  <a:tcPr marL="0" marR="0" marT="24977"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3970" algn="r">
                        <a:lnSpc>
                          <a:spcPct val="100000"/>
                        </a:lnSpc>
                        <a:spcBef>
                          <a:spcPts val="100"/>
                        </a:spcBef>
                      </a:pPr>
                      <a:r>
                        <a:rPr sz="800" b="0" baseline="0" dirty="0">
                          <a:solidFill>
                            <a:schemeClr val="tx1"/>
                          </a:solidFill>
                          <a:latin typeface="Calibri" panose="020F0502020204030204" pitchFamily="34" charset="0"/>
                          <a:cs typeface="Arial"/>
                        </a:rPr>
                        <a:t>8.243.419,68</a:t>
                      </a:r>
                      <a:endParaRPr sz="800" b="0" baseline="0">
                        <a:solidFill>
                          <a:schemeClr val="tx1"/>
                        </a:solidFill>
                        <a:latin typeface="Calibri" panose="020F0502020204030204" pitchFamily="34" charset="0"/>
                        <a:cs typeface="Arial"/>
                      </a:endParaRPr>
                    </a:p>
                  </a:txBody>
                  <a:tcPr marL="0" marR="0" marT="10860" marB="0">
                    <a:lnL w="6350">
                      <a:solidFill>
                        <a:srgbClr val="000000"/>
                      </a:solidFill>
                      <a:prstDash val="solid"/>
                    </a:lnL>
                    <a:lnR w="6350">
                      <a:solidFill>
                        <a:srgbClr val="000000"/>
                      </a:solidFill>
                      <a:prstDash val="solid"/>
                    </a:lnR>
                    <a:lnT w="6350">
                      <a:solidFill>
                        <a:srgbClr val="CCCCCC"/>
                      </a:solidFill>
                      <a:prstDash val="solid"/>
                    </a:lnT>
                    <a:lnB w="6350">
                      <a:solidFill>
                        <a:srgbClr val="000000"/>
                      </a:solidFill>
                      <a:prstDash val="solid"/>
                    </a:lnB>
                  </a:tcPr>
                </a:tc>
                <a:tc>
                  <a:txBody>
                    <a:bodyPr/>
                    <a:lstStyle/>
                    <a:p>
                      <a:pPr marR="10795" algn="r">
                        <a:lnSpc>
                          <a:spcPct val="100000"/>
                        </a:lnSpc>
                        <a:spcBef>
                          <a:spcPts val="100"/>
                        </a:spcBef>
                      </a:pPr>
                      <a:r>
                        <a:rPr sz="800" b="0" baseline="0" dirty="0">
                          <a:solidFill>
                            <a:schemeClr val="tx1"/>
                          </a:solidFill>
                          <a:latin typeface="Calibri" panose="020F0502020204030204" pitchFamily="34" charset="0"/>
                          <a:cs typeface="Arial"/>
                        </a:rPr>
                        <a:t>8.246.791,44</a:t>
                      </a:r>
                      <a:endParaRPr sz="800" b="0" baseline="0">
                        <a:solidFill>
                          <a:schemeClr val="tx1"/>
                        </a:solidFill>
                        <a:latin typeface="Calibri" panose="020F0502020204030204" pitchFamily="34" charset="0"/>
                        <a:cs typeface="Arial"/>
                      </a:endParaRPr>
                    </a:p>
                  </a:txBody>
                  <a:tcPr marL="0" marR="0" marT="10860" marB="0">
                    <a:lnL w="6350">
                      <a:solidFill>
                        <a:srgbClr val="000000"/>
                      </a:solidFill>
                      <a:prstDash val="solid"/>
                    </a:lnL>
                    <a:lnR w="12700">
                      <a:solidFill>
                        <a:srgbClr val="000000"/>
                      </a:solidFill>
                      <a:prstDash val="solid"/>
                    </a:lnR>
                    <a:lnT w="6350">
                      <a:solidFill>
                        <a:srgbClr val="CCCCCC"/>
                      </a:solidFill>
                      <a:prstDash val="solid"/>
                    </a:lnT>
                    <a:lnB w="6350">
                      <a:solidFill>
                        <a:srgbClr val="000000"/>
                      </a:solidFill>
                      <a:prstDash val="solid"/>
                    </a:lnB>
                  </a:tcPr>
                </a:tc>
                <a:tc>
                  <a:txBody>
                    <a:bodyPr/>
                    <a:lstStyle/>
                    <a:p>
                      <a:pPr marL="19050">
                        <a:lnSpc>
                          <a:spcPct val="100000"/>
                        </a:lnSpc>
                        <a:spcBef>
                          <a:spcPts val="229"/>
                        </a:spcBef>
                      </a:pPr>
                      <a:r>
                        <a:rPr sz="800" b="0" baseline="0" dirty="0">
                          <a:solidFill>
                            <a:schemeClr val="tx1"/>
                          </a:solidFill>
                          <a:latin typeface="Calibri" panose="020F0502020204030204" pitchFamily="34" charset="0"/>
                          <a:cs typeface="Arial"/>
                        </a:rPr>
                        <a:t>Titolo 7 -    Spese per conto terzi e partite di</a:t>
                      </a:r>
                      <a:r>
                        <a:rPr sz="800" b="0" spc="-7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giro</a:t>
                      </a:r>
                    </a:p>
                  </a:txBody>
                  <a:tcPr marL="0" marR="0" marT="24977" marB="0">
                    <a:lnL w="12700">
                      <a:solidFill>
                        <a:srgbClr val="000000"/>
                      </a:solidFill>
                      <a:prstDash val="solid"/>
                    </a:lnL>
                    <a:lnR w="6350">
                      <a:solidFill>
                        <a:srgbClr val="000000"/>
                      </a:solidFill>
                      <a:prstDash val="solid"/>
                    </a:lnR>
                    <a:lnT w="6350">
                      <a:solidFill>
                        <a:srgbClr val="CCCCCC"/>
                      </a:solidFill>
                      <a:prstDash val="solid"/>
                    </a:lnT>
                    <a:lnB w="6350">
                      <a:solidFill>
                        <a:srgbClr val="CCCCCC"/>
                      </a:solidFill>
                      <a:prstDash val="solid"/>
                    </a:lnB>
                  </a:tcPr>
                </a:tc>
                <a:tc>
                  <a:txBody>
                    <a:bodyPr/>
                    <a:lstStyle/>
                    <a:p>
                      <a:pPr marR="13970" algn="r">
                        <a:lnSpc>
                          <a:spcPct val="100000"/>
                        </a:lnSpc>
                        <a:spcBef>
                          <a:spcPts val="100"/>
                        </a:spcBef>
                      </a:pPr>
                      <a:r>
                        <a:rPr sz="800" b="0" baseline="0" dirty="0">
                          <a:solidFill>
                            <a:schemeClr val="tx1"/>
                          </a:solidFill>
                          <a:latin typeface="Calibri" panose="020F0502020204030204" pitchFamily="34" charset="0"/>
                          <a:cs typeface="Arial"/>
                        </a:rPr>
                        <a:t>8.243.419,68</a:t>
                      </a:r>
                      <a:endParaRPr sz="800" b="0" baseline="0">
                        <a:solidFill>
                          <a:schemeClr val="tx1"/>
                        </a:solidFill>
                        <a:latin typeface="Calibri" panose="020F0502020204030204" pitchFamily="34" charset="0"/>
                        <a:cs typeface="Arial"/>
                      </a:endParaRPr>
                    </a:p>
                  </a:txBody>
                  <a:tcPr marL="0" marR="0" marT="10860" marB="0">
                    <a:lnL w="6350">
                      <a:solidFill>
                        <a:srgbClr val="000000"/>
                      </a:solidFill>
                      <a:prstDash val="solid"/>
                    </a:lnL>
                    <a:lnR w="6350">
                      <a:solidFill>
                        <a:srgbClr val="000000"/>
                      </a:solidFill>
                      <a:prstDash val="solid"/>
                    </a:lnR>
                    <a:lnT w="6350">
                      <a:solidFill>
                        <a:srgbClr val="CCCCCC"/>
                      </a:solidFill>
                      <a:prstDash val="solid"/>
                    </a:lnT>
                    <a:lnB w="6350">
                      <a:solidFill>
                        <a:srgbClr val="000000"/>
                      </a:solidFill>
                      <a:prstDash val="solid"/>
                    </a:lnB>
                  </a:tcPr>
                </a:tc>
                <a:tc>
                  <a:txBody>
                    <a:bodyPr/>
                    <a:lstStyle/>
                    <a:p>
                      <a:pPr marR="10795" algn="r">
                        <a:lnSpc>
                          <a:spcPct val="100000"/>
                        </a:lnSpc>
                        <a:spcBef>
                          <a:spcPts val="100"/>
                        </a:spcBef>
                      </a:pPr>
                      <a:r>
                        <a:rPr sz="800" b="0" baseline="0" dirty="0">
                          <a:solidFill>
                            <a:schemeClr val="tx1"/>
                          </a:solidFill>
                          <a:latin typeface="Calibri" panose="020F0502020204030204" pitchFamily="34" charset="0"/>
                          <a:cs typeface="Arial"/>
                        </a:rPr>
                        <a:t>8.072.503,20</a:t>
                      </a:r>
                    </a:p>
                  </a:txBody>
                  <a:tcPr marL="0" marR="0" marT="10860" marB="0">
                    <a:lnL w="6350">
                      <a:solidFill>
                        <a:srgbClr val="000000"/>
                      </a:solidFill>
                      <a:prstDash val="solid"/>
                    </a:lnL>
                    <a:lnR w="12700">
                      <a:solidFill>
                        <a:srgbClr val="000000"/>
                      </a:solidFill>
                      <a:prstDash val="solid"/>
                    </a:lnR>
                    <a:lnT w="6350">
                      <a:solidFill>
                        <a:srgbClr val="CCCCCC"/>
                      </a:solidFill>
                      <a:prstDash val="solid"/>
                    </a:lnT>
                    <a:lnB w="6350">
                      <a:solidFill>
                        <a:srgbClr val="000000"/>
                      </a:solidFill>
                      <a:prstDash val="solid"/>
                    </a:lnB>
                  </a:tcPr>
                </a:tc>
                <a:extLst>
                  <a:ext uri="{0D108BD9-81ED-4DB2-BD59-A6C34878D82A}">
                    <a16:rowId xmlns:a16="http://schemas.microsoft.com/office/drawing/2014/main" val="10020"/>
                  </a:ext>
                </a:extLst>
              </a:tr>
              <a:tr h="168847">
                <a:tc>
                  <a:txBody>
                    <a:bodyPr/>
                    <a:lstStyle/>
                    <a:p>
                      <a:pPr marR="14604" algn="r">
                        <a:lnSpc>
                          <a:spcPct val="100000"/>
                        </a:lnSpc>
                        <a:spcBef>
                          <a:spcPts val="330"/>
                        </a:spcBef>
                      </a:pPr>
                      <a:r>
                        <a:rPr sz="800" b="0" baseline="0" dirty="0">
                          <a:solidFill>
                            <a:schemeClr val="tx1"/>
                          </a:solidFill>
                          <a:latin typeface="Calibri" panose="020F0502020204030204" pitchFamily="34" charset="0"/>
                          <a:cs typeface="Arial"/>
                        </a:rPr>
                        <a:t>Totale entrate</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dell'esercizio</a:t>
                      </a:r>
                      <a:endParaRPr sz="800" b="0" baseline="0">
                        <a:solidFill>
                          <a:schemeClr val="tx1"/>
                        </a:solidFill>
                        <a:latin typeface="Calibri" panose="020F0502020204030204" pitchFamily="34" charset="0"/>
                        <a:cs typeface="Arial"/>
                      </a:endParaRPr>
                    </a:p>
                  </a:txBody>
                  <a:tcPr marL="0" marR="0" marT="35838" marB="0">
                    <a:lnL w="12700">
                      <a:solidFill>
                        <a:srgbClr val="000000"/>
                      </a:solidFill>
                      <a:prstDash val="solid"/>
                    </a:lnL>
                    <a:lnR w="6350">
                      <a:solidFill>
                        <a:srgbClr val="000000"/>
                      </a:solidFill>
                      <a:prstDash val="solid"/>
                    </a:lnR>
                    <a:lnT w="6350">
                      <a:solidFill>
                        <a:srgbClr val="CCCCCC"/>
                      </a:solidFill>
                      <a:prstDash val="solid"/>
                    </a:lnT>
                    <a:lnB w="6350">
                      <a:solidFill>
                        <a:srgbClr val="999999"/>
                      </a:solidFill>
                      <a:prstDash val="solid"/>
                    </a:lnB>
                  </a:tcPr>
                </a:tc>
                <a:tc>
                  <a:txBody>
                    <a:bodyPr/>
                    <a:lstStyle/>
                    <a:p>
                      <a:pPr marR="13970" algn="r">
                        <a:lnSpc>
                          <a:spcPct val="100000"/>
                        </a:lnSpc>
                        <a:spcBef>
                          <a:spcPts val="200"/>
                        </a:spcBef>
                      </a:pPr>
                      <a:r>
                        <a:rPr sz="800" b="0" baseline="0" dirty="0">
                          <a:solidFill>
                            <a:schemeClr val="tx1"/>
                          </a:solidFill>
                          <a:latin typeface="Calibri" panose="020F0502020204030204" pitchFamily="34" charset="0"/>
                          <a:cs typeface="Arial"/>
                        </a:rPr>
                        <a:t>76.808.230,74</a:t>
                      </a:r>
                      <a:endParaRPr sz="800" b="0" baseline="0">
                        <a:solidFill>
                          <a:schemeClr val="tx1"/>
                        </a:solidFill>
                        <a:latin typeface="Calibri" panose="020F0502020204030204" pitchFamily="34" charset="0"/>
                        <a:cs typeface="Arial"/>
                      </a:endParaRPr>
                    </a:p>
                  </a:txBody>
                  <a:tcPr marL="0" marR="0" marT="2172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10795" algn="r">
                        <a:lnSpc>
                          <a:spcPct val="100000"/>
                        </a:lnSpc>
                        <a:spcBef>
                          <a:spcPts val="200"/>
                        </a:spcBef>
                      </a:pPr>
                      <a:r>
                        <a:rPr sz="800" b="0" baseline="0" dirty="0">
                          <a:solidFill>
                            <a:schemeClr val="tx1"/>
                          </a:solidFill>
                          <a:latin typeface="Calibri" panose="020F0502020204030204" pitchFamily="34" charset="0"/>
                          <a:cs typeface="Arial"/>
                        </a:rPr>
                        <a:t>74.464.497,35</a:t>
                      </a:r>
                      <a:endParaRPr sz="800" b="0" baseline="0">
                        <a:solidFill>
                          <a:schemeClr val="tx1"/>
                        </a:solidFill>
                        <a:latin typeface="Calibri" panose="020F0502020204030204" pitchFamily="34" charset="0"/>
                        <a:cs typeface="Arial"/>
                      </a:endParaRPr>
                    </a:p>
                  </a:txBody>
                  <a:tcPr marL="0" marR="0" marT="21720" marB="0">
                    <a:lnL w="6350">
                      <a:solidFill>
                        <a:srgbClr val="000000"/>
                      </a:solidFill>
                      <a:prstDash val="solid"/>
                    </a:lnL>
                    <a:lnR w="12700">
                      <a:solidFill>
                        <a:srgbClr val="000000"/>
                      </a:solidFill>
                      <a:prstDash val="solid"/>
                    </a:lnR>
                    <a:lnT w="6350">
                      <a:solidFill>
                        <a:srgbClr val="000000"/>
                      </a:solidFill>
                      <a:prstDash val="solid"/>
                    </a:lnT>
                    <a:lnB w="6350">
                      <a:solidFill>
                        <a:srgbClr val="000000"/>
                      </a:solidFill>
                      <a:prstDash val="solid"/>
                    </a:lnB>
                  </a:tcPr>
                </a:tc>
                <a:tc>
                  <a:txBody>
                    <a:bodyPr/>
                    <a:lstStyle/>
                    <a:p>
                      <a:pPr marR="14604" algn="r">
                        <a:lnSpc>
                          <a:spcPct val="100000"/>
                        </a:lnSpc>
                        <a:spcBef>
                          <a:spcPts val="330"/>
                        </a:spcBef>
                      </a:pPr>
                      <a:r>
                        <a:rPr sz="800" b="0" baseline="0" dirty="0">
                          <a:solidFill>
                            <a:schemeClr val="tx1"/>
                          </a:solidFill>
                          <a:latin typeface="Calibri" panose="020F0502020204030204" pitchFamily="34" charset="0"/>
                          <a:cs typeface="Arial"/>
                        </a:rPr>
                        <a:t>Totale spese</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dell'esercizio</a:t>
                      </a:r>
                    </a:p>
                  </a:txBody>
                  <a:tcPr marL="0" marR="0" marT="35838" marB="0">
                    <a:lnL w="12700">
                      <a:solidFill>
                        <a:srgbClr val="000000"/>
                      </a:solidFill>
                      <a:prstDash val="solid"/>
                    </a:lnL>
                    <a:lnR w="6350">
                      <a:solidFill>
                        <a:srgbClr val="000000"/>
                      </a:solidFill>
                      <a:prstDash val="solid"/>
                    </a:lnR>
                    <a:lnT w="6350">
                      <a:solidFill>
                        <a:srgbClr val="CCCCCC"/>
                      </a:solidFill>
                      <a:prstDash val="solid"/>
                    </a:lnT>
                    <a:lnB w="6350">
                      <a:solidFill>
                        <a:srgbClr val="999999"/>
                      </a:solidFill>
                      <a:prstDash val="solid"/>
                    </a:lnB>
                  </a:tcPr>
                </a:tc>
                <a:tc>
                  <a:txBody>
                    <a:bodyPr/>
                    <a:lstStyle/>
                    <a:p>
                      <a:pPr marR="13970" algn="r">
                        <a:lnSpc>
                          <a:spcPct val="100000"/>
                        </a:lnSpc>
                        <a:spcBef>
                          <a:spcPts val="200"/>
                        </a:spcBef>
                      </a:pPr>
                      <a:r>
                        <a:rPr sz="800" b="0" baseline="0" dirty="0">
                          <a:solidFill>
                            <a:schemeClr val="tx1"/>
                          </a:solidFill>
                          <a:latin typeface="Calibri" panose="020F0502020204030204" pitchFamily="34" charset="0"/>
                          <a:cs typeface="Arial"/>
                        </a:rPr>
                        <a:t>87.859.712,63</a:t>
                      </a:r>
                      <a:endParaRPr sz="800" b="0" baseline="0">
                        <a:solidFill>
                          <a:schemeClr val="tx1"/>
                        </a:solidFill>
                        <a:latin typeface="Calibri" panose="020F0502020204030204" pitchFamily="34" charset="0"/>
                        <a:cs typeface="Arial"/>
                      </a:endParaRPr>
                    </a:p>
                  </a:txBody>
                  <a:tcPr marL="0" marR="0" marT="2172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10795" algn="r">
                        <a:lnSpc>
                          <a:spcPct val="100000"/>
                        </a:lnSpc>
                        <a:spcBef>
                          <a:spcPts val="200"/>
                        </a:spcBef>
                      </a:pPr>
                      <a:r>
                        <a:rPr sz="800" b="0" baseline="0" dirty="0">
                          <a:solidFill>
                            <a:schemeClr val="tx1"/>
                          </a:solidFill>
                          <a:latin typeface="Calibri" panose="020F0502020204030204" pitchFamily="34" charset="0"/>
                          <a:cs typeface="Arial"/>
                        </a:rPr>
                        <a:t>71.169.911,01</a:t>
                      </a:r>
                    </a:p>
                  </a:txBody>
                  <a:tcPr marL="0" marR="0" marT="21720" marB="0">
                    <a:lnL w="6350">
                      <a:solidFill>
                        <a:srgbClr val="000000"/>
                      </a:solidFill>
                      <a:prstDash val="solid"/>
                    </a:lnL>
                    <a:lnR w="1270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21"/>
                  </a:ext>
                </a:extLst>
              </a:tr>
              <a:tr h="168847">
                <a:tc>
                  <a:txBody>
                    <a:bodyPr/>
                    <a:lstStyle/>
                    <a:p>
                      <a:pPr marR="14604" algn="r">
                        <a:lnSpc>
                          <a:spcPct val="100000"/>
                        </a:lnSpc>
                        <a:spcBef>
                          <a:spcPts val="280"/>
                        </a:spcBef>
                      </a:pPr>
                      <a:r>
                        <a:rPr sz="800" b="0" baseline="0" dirty="0">
                          <a:solidFill>
                            <a:schemeClr val="tx1"/>
                          </a:solidFill>
                          <a:latin typeface="Calibri" panose="020F0502020204030204" pitchFamily="34" charset="0"/>
                          <a:cs typeface="Arial"/>
                        </a:rPr>
                        <a:t>TOTALE COMPLESSIVO</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ENTRATE</a:t>
                      </a:r>
                      <a:endParaRPr sz="800" b="0" baseline="0">
                        <a:solidFill>
                          <a:schemeClr val="tx1"/>
                        </a:solidFill>
                        <a:latin typeface="Calibri" panose="020F0502020204030204" pitchFamily="34" charset="0"/>
                        <a:cs typeface="Arial"/>
                      </a:endParaRPr>
                    </a:p>
                  </a:txBody>
                  <a:tcPr marL="0" marR="0" marT="30408" marB="0">
                    <a:lnL w="12700">
                      <a:solidFill>
                        <a:srgbClr val="000000"/>
                      </a:solidFill>
                      <a:prstDash val="solid"/>
                    </a:lnL>
                    <a:lnR w="6350">
                      <a:solidFill>
                        <a:srgbClr val="000000"/>
                      </a:solidFill>
                      <a:prstDash val="solid"/>
                    </a:lnR>
                    <a:lnT w="6350">
                      <a:solidFill>
                        <a:srgbClr val="999999"/>
                      </a:solidFill>
                      <a:prstDash val="solid"/>
                    </a:lnT>
                    <a:lnB w="6350">
                      <a:solidFill>
                        <a:srgbClr val="999999"/>
                      </a:solidFill>
                      <a:prstDash val="solid"/>
                    </a:lnB>
                  </a:tcPr>
                </a:tc>
                <a:tc>
                  <a:txBody>
                    <a:bodyPr/>
                    <a:lstStyle/>
                    <a:p>
                      <a:pPr marR="13970" algn="r">
                        <a:lnSpc>
                          <a:spcPct val="100000"/>
                        </a:lnSpc>
                        <a:spcBef>
                          <a:spcPts val="150"/>
                        </a:spcBef>
                      </a:pPr>
                      <a:r>
                        <a:rPr sz="800" b="0" baseline="0" dirty="0">
                          <a:solidFill>
                            <a:schemeClr val="tx1"/>
                          </a:solidFill>
                          <a:latin typeface="Calibri" panose="020F0502020204030204" pitchFamily="34" charset="0"/>
                          <a:cs typeface="Arial"/>
                        </a:rPr>
                        <a:t>101.075.758,91</a:t>
                      </a:r>
                      <a:endParaRPr sz="800" b="0" baseline="0">
                        <a:solidFill>
                          <a:schemeClr val="tx1"/>
                        </a:solidFill>
                        <a:latin typeface="Calibri" panose="020F0502020204030204" pitchFamily="34" charset="0"/>
                        <a:cs typeface="Arial"/>
                      </a:endParaRPr>
                    </a:p>
                  </a:txBody>
                  <a:tcPr marL="0" marR="0" marT="1629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10795" algn="r">
                        <a:lnSpc>
                          <a:spcPct val="100000"/>
                        </a:lnSpc>
                        <a:spcBef>
                          <a:spcPts val="150"/>
                        </a:spcBef>
                      </a:pPr>
                      <a:r>
                        <a:rPr sz="800" b="0" baseline="0" dirty="0">
                          <a:solidFill>
                            <a:schemeClr val="tx1"/>
                          </a:solidFill>
                          <a:latin typeface="Calibri" panose="020F0502020204030204" pitchFamily="34" charset="0"/>
                          <a:cs typeface="Arial"/>
                        </a:rPr>
                        <a:t>110.903.913,68</a:t>
                      </a:r>
                      <a:endParaRPr sz="800" b="0" baseline="0">
                        <a:solidFill>
                          <a:schemeClr val="tx1"/>
                        </a:solidFill>
                        <a:latin typeface="Calibri" panose="020F0502020204030204" pitchFamily="34" charset="0"/>
                        <a:cs typeface="Arial"/>
                      </a:endParaRPr>
                    </a:p>
                  </a:txBody>
                  <a:tcPr marL="0" marR="0" marT="16290" marB="0">
                    <a:lnL w="6350">
                      <a:solidFill>
                        <a:srgbClr val="000000"/>
                      </a:solidFill>
                      <a:prstDash val="solid"/>
                    </a:lnL>
                    <a:lnR w="12700">
                      <a:solidFill>
                        <a:srgbClr val="000000"/>
                      </a:solidFill>
                      <a:prstDash val="solid"/>
                    </a:lnR>
                    <a:lnT w="6350">
                      <a:solidFill>
                        <a:srgbClr val="000000"/>
                      </a:solidFill>
                      <a:prstDash val="solid"/>
                    </a:lnT>
                    <a:lnB w="6350">
                      <a:solidFill>
                        <a:srgbClr val="000000"/>
                      </a:solidFill>
                      <a:prstDash val="solid"/>
                    </a:lnB>
                  </a:tcPr>
                </a:tc>
                <a:tc>
                  <a:txBody>
                    <a:bodyPr/>
                    <a:lstStyle/>
                    <a:p>
                      <a:pPr marR="14604" algn="r">
                        <a:lnSpc>
                          <a:spcPct val="100000"/>
                        </a:lnSpc>
                        <a:spcBef>
                          <a:spcPts val="330"/>
                        </a:spcBef>
                      </a:pPr>
                      <a:r>
                        <a:rPr sz="800" b="0" baseline="0" dirty="0">
                          <a:solidFill>
                            <a:schemeClr val="tx1"/>
                          </a:solidFill>
                          <a:latin typeface="Calibri" panose="020F0502020204030204" pitchFamily="34" charset="0"/>
                          <a:cs typeface="Arial"/>
                        </a:rPr>
                        <a:t>TOTALE COMPLESSIVO</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SPESE</a:t>
                      </a:r>
                    </a:p>
                  </a:txBody>
                  <a:tcPr marL="0" marR="0" marT="35838" marB="0">
                    <a:lnL w="12700">
                      <a:solidFill>
                        <a:srgbClr val="000000"/>
                      </a:solidFill>
                      <a:prstDash val="solid"/>
                    </a:lnL>
                    <a:lnR w="6350">
                      <a:solidFill>
                        <a:srgbClr val="000000"/>
                      </a:solidFill>
                      <a:prstDash val="solid"/>
                    </a:lnR>
                    <a:lnT w="6350">
                      <a:solidFill>
                        <a:srgbClr val="999999"/>
                      </a:solidFill>
                      <a:prstDash val="solid"/>
                    </a:lnT>
                    <a:lnB w="6350">
                      <a:solidFill>
                        <a:srgbClr val="999999"/>
                      </a:solidFill>
                      <a:prstDash val="solid"/>
                    </a:lnB>
                  </a:tcPr>
                </a:tc>
                <a:tc>
                  <a:txBody>
                    <a:bodyPr/>
                    <a:lstStyle/>
                    <a:p>
                      <a:pPr marR="13970" algn="r">
                        <a:lnSpc>
                          <a:spcPct val="100000"/>
                        </a:lnSpc>
                        <a:spcBef>
                          <a:spcPts val="200"/>
                        </a:spcBef>
                      </a:pPr>
                      <a:r>
                        <a:rPr sz="800" b="0" baseline="0" dirty="0">
                          <a:solidFill>
                            <a:schemeClr val="tx1"/>
                          </a:solidFill>
                          <a:latin typeface="Calibri" panose="020F0502020204030204" pitchFamily="34" charset="0"/>
                          <a:cs typeface="Arial"/>
                        </a:rPr>
                        <a:t>87.859.712,63</a:t>
                      </a:r>
                      <a:endParaRPr sz="800" b="0" baseline="0">
                        <a:solidFill>
                          <a:schemeClr val="tx1"/>
                        </a:solidFill>
                        <a:latin typeface="Calibri" panose="020F0502020204030204" pitchFamily="34" charset="0"/>
                        <a:cs typeface="Arial"/>
                      </a:endParaRPr>
                    </a:p>
                  </a:txBody>
                  <a:tcPr marL="0" marR="0" marT="2172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10795" algn="r">
                        <a:lnSpc>
                          <a:spcPct val="100000"/>
                        </a:lnSpc>
                        <a:spcBef>
                          <a:spcPts val="200"/>
                        </a:spcBef>
                      </a:pPr>
                      <a:r>
                        <a:rPr sz="800" b="0" baseline="0" dirty="0">
                          <a:solidFill>
                            <a:schemeClr val="tx1"/>
                          </a:solidFill>
                          <a:latin typeface="Calibri" panose="020F0502020204030204" pitchFamily="34" charset="0"/>
                          <a:cs typeface="Arial"/>
                        </a:rPr>
                        <a:t>71.169.911,01</a:t>
                      </a:r>
                    </a:p>
                  </a:txBody>
                  <a:tcPr marL="0" marR="0" marT="21720" marB="0">
                    <a:lnL w="6350">
                      <a:solidFill>
                        <a:srgbClr val="000000"/>
                      </a:solidFill>
                      <a:prstDash val="solid"/>
                    </a:lnL>
                    <a:lnR w="1270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22"/>
                  </a:ext>
                </a:extLst>
              </a:tr>
              <a:tr h="171944">
                <a:tc rowSpan="2">
                  <a:txBody>
                    <a:bodyPr/>
                    <a:lstStyle/>
                    <a:p>
                      <a:pPr marR="11430" algn="r">
                        <a:lnSpc>
                          <a:spcPct val="100000"/>
                        </a:lnSpc>
                        <a:spcBef>
                          <a:spcPts val="330"/>
                        </a:spcBef>
                      </a:pPr>
                      <a:r>
                        <a:rPr sz="800" b="0" baseline="0" dirty="0">
                          <a:solidFill>
                            <a:schemeClr val="tx1"/>
                          </a:solidFill>
                          <a:latin typeface="Calibri" panose="020F0502020204030204" pitchFamily="34" charset="0"/>
                          <a:cs typeface="Arial"/>
                        </a:rPr>
                        <a:t>DISAVANZO DI</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COMPETENZA</a:t>
                      </a:r>
                    </a:p>
                    <a:p>
                      <a:pPr>
                        <a:lnSpc>
                          <a:spcPct val="100000"/>
                        </a:lnSpc>
                        <a:spcBef>
                          <a:spcPts val="10"/>
                        </a:spcBef>
                      </a:pPr>
                      <a:endParaRPr sz="800" b="0" baseline="0" dirty="0">
                        <a:solidFill>
                          <a:schemeClr val="tx1"/>
                        </a:solidFill>
                        <a:latin typeface="Calibri" panose="020F0502020204030204" pitchFamily="34" charset="0"/>
                        <a:cs typeface="Times New Roman"/>
                      </a:endParaRPr>
                    </a:p>
                    <a:p>
                      <a:pPr marR="11430" algn="r">
                        <a:lnSpc>
                          <a:spcPct val="100000"/>
                        </a:lnSpc>
                        <a:spcBef>
                          <a:spcPts val="5"/>
                        </a:spcBef>
                      </a:pPr>
                      <a:r>
                        <a:rPr sz="800" b="0" baseline="0" dirty="0">
                          <a:solidFill>
                            <a:schemeClr val="tx1"/>
                          </a:solidFill>
                          <a:latin typeface="Calibri" panose="020F0502020204030204" pitchFamily="34" charset="0"/>
                          <a:cs typeface="Arial"/>
                        </a:rPr>
                        <a:t>TOTALE A</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PAREGGIO</a:t>
                      </a:r>
                    </a:p>
                  </a:txBody>
                  <a:tcPr marL="0" marR="0" marT="35838" marB="0">
                    <a:lnL w="12700">
                      <a:solidFill>
                        <a:srgbClr val="000000"/>
                      </a:solidFill>
                      <a:prstDash val="solid"/>
                    </a:lnL>
                    <a:lnR w="12700">
                      <a:solidFill>
                        <a:srgbClr val="000000"/>
                      </a:solidFill>
                      <a:prstDash val="solid"/>
                    </a:lnR>
                    <a:lnT w="6350">
                      <a:solidFill>
                        <a:srgbClr val="999999"/>
                      </a:solidFill>
                      <a:prstDash val="solid"/>
                    </a:lnT>
                    <a:lnB w="12700">
                      <a:solidFill>
                        <a:srgbClr val="000000"/>
                      </a:solidFill>
                      <a:prstDash val="solid"/>
                    </a:lnB>
                  </a:tcPr>
                </a:tc>
                <a:tc>
                  <a:txBody>
                    <a:bodyPr/>
                    <a:lstStyle/>
                    <a:p>
                      <a:pPr marR="15240" algn="r">
                        <a:lnSpc>
                          <a:spcPct val="100000"/>
                        </a:lnSpc>
                        <a:spcBef>
                          <a:spcPts val="200"/>
                        </a:spcBef>
                      </a:pPr>
                      <a:r>
                        <a:rPr sz="800" b="0" baseline="0" dirty="0">
                          <a:solidFill>
                            <a:schemeClr val="tx1"/>
                          </a:solidFill>
                          <a:latin typeface="Calibri" panose="020F0502020204030204" pitchFamily="34" charset="0"/>
                          <a:cs typeface="Arial"/>
                        </a:rPr>
                        <a:t>0,00</a:t>
                      </a:r>
                      <a:endParaRPr sz="800" b="0" baseline="0">
                        <a:solidFill>
                          <a:schemeClr val="tx1"/>
                        </a:solidFill>
                        <a:latin typeface="Calibri" panose="020F0502020204030204" pitchFamily="34" charset="0"/>
                        <a:cs typeface="Arial"/>
                      </a:endParaRPr>
                    </a:p>
                  </a:txBody>
                  <a:tcPr marL="0" marR="0" marT="21720" marB="0">
                    <a:lnL w="1270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a:solidFill>
                        <a:srgbClr val="000000"/>
                      </a:solidFill>
                      <a:prstDash val="solid"/>
                    </a:lnB>
                  </a:tcPr>
                </a:tc>
                <a:tc>
                  <a:txBody>
                    <a:bodyPr/>
                    <a:lstStyle/>
                    <a:p>
                      <a:endParaRPr sz="800" b="0" baseline="0">
                        <a:solidFill>
                          <a:schemeClr val="tx1"/>
                        </a:solidFill>
                        <a:latin typeface="Calibri" panose="020F0502020204030204" pitchFamily="34" charset="0"/>
                        <a:cs typeface="Arial"/>
                      </a:endParaRPr>
                    </a:p>
                  </a:txBody>
                  <a:tcPr marL="0" marR="0" marT="0" marB="0">
                    <a:lnL w="6350">
                      <a:solidFill>
                        <a:srgbClr val="000000"/>
                      </a:solidFill>
                      <a:prstDash val="solid"/>
                    </a:lnL>
                    <a:lnR w="12700">
                      <a:solidFill>
                        <a:srgbClr val="000000"/>
                      </a:solidFill>
                      <a:prstDash val="solid"/>
                    </a:lnR>
                    <a:lnT w="6350">
                      <a:solidFill>
                        <a:srgbClr val="000000"/>
                      </a:solidFill>
                      <a:prstDash val="solid"/>
                    </a:lnT>
                    <a:lnB w="6350">
                      <a:solidFill>
                        <a:srgbClr val="000000"/>
                      </a:solidFill>
                      <a:prstDash val="solid"/>
                    </a:lnB>
                  </a:tcPr>
                </a:tc>
                <a:tc rowSpan="2">
                  <a:txBody>
                    <a:bodyPr/>
                    <a:lstStyle/>
                    <a:p>
                      <a:pPr marR="11430" algn="r">
                        <a:lnSpc>
                          <a:spcPct val="100000"/>
                        </a:lnSpc>
                        <a:spcBef>
                          <a:spcPts val="380"/>
                        </a:spcBef>
                      </a:pPr>
                      <a:r>
                        <a:rPr sz="800" b="0" baseline="0" dirty="0">
                          <a:solidFill>
                            <a:schemeClr val="tx1"/>
                          </a:solidFill>
                          <a:latin typeface="Calibri" panose="020F0502020204030204" pitchFamily="34" charset="0"/>
                          <a:cs typeface="Arial"/>
                        </a:rPr>
                        <a:t>AVANZO DI COMPETENZA/FONDO DI</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CASSA</a:t>
                      </a:r>
                    </a:p>
                    <a:p>
                      <a:pPr>
                        <a:lnSpc>
                          <a:spcPct val="100000"/>
                        </a:lnSpc>
                        <a:spcBef>
                          <a:spcPts val="10"/>
                        </a:spcBef>
                      </a:pPr>
                      <a:endParaRPr sz="800" b="0" baseline="0" dirty="0">
                        <a:solidFill>
                          <a:schemeClr val="tx1"/>
                        </a:solidFill>
                        <a:latin typeface="Calibri" panose="020F0502020204030204" pitchFamily="34" charset="0"/>
                        <a:cs typeface="Times New Roman"/>
                      </a:endParaRPr>
                    </a:p>
                    <a:p>
                      <a:pPr marR="11430" algn="r">
                        <a:lnSpc>
                          <a:spcPct val="100000"/>
                        </a:lnSpc>
                        <a:spcBef>
                          <a:spcPts val="5"/>
                        </a:spcBef>
                      </a:pPr>
                      <a:r>
                        <a:rPr sz="800" b="0" baseline="0" dirty="0">
                          <a:solidFill>
                            <a:schemeClr val="tx1"/>
                          </a:solidFill>
                          <a:latin typeface="Calibri" panose="020F0502020204030204" pitchFamily="34" charset="0"/>
                          <a:cs typeface="Arial"/>
                        </a:rPr>
                        <a:t>TOTALE A</a:t>
                      </a:r>
                      <a:r>
                        <a:rPr sz="800" b="0" spc="-100" baseline="0" dirty="0">
                          <a:solidFill>
                            <a:schemeClr val="tx1"/>
                          </a:solidFill>
                          <a:latin typeface="Calibri" panose="020F0502020204030204" pitchFamily="34" charset="0"/>
                          <a:cs typeface="Arial"/>
                        </a:rPr>
                        <a:t> </a:t>
                      </a:r>
                      <a:r>
                        <a:rPr sz="800" b="0" baseline="0" dirty="0">
                          <a:solidFill>
                            <a:schemeClr val="tx1"/>
                          </a:solidFill>
                          <a:latin typeface="Calibri" panose="020F0502020204030204" pitchFamily="34" charset="0"/>
                          <a:cs typeface="Arial"/>
                        </a:rPr>
                        <a:t>PAREGGIO</a:t>
                      </a:r>
                    </a:p>
                  </a:txBody>
                  <a:tcPr marL="0" marR="0" marT="41267" marB="0">
                    <a:lnL w="12700">
                      <a:solidFill>
                        <a:srgbClr val="000000"/>
                      </a:solidFill>
                      <a:prstDash val="solid"/>
                    </a:lnL>
                    <a:lnR w="12700">
                      <a:solidFill>
                        <a:srgbClr val="000000"/>
                      </a:solidFill>
                      <a:prstDash val="solid"/>
                    </a:lnR>
                    <a:lnT w="6350">
                      <a:solidFill>
                        <a:srgbClr val="999999"/>
                      </a:solidFill>
                      <a:prstDash val="solid"/>
                    </a:lnT>
                    <a:lnB w="12700">
                      <a:solidFill>
                        <a:srgbClr val="000000"/>
                      </a:solidFill>
                      <a:prstDash val="solid"/>
                    </a:lnB>
                  </a:tcPr>
                </a:tc>
                <a:tc>
                  <a:txBody>
                    <a:bodyPr/>
                    <a:lstStyle/>
                    <a:p>
                      <a:pPr marR="13970" algn="r">
                        <a:lnSpc>
                          <a:spcPct val="100000"/>
                        </a:lnSpc>
                        <a:spcBef>
                          <a:spcPts val="250"/>
                        </a:spcBef>
                      </a:pPr>
                      <a:r>
                        <a:rPr sz="800" b="0" baseline="0" dirty="0">
                          <a:solidFill>
                            <a:schemeClr val="tx1"/>
                          </a:solidFill>
                          <a:latin typeface="Calibri" panose="020F0502020204030204" pitchFamily="34" charset="0"/>
                          <a:cs typeface="Arial"/>
                        </a:rPr>
                        <a:t>13.216.046,28</a:t>
                      </a:r>
                    </a:p>
                  </a:txBody>
                  <a:tcPr marL="0" marR="0" marT="27150" marB="0">
                    <a:lnL w="1270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10795" algn="r">
                        <a:lnSpc>
                          <a:spcPct val="100000"/>
                        </a:lnSpc>
                        <a:spcBef>
                          <a:spcPts val="250"/>
                        </a:spcBef>
                      </a:pPr>
                      <a:r>
                        <a:rPr sz="800" b="0" baseline="0" dirty="0">
                          <a:solidFill>
                            <a:schemeClr val="tx1"/>
                          </a:solidFill>
                          <a:latin typeface="Calibri" panose="020F0502020204030204" pitchFamily="34" charset="0"/>
                          <a:cs typeface="Arial"/>
                        </a:rPr>
                        <a:t>39.734.002,67</a:t>
                      </a:r>
                    </a:p>
                  </a:txBody>
                  <a:tcPr marL="0" marR="0" marT="27150" marB="0">
                    <a:lnL w="6350">
                      <a:solidFill>
                        <a:srgbClr val="000000"/>
                      </a:solidFill>
                      <a:prstDash val="solid"/>
                    </a:lnL>
                    <a:lnR w="1270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23"/>
                  </a:ext>
                </a:extLst>
              </a:tr>
              <a:tr h="336931">
                <a:tc vMerge="1">
                  <a:txBody>
                    <a:bodyPr/>
                    <a:lstStyle/>
                    <a:p>
                      <a:endParaRPr/>
                    </a:p>
                  </a:txBody>
                  <a:tcPr marL="0" marR="0" marT="41910" marB="0">
                    <a:lnL w="12700">
                      <a:solidFill>
                        <a:srgbClr val="000000"/>
                      </a:solidFill>
                      <a:prstDash val="solid"/>
                    </a:lnL>
                    <a:lnR w="12700">
                      <a:solidFill>
                        <a:srgbClr val="000000"/>
                      </a:solidFill>
                      <a:prstDash val="solid"/>
                    </a:lnR>
                    <a:lnT w="6350">
                      <a:solidFill>
                        <a:srgbClr val="999999"/>
                      </a:solidFill>
                      <a:prstDash val="solid"/>
                    </a:lnT>
                    <a:lnB w="12700">
                      <a:solidFill>
                        <a:srgbClr val="000000"/>
                      </a:solidFill>
                      <a:prstDash val="solid"/>
                    </a:lnB>
                  </a:tcPr>
                </a:tc>
                <a:tc>
                  <a:txBody>
                    <a:bodyPr/>
                    <a:lstStyle/>
                    <a:p>
                      <a:pPr marR="13970" algn="r">
                        <a:lnSpc>
                          <a:spcPct val="100000"/>
                        </a:lnSpc>
                        <a:spcBef>
                          <a:spcPts val="200"/>
                        </a:spcBef>
                      </a:pPr>
                      <a:r>
                        <a:rPr sz="800" b="0" baseline="0" dirty="0">
                          <a:solidFill>
                            <a:schemeClr val="tx1"/>
                          </a:solidFill>
                          <a:latin typeface="Calibri" panose="020F0502020204030204" pitchFamily="34" charset="0"/>
                          <a:cs typeface="Arial"/>
                        </a:rPr>
                        <a:t>101.075.758,91</a:t>
                      </a:r>
                      <a:endParaRPr sz="800" b="0" baseline="0">
                        <a:solidFill>
                          <a:schemeClr val="tx1"/>
                        </a:solidFill>
                        <a:latin typeface="Calibri" panose="020F0502020204030204" pitchFamily="34" charset="0"/>
                        <a:cs typeface="Arial"/>
                      </a:endParaRPr>
                    </a:p>
                  </a:txBody>
                  <a:tcPr marL="0" marR="0" marT="21720" marB="0">
                    <a:lnL w="1270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R="10795" algn="r">
                        <a:lnSpc>
                          <a:spcPct val="100000"/>
                        </a:lnSpc>
                        <a:spcBef>
                          <a:spcPts val="200"/>
                        </a:spcBef>
                      </a:pPr>
                      <a:r>
                        <a:rPr sz="800" b="0" baseline="0" dirty="0">
                          <a:solidFill>
                            <a:schemeClr val="tx1"/>
                          </a:solidFill>
                          <a:latin typeface="Calibri" panose="020F0502020204030204" pitchFamily="34" charset="0"/>
                          <a:cs typeface="Arial"/>
                        </a:rPr>
                        <a:t>110.903.913,68</a:t>
                      </a:r>
                    </a:p>
                  </a:txBody>
                  <a:tcPr marL="0" marR="0" marT="21720" marB="0">
                    <a:lnL w="6350">
                      <a:solidFill>
                        <a:srgbClr val="000000"/>
                      </a:solidFill>
                      <a:prstDash val="solid"/>
                    </a:lnL>
                    <a:lnR w="12700">
                      <a:solidFill>
                        <a:srgbClr val="000000"/>
                      </a:solidFill>
                      <a:prstDash val="solid"/>
                    </a:lnR>
                    <a:lnT w="6350">
                      <a:solidFill>
                        <a:srgbClr val="000000"/>
                      </a:solidFill>
                      <a:prstDash val="solid"/>
                    </a:lnT>
                    <a:lnB w="12700">
                      <a:solidFill>
                        <a:srgbClr val="000000"/>
                      </a:solidFill>
                      <a:prstDash val="solid"/>
                    </a:lnB>
                  </a:tcPr>
                </a:tc>
                <a:tc vMerge="1">
                  <a:txBody>
                    <a:bodyPr/>
                    <a:lstStyle/>
                    <a:p>
                      <a:endParaRPr/>
                    </a:p>
                  </a:txBody>
                  <a:tcPr marL="0" marR="0" marT="48260" marB="0">
                    <a:lnL w="12700">
                      <a:solidFill>
                        <a:srgbClr val="000000"/>
                      </a:solidFill>
                      <a:prstDash val="solid"/>
                    </a:lnL>
                    <a:lnR w="12700">
                      <a:solidFill>
                        <a:srgbClr val="000000"/>
                      </a:solidFill>
                      <a:prstDash val="solid"/>
                    </a:lnR>
                    <a:lnT w="6350">
                      <a:solidFill>
                        <a:srgbClr val="999999"/>
                      </a:solidFill>
                      <a:prstDash val="solid"/>
                    </a:lnT>
                    <a:lnB w="12700">
                      <a:solidFill>
                        <a:srgbClr val="000000"/>
                      </a:solidFill>
                      <a:prstDash val="solid"/>
                    </a:lnB>
                  </a:tcPr>
                </a:tc>
                <a:tc>
                  <a:txBody>
                    <a:bodyPr/>
                    <a:lstStyle/>
                    <a:p>
                      <a:pPr marR="13970" algn="r">
                        <a:lnSpc>
                          <a:spcPct val="100000"/>
                        </a:lnSpc>
                        <a:spcBef>
                          <a:spcPts val="250"/>
                        </a:spcBef>
                      </a:pPr>
                      <a:r>
                        <a:rPr sz="800" b="0" baseline="0" dirty="0">
                          <a:solidFill>
                            <a:schemeClr val="tx1"/>
                          </a:solidFill>
                          <a:latin typeface="Calibri" panose="020F0502020204030204" pitchFamily="34" charset="0"/>
                          <a:cs typeface="Arial"/>
                        </a:rPr>
                        <a:t>101.075.758,91</a:t>
                      </a:r>
                    </a:p>
                  </a:txBody>
                  <a:tcPr marL="0" marR="0" marT="27150" marB="0">
                    <a:lnL w="1270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marR="10795" algn="r">
                        <a:lnSpc>
                          <a:spcPct val="100000"/>
                        </a:lnSpc>
                        <a:spcBef>
                          <a:spcPts val="250"/>
                        </a:spcBef>
                      </a:pPr>
                      <a:r>
                        <a:rPr sz="800" b="0" baseline="0" dirty="0">
                          <a:solidFill>
                            <a:schemeClr val="tx1"/>
                          </a:solidFill>
                          <a:latin typeface="Calibri" panose="020F0502020204030204" pitchFamily="34" charset="0"/>
                          <a:cs typeface="Arial"/>
                        </a:rPr>
                        <a:t>110.903.913,68</a:t>
                      </a:r>
                    </a:p>
                  </a:txBody>
                  <a:tcPr marL="0" marR="0" marT="27150" marB="0">
                    <a:lnL w="6350">
                      <a:solidFill>
                        <a:srgbClr val="000000"/>
                      </a:solidFill>
                      <a:prstDash val="solid"/>
                    </a:lnL>
                    <a:lnR w="1270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24"/>
                  </a:ext>
                </a:extLst>
              </a:tr>
            </a:tbl>
          </a:graphicData>
        </a:graphic>
      </p:graphicFrame>
      <p:sp>
        <p:nvSpPr>
          <p:cNvPr id="4" name="Segnaposto piè di pagina 12">
            <a:extLst>
              <a:ext uri="{FF2B5EF4-FFF2-40B4-BE49-F238E27FC236}">
                <a16:creationId xmlns:a16="http://schemas.microsoft.com/office/drawing/2014/main" id="{7B07DE55-EB11-4F62-8C45-C5A764FEA9F4}"/>
              </a:ext>
            </a:extLst>
          </p:cNvPr>
          <p:cNvSpPr txBox="1">
            <a:spLocks/>
          </p:cNvSpPr>
          <p:nvPr/>
        </p:nvSpPr>
        <p:spPr>
          <a:xfrm rot="10800000" flipV="1">
            <a:off x="2917038" y="6355189"/>
            <a:ext cx="3617103" cy="256998"/>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b="1" dirty="0">
                <a:solidFill>
                  <a:srgbClr val="002060"/>
                </a:solidFill>
              </a:rPr>
              <a:t>Rendiconto semplificato per il Cittadino Esercizio 2019</a:t>
            </a:r>
          </a:p>
        </p:txBody>
      </p:sp>
    </p:spTree>
    <p:extLst>
      <p:ext uri="{BB962C8B-B14F-4D97-AF65-F5344CB8AC3E}">
        <p14:creationId xmlns:p14="http://schemas.microsoft.com/office/powerpoint/2010/main" val="246484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piè di pagina 3">
            <a:extLst>
              <a:ext uri="{FF2B5EF4-FFF2-40B4-BE49-F238E27FC236}">
                <a16:creationId xmlns:a16="http://schemas.microsoft.com/office/drawing/2014/main" id="{929A9055-C07C-444F-A994-3FFA4E278545}"/>
              </a:ext>
            </a:extLst>
          </p:cNvPr>
          <p:cNvSpPr>
            <a:spLocks noGrp="1"/>
          </p:cNvSpPr>
          <p:nvPr>
            <p:ph type="ftr" sz="quarter" idx="11"/>
          </p:nvPr>
        </p:nvSpPr>
        <p:spPr/>
        <p:txBody>
          <a:bodyPr/>
          <a:lstStyle/>
          <a:p>
            <a:r>
              <a:rPr lang="it-IT" dirty="0"/>
              <a:t>Rendiconto semplificato per il Cittadino Esercizio 2019</a:t>
            </a:r>
          </a:p>
        </p:txBody>
      </p:sp>
      <p:graphicFrame>
        <p:nvGraphicFramePr>
          <p:cNvPr id="7" name="Tabella 6">
            <a:extLst>
              <a:ext uri="{FF2B5EF4-FFF2-40B4-BE49-F238E27FC236}">
                <a16:creationId xmlns:a16="http://schemas.microsoft.com/office/drawing/2014/main" id="{93A85516-0A6B-4EFF-821D-DA28BDE193A4}"/>
              </a:ext>
            </a:extLst>
          </p:cNvPr>
          <p:cNvGraphicFramePr>
            <a:graphicFrameLocks noGrp="1"/>
          </p:cNvGraphicFramePr>
          <p:nvPr>
            <p:extLst>
              <p:ext uri="{D42A27DB-BD31-4B8C-83A1-F6EECF244321}">
                <p14:modId xmlns:p14="http://schemas.microsoft.com/office/powerpoint/2010/main" val="2623735742"/>
              </p:ext>
            </p:extLst>
          </p:nvPr>
        </p:nvGraphicFramePr>
        <p:xfrm>
          <a:off x="685800" y="914401"/>
          <a:ext cx="7543799" cy="2940425"/>
        </p:xfrm>
        <a:graphic>
          <a:graphicData uri="http://schemas.openxmlformats.org/drawingml/2006/table">
            <a:tbl>
              <a:tblPr/>
              <a:tblGrid>
                <a:gridCol w="2746927">
                  <a:extLst>
                    <a:ext uri="{9D8B030D-6E8A-4147-A177-3AD203B41FA5}">
                      <a16:colId xmlns:a16="http://schemas.microsoft.com/office/drawing/2014/main" val="231917010"/>
                    </a:ext>
                  </a:extLst>
                </a:gridCol>
                <a:gridCol w="3361910">
                  <a:extLst>
                    <a:ext uri="{9D8B030D-6E8A-4147-A177-3AD203B41FA5}">
                      <a16:colId xmlns:a16="http://schemas.microsoft.com/office/drawing/2014/main" val="2025560399"/>
                    </a:ext>
                  </a:extLst>
                </a:gridCol>
                <a:gridCol w="1434962">
                  <a:extLst>
                    <a:ext uri="{9D8B030D-6E8A-4147-A177-3AD203B41FA5}">
                      <a16:colId xmlns:a16="http://schemas.microsoft.com/office/drawing/2014/main" val="4181487536"/>
                    </a:ext>
                  </a:extLst>
                </a:gridCol>
              </a:tblGrid>
              <a:tr h="264934">
                <a:tc gridSpan="3">
                  <a:txBody>
                    <a:bodyPr/>
                    <a:lstStyle/>
                    <a:p>
                      <a:pPr algn="ctr" fontAlgn="b"/>
                      <a:r>
                        <a:rPr lang="it-IT" sz="1100" b="1" i="0" u="none" strike="noStrike" dirty="0">
                          <a:solidFill>
                            <a:srgbClr val="002060"/>
                          </a:solidFill>
                          <a:effectLst/>
                          <a:latin typeface="Calibri" panose="020F0502020204030204" pitchFamily="34" charset="0"/>
                        </a:rPr>
                        <a:t>GESTIONE DEL BILANCIO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694339601"/>
                  </a:ext>
                </a:extLst>
              </a:tr>
              <a:tr h="479530">
                <a:tc>
                  <a:txBody>
                    <a:bodyPr/>
                    <a:lstStyle/>
                    <a:p>
                      <a:pPr algn="l" fontAlgn="b"/>
                      <a:r>
                        <a:rPr lang="it-IT" sz="1100" b="0" i="0" u="none" strike="noStrike" dirty="0">
                          <a:solidFill>
                            <a:srgbClr val="000000"/>
                          </a:solidFill>
                          <a:effectLst/>
                          <a:latin typeface="Calibri" panose="020F0502020204030204" pitchFamily="34" charset="0"/>
                        </a:rPr>
                        <a:t>a) Avanzo di competenza ( +) / Disavanzo di competenza(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13.216.046,28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0951513"/>
                  </a:ext>
                </a:extLst>
              </a:tr>
              <a:tr h="479530">
                <a:tc>
                  <a:txBody>
                    <a:bodyPr/>
                    <a:lstStyle/>
                    <a:p>
                      <a:pPr algn="l" fontAlgn="b"/>
                      <a:r>
                        <a:rPr lang="it-IT" sz="1100" b="0" i="0" u="none" strike="noStrike">
                          <a:solidFill>
                            <a:srgbClr val="000000"/>
                          </a:solidFill>
                          <a:effectLst/>
                          <a:latin typeface="Calibri" panose="020F0502020204030204" pitchFamily="34" charset="0"/>
                        </a:rPr>
                        <a:t>b) Risorse accantonate stanziate nel bilancio dell'esercizio 2019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panose="020F0502020204030204" pitchFamily="34" charset="0"/>
                        </a:rPr>
                        <a:t>2.639.674,14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4373738"/>
                  </a:ext>
                </a:extLst>
              </a:tr>
              <a:tr h="264934">
                <a:tc>
                  <a:txBody>
                    <a:bodyPr/>
                    <a:lstStyle/>
                    <a:p>
                      <a:pPr algn="l" fontAlgn="b"/>
                      <a:r>
                        <a:rPr lang="it-IT" sz="1100" b="0" i="0" u="none" strike="noStrike">
                          <a:solidFill>
                            <a:srgbClr val="000000"/>
                          </a:solidFill>
                          <a:effectLst/>
                          <a:latin typeface="Calibri" panose="020F0502020204030204" pitchFamily="34" charset="0"/>
                        </a:rPr>
                        <a:t>c) Risorse vincolate nel bilancio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       7.242.059,01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3996016"/>
                  </a:ext>
                </a:extLst>
              </a:tr>
              <a:tr h="264934">
                <a:tc>
                  <a:txBody>
                    <a:bodyPr/>
                    <a:lstStyle/>
                    <a:p>
                      <a:pPr algn="l" fontAlgn="b"/>
                      <a:r>
                        <a:rPr lang="it-IT" sz="1100" b="0" i="0" u="none" strike="noStrike">
                          <a:solidFill>
                            <a:srgbClr val="000000"/>
                          </a:solidFill>
                          <a:effectLst/>
                          <a:latin typeface="Calibri" panose="020F0502020204030204" pitchFamily="34" charset="0"/>
                        </a:rPr>
                        <a:t>d) Equilibrio di bilancio (d=a-b-c)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       3.334.313,13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250773"/>
                  </a:ext>
                </a:extLst>
              </a:tr>
              <a:tr h="74937">
                <a:tc gridSpan="3">
                  <a:txBody>
                    <a:bodyPr/>
                    <a:lstStyle/>
                    <a:p>
                      <a:pPr algn="ctr" fontAlgn="b"/>
                      <a:r>
                        <a:rPr lang="it-IT" sz="1100" b="1" i="0" u="none" strike="noStrike" dirty="0">
                          <a:solidFill>
                            <a:srgbClr val="002060"/>
                          </a:solidFill>
                          <a:effectLst/>
                          <a:latin typeface="Calibri" panose="020F0502020204030204" pitchFamily="34" charset="0"/>
                        </a:rPr>
                        <a:t>GESTIONE DEGLI ACCANTONAMENTI IN SEDE DI RENDICONTO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825980773"/>
                  </a:ext>
                </a:extLst>
              </a:tr>
              <a:tr h="264934">
                <a:tc>
                  <a:txBody>
                    <a:bodyPr/>
                    <a:lstStyle/>
                    <a:p>
                      <a:pPr algn="l" fontAlgn="b"/>
                      <a:r>
                        <a:rPr lang="it-IT" sz="1100" b="0" i="0" u="none" strike="noStrike" dirty="0">
                          <a:solidFill>
                            <a:srgbClr val="000000"/>
                          </a:solidFill>
                          <a:effectLst/>
                          <a:latin typeface="Calibri" panose="020F0502020204030204" pitchFamily="34" charset="0"/>
                        </a:rPr>
                        <a:t>d)Equilibrio di bilancio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       3.334.313,13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142168"/>
                  </a:ext>
                </a:extLst>
              </a:tr>
              <a:tr h="479530">
                <a:tc>
                  <a:txBody>
                    <a:bodyPr/>
                    <a:lstStyle/>
                    <a:p>
                      <a:pPr algn="l" fontAlgn="b"/>
                      <a:r>
                        <a:rPr lang="it-IT" sz="1100" b="0" i="0" u="none" strike="noStrike" dirty="0">
                          <a:solidFill>
                            <a:srgbClr val="000000"/>
                          </a:solidFill>
                          <a:effectLst/>
                          <a:latin typeface="Calibri" panose="020F0502020204030204" pitchFamily="34" charset="0"/>
                        </a:rPr>
                        <a:t>e)Variazione accantonamenti effettuata in sede di rendiconto(+)/(-)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           634.287,53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1263678"/>
                  </a:ext>
                </a:extLst>
              </a:tr>
              <a:tr h="264934">
                <a:tc>
                  <a:txBody>
                    <a:bodyPr/>
                    <a:lstStyle/>
                    <a:p>
                      <a:pPr algn="l" fontAlgn="b"/>
                      <a:r>
                        <a:rPr lang="it-IT" sz="1100" b="0" i="0" u="none" strike="noStrike" dirty="0">
                          <a:solidFill>
                            <a:srgbClr val="000000"/>
                          </a:solidFill>
                          <a:effectLst/>
                          <a:latin typeface="Calibri" panose="020F0502020204030204" pitchFamily="34" charset="0"/>
                        </a:rPr>
                        <a:t>f) Equilibrio complessivo (f=d-e)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panose="020F0502020204030204" pitchFamily="34" charset="0"/>
                        </a:rPr>
                        <a:t>       2.700.025,60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0957858"/>
                  </a:ext>
                </a:extLst>
              </a:tr>
            </a:tbl>
          </a:graphicData>
        </a:graphic>
      </p:graphicFrame>
      <p:sp>
        <p:nvSpPr>
          <p:cNvPr id="5" name="Segnaposto piè di pagina 12">
            <a:extLst>
              <a:ext uri="{FF2B5EF4-FFF2-40B4-BE49-F238E27FC236}">
                <a16:creationId xmlns:a16="http://schemas.microsoft.com/office/drawing/2014/main" id="{E957FD8C-B0DE-4AC7-8AA3-4834AAD689D8}"/>
              </a:ext>
            </a:extLst>
          </p:cNvPr>
          <p:cNvSpPr txBox="1">
            <a:spLocks/>
          </p:cNvSpPr>
          <p:nvPr/>
        </p:nvSpPr>
        <p:spPr>
          <a:xfrm rot="10800000" flipV="1">
            <a:off x="2917037" y="6247062"/>
            <a:ext cx="3617103" cy="458538"/>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b="1" dirty="0">
                <a:solidFill>
                  <a:srgbClr val="002060"/>
                </a:solidFill>
              </a:rPr>
              <a:t>Rendiconto semplificato per il Cittadino Esercizio 2019</a:t>
            </a:r>
          </a:p>
        </p:txBody>
      </p:sp>
    </p:spTree>
    <p:extLst>
      <p:ext uri="{BB962C8B-B14F-4D97-AF65-F5344CB8AC3E}">
        <p14:creationId xmlns:p14="http://schemas.microsoft.com/office/powerpoint/2010/main" val="961825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Segnaposto piè di pagina 14">
            <a:extLst>
              <a:ext uri="{FF2B5EF4-FFF2-40B4-BE49-F238E27FC236}">
                <a16:creationId xmlns:a16="http://schemas.microsoft.com/office/drawing/2014/main" id="{CBD1F6B3-0ED7-48B7-9EDF-50EB9F9E9299}"/>
              </a:ext>
            </a:extLst>
          </p:cNvPr>
          <p:cNvSpPr>
            <a:spLocks noGrp="1"/>
          </p:cNvSpPr>
          <p:nvPr>
            <p:ph type="ftr" sz="quarter" idx="5"/>
          </p:nvPr>
        </p:nvSpPr>
        <p:spPr/>
        <p:txBody>
          <a:bodyPr/>
          <a:lstStyle/>
          <a:p>
            <a:r>
              <a:rPr lang="it-IT" b="1" dirty="0">
                <a:solidFill>
                  <a:srgbClr val="002060"/>
                </a:solidFill>
              </a:rPr>
              <a:t>Rendiconto semplificato per il Cittadino Esercizio 2019</a:t>
            </a:r>
          </a:p>
        </p:txBody>
      </p:sp>
      <p:sp>
        <p:nvSpPr>
          <p:cNvPr id="13" name="Rettangolo 12">
            <a:extLst>
              <a:ext uri="{FF2B5EF4-FFF2-40B4-BE49-F238E27FC236}">
                <a16:creationId xmlns:a16="http://schemas.microsoft.com/office/drawing/2014/main" id="{41ACDAD1-E147-4C98-9E04-7FF90498E400}"/>
              </a:ext>
            </a:extLst>
          </p:cNvPr>
          <p:cNvSpPr/>
          <p:nvPr/>
        </p:nvSpPr>
        <p:spPr>
          <a:xfrm>
            <a:off x="6172200" y="1210476"/>
            <a:ext cx="2514600" cy="4616648"/>
          </a:xfrm>
          <a:prstGeom prst="rect">
            <a:avLst/>
          </a:prstGeom>
        </p:spPr>
        <p:txBody>
          <a:bodyPr wrap="square">
            <a:spAutoFit/>
          </a:bodyPr>
          <a:lstStyle/>
          <a:p>
            <a:pPr algn="just"/>
            <a:r>
              <a:rPr lang="it-IT" sz="1400" dirty="0"/>
              <a:t>Il risultato di amministrazione si scompone nelle seguenti parti:</a:t>
            </a:r>
          </a:p>
          <a:p>
            <a:pPr algn="just"/>
            <a:endParaRPr lang="it-IT" sz="1400" dirty="0"/>
          </a:p>
          <a:p>
            <a:pPr algn="just"/>
            <a:r>
              <a:rPr lang="it-IT" sz="1400" dirty="0"/>
              <a:t>• Parte accantonata: possiamo definirla come la parte relativa a riserve;</a:t>
            </a:r>
          </a:p>
          <a:p>
            <a:pPr algn="just"/>
            <a:endParaRPr lang="it-IT" sz="1400" dirty="0"/>
          </a:p>
          <a:p>
            <a:pPr algn="just"/>
            <a:r>
              <a:rPr lang="it-IT" sz="1400" dirty="0"/>
              <a:t>• Parte vincolata: è la parte che deve essere reimpiegata per le finalità per cui erano state destinate originariamente le risorse che hanno originato l’avanzo;</a:t>
            </a:r>
          </a:p>
          <a:p>
            <a:pPr algn="just"/>
            <a:endParaRPr lang="it-IT" sz="1400" dirty="0"/>
          </a:p>
          <a:p>
            <a:pPr algn="just"/>
            <a:r>
              <a:rPr lang="it-IT" sz="1400" dirty="0"/>
              <a:t>• Parte destinata: è la parte che deve essere destinata ad investimenti;</a:t>
            </a:r>
          </a:p>
          <a:p>
            <a:pPr algn="just"/>
            <a:endParaRPr lang="it-IT" sz="1400" dirty="0"/>
          </a:p>
          <a:p>
            <a:pPr algn="just"/>
            <a:r>
              <a:rPr lang="it-IT" sz="1400" dirty="0"/>
              <a:t>• Parte disponibile: ciò che residua dalle tre parti precedenti.</a:t>
            </a:r>
          </a:p>
        </p:txBody>
      </p:sp>
      <p:sp>
        <p:nvSpPr>
          <p:cNvPr id="16" name="Rettangolo 15">
            <a:extLst>
              <a:ext uri="{FF2B5EF4-FFF2-40B4-BE49-F238E27FC236}">
                <a16:creationId xmlns:a16="http://schemas.microsoft.com/office/drawing/2014/main" id="{F0980040-A322-41C6-AE97-158F21BF9114}"/>
              </a:ext>
            </a:extLst>
          </p:cNvPr>
          <p:cNvSpPr/>
          <p:nvPr/>
        </p:nvSpPr>
        <p:spPr>
          <a:xfrm>
            <a:off x="1066800" y="564145"/>
            <a:ext cx="6934200" cy="369332"/>
          </a:xfrm>
          <a:prstGeom prst="rect">
            <a:avLst/>
          </a:prstGeom>
        </p:spPr>
        <p:txBody>
          <a:bodyPr wrap="square">
            <a:spAutoFit/>
          </a:bodyPr>
          <a:lstStyle/>
          <a:p>
            <a:pPr marL="12700" algn="ctr">
              <a:lnSpc>
                <a:spcPct val="100000"/>
              </a:lnSpc>
              <a:spcBef>
                <a:spcPts val="95"/>
              </a:spcBef>
            </a:pPr>
            <a:r>
              <a:rPr lang="it-IT" b="1" spc="-10" dirty="0">
                <a:solidFill>
                  <a:srgbClr val="002060"/>
                </a:solidFill>
                <a:cs typeface="Calibri"/>
              </a:rPr>
              <a:t> COMPOSIZIONE DEL RISULTATO DI AMMINISTRAZIONE</a:t>
            </a:r>
            <a:endParaRPr lang="it-IT" dirty="0">
              <a:solidFill>
                <a:srgbClr val="002060"/>
              </a:solidFill>
              <a:cs typeface="Calibri"/>
            </a:endParaRPr>
          </a:p>
        </p:txBody>
      </p:sp>
      <p:graphicFrame>
        <p:nvGraphicFramePr>
          <p:cNvPr id="3" name="Tabella 2">
            <a:extLst>
              <a:ext uri="{FF2B5EF4-FFF2-40B4-BE49-F238E27FC236}">
                <a16:creationId xmlns:a16="http://schemas.microsoft.com/office/drawing/2014/main" id="{C6F43AC7-7A53-40E9-BCB2-E1BD4957023A}"/>
              </a:ext>
            </a:extLst>
          </p:cNvPr>
          <p:cNvGraphicFramePr>
            <a:graphicFrameLocks noGrp="1"/>
          </p:cNvGraphicFramePr>
          <p:nvPr>
            <p:extLst>
              <p:ext uri="{D42A27DB-BD31-4B8C-83A1-F6EECF244321}">
                <p14:modId xmlns:p14="http://schemas.microsoft.com/office/powerpoint/2010/main" val="678154238"/>
              </p:ext>
            </p:extLst>
          </p:nvPr>
        </p:nvGraphicFramePr>
        <p:xfrm>
          <a:off x="1066801" y="1143000"/>
          <a:ext cx="4952999" cy="5203292"/>
        </p:xfrm>
        <a:graphic>
          <a:graphicData uri="http://schemas.openxmlformats.org/drawingml/2006/table">
            <a:tbl>
              <a:tblPr/>
              <a:tblGrid>
                <a:gridCol w="2643031">
                  <a:extLst>
                    <a:ext uri="{9D8B030D-6E8A-4147-A177-3AD203B41FA5}">
                      <a16:colId xmlns:a16="http://schemas.microsoft.com/office/drawing/2014/main" val="3769507260"/>
                    </a:ext>
                  </a:extLst>
                </a:gridCol>
                <a:gridCol w="1149612">
                  <a:extLst>
                    <a:ext uri="{9D8B030D-6E8A-4147-A177-3AD203B41FA5}">
                      <a16:colId xmlns:a16="http://schemas.microsoft.com/office/drawing/2014/main" val="3199199700"/>
                    </a:ext>
                  </a:extLst>
                </a:gridCol>
                <a:gridCol w="1160356">
                  <a:extLst>
                    <a:ext uri="{9D8B030D-6E8A-4147-A177-3AD203B41FA5}">
                      <a16:colId xmlns:a16="http://schemas.microsoft.com/office/drawing/2014/main" val="2600709935"/>
                    </a:ext>
                  </a:extLst>
                </a:gridCol>
              </a:tblGrid>
              <a:tr h="274640">
                <a:tc gridSpan="2">
                  <a:txBody>
                    <a:bodyPr/>
                    <a:lstStyle/>
                    <a:p>
                      <a:pPr algn="ctr" fontAlgn="ctr"/>
                      <a:r>
                        <a:rPr lang="it-IT" sz="1100" b="1" i="0" u="none" strike="noStrike" dirty="0">
                          <a:solidFill>
                            <a:srgbClr val="002060"/>
                          </a:solidFill>
                          <a:effectLst/>
                          <a:latin typeface="+mn-lt"/>
                        </a:rPr>
                        <a:t>Composizione del risultato di amministrazione al 31/12/2019</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ctr"/>
                      <a:r>
                        <a:rPr lang="it-IT" sz="1100" b="1" i="0" u="none" strike="noStrike" dirty="0">
                          <a:solidFill>
                            <a:srgbClr val="002060"/>
                          </a:solidFill>
                          <a:effectLst/>
                          <a:latin typeface="+mn-lt"/>
                        </a:rPr>
                        <a:t>43.589.188,75</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4430519"/>
                  </a:ext>
                </a:extLst>
              </a:tr>
              <a:tr h="195971">
                <a:tc gridSpan="3">
                  <a:txBody>
                    <a:bodyPr/>
                    <a:lstStyle/>
                    <a:p>
                      <a:pPr algn="l" fontAlgn="t"/>
                      <a:r>
                        <a:rPr lang="it-IT" sz="1100" b="1" i="0" u="none" strike="noStrike" dirty="0">
                          <a:solidFill>
                            <a:srgbClr val="000000"/>
                          </a:solidFill>
                          <a:effectLst/>
                          <a:latin typeface="+mn-lt"/>
                        </a:rPr>
                        <a:t>Parte accantonata</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627927701"/>
                  </a:ext>
                </a:extLst>
              </a:tr>
              <a:tr h="195971">
                <a:tc gridSpan="2">
                  <a:txBody>
                    <a:bodyPr/>
                    <a:lstStyle/>
                    <a:p>
                      <a:pPr algn="l" fontAlgn="ctr"/>
                      <a:r>
                        <a:rPr lang="it-IT" sz="1100" b="0" i="0" u="none" strike="noStrike" dirty="0">
                          <a:solidFill>
                            <a:srgbClr val="000000"/>
                          </a:solidFill>
                          <a:effectLst/>
                          <a:latin typeface="+mn-lt"/>
                        </a:rPr>
                        <a:t>Fondo crediti di dubbia esigibilità al 31/12/2019</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mn-lt"/>
                        </a:rPr>
                        <a:t>15.829.370,50</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1110041"/>
                  </a:ext>
                </a:extLst>
              </a:tr>
              <a:tr h="195971">
                <a:tc gridSpan="2">
                  <a:txBody>
                    <a:bodyPr/>
                    <a:lstStyle/>
                    <a:p>
                      <a:pPr algn="l" fontAlgn="ctr"/>
                      <a:r>
                        <a:rPr lang="it-IT" sz="1100" b="0" i="0" u="none" strike="noStrike" dirty="0">
                          <a:solidFill>
                            <a:srgbClr val="000000"/>
                          </a:solidFill>
                          <a:effectLst/>
                          <a:latin typeface="+mn-lt"/>
                        </a:rPr>
                        <a:t>Accantonamento residui perenti al 31/12/2019</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endParaRPr lang="it-IT" sz="1100" b="0" i="0" u="none" strike="noStrike" dirty="0">
                        <a:solidFill>
                          <a:srgbClr val="000000"/>
                        </a:solidFill>
                        <a:effectLst/>
                        <a:latin typeface="+mn-lt"/>
                      </a:endParaRP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2729581"/>
                  </a:ext>
                </a:extLst>
              </a:tr>
              <a:tr h="432847">
                <a:tc gridSpan="2">
                  <a:txBody>
                    <a:bodyPr/>
                    <a:lstStyle/>
                    <a:p>
                      <a:pPr algn="l" fontAlgn="ctr"/>
                      <a:r>
                        <a:rPr lang="it-IT" sz="1100" b="0" i="0" u="none" strike="noStrike" dirty="0">
                          <a:solidFill>
                            <a:srgbClr val="000000"/>
                          </a:solidFill>
                          <a:effectLst/>
                          <a:latin typeface="+mn-lt"/>
                        </a:rPr>
                        <a:t>Fondo anticipazioni liquidità DL 35 del 2013 e successive modifiche e rifinanziamenti</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endParaRPr lang="it-IT" sz="1100" b="0" i="0" u="none" strike="noStrike" dirty="0">
                        <a:solidFill>
                          <a:srgbClr val="000000"/>
                        </a:solidFill>
                        <a:effectLst/>
                        <a:latin typeface="+mn-lt"/>
                      </a:endParaRP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0351846"/>
                  </a:ext>
                </a:extLst>
              </a:tr>
              <a:tr h="195971">
                <a:tc gridSpan="2">
                  <a:txBody>
                    <a:bodyPr/>
                    <a:lstStyle/>
                    <a:p>
                      <a:pPr algn="l" fontAlgn="ctr"/>
                      <a:r>
                        <a:rPr lang="it-IT" sz="1100" b="0" i="0" u="none" strike="noStrike" dirty="0">
                          <a:solidFill>
                            <a:srgbClr val="000000"/>
                          </a:solidFill>
                          <a:effectLst/>
                          <a:latin typeface="+mn-lt"/>
                        </a:rPr>
                        <a:t>Fondo perdite società partecipate</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endParaRPr lang="it-IT" sz="1100" b="0" i="0" u="none" strike="noStrike" dirty="0">
                        <a:solidFill>
                          <a:srgbClr val="000000"/>
                        </a:solidFill>
                        <a:effectLst/>
                        <a:latin typeface="+mn-lt"/>
                      </a:endParaRP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3934299"/>
                  </a:ext>
                </a:extLst>
              </a:tr>
              <a:tr h="195971">
                <a:tc gridSpan="2">
                  <a:txBody>
                    <a:bodyPr/>
                    <a:lstStyle/>
                    <a:p>
                      <a:pPr algn="l" fontAlgn="ctr"/>
                      <a:r>
                        <a:rPr lang="it-IT" sz="1100" b="0" i="0" u="none" strike="noStrike" dirty="0">
                          <a:solidFill>
                            <a:srgbClr val="000000"/>
                          </a:solidFill>
                          <a:effectLst/>
                          <a:latin typeface="+mn-lt"/>
                        </a:rPr>
                        <a:t>Fondo contenzioso</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mn-lt"/>
                        </a:rPr>
                        <a:t>2.466.835,29</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2568465"/>
                  </a:ext>
                </a:extLst>
              </a:tr>
              <a:tr h="195971">
                <a:tc gridSpan="2">
                  <a:txBody>
                    <a:bodyPr/>
                    <a:lstStyle/>
                    <a:p>
                      <a:pPr algn="l" fontAlgn="ctr"/>
                      <a:r>
                        <a:rPr lang="it-IT" sz="1100" b="0" i="0" u="none" strike="noStrike" dirty="0">
                          <a:solidFill>
                            <a:srgbClr val="000000"/>
                          </a:solidFill>
                          <a:effectLst/>
                          <a:latin typeface="+mn-lt"/>
                        </a:rPr>
                        <a:t>Altri accantonamenti</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mn-lt"/>
                        </a:rPr>
                        <a:t>6.508,00</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849476"/>
                  </a:ext>
                </a:extLst>
              </a:tr>
              <a:tr h="438053">
                <a:tc>
                  <a:txBody>
                    <a:bodyPr/>
                    <a:lstStyle/>
                    <a:p>
                      <a:pPr algn="l" fontAlgn="ctr"/>
                      <a:r>
                        <a:rPr lang="it-IT" sz="1100" b="0" i="0" u="none" strike="noStrike" dirty="0">
                          <a:solidFill>
                            <a:srgbClr val="000000"/>
                          </a:solidFill>
                          <a:effectLst/>
                          <a:latin typeface="+mn-lt"/>
                        </a:rPr>
                        <a:t> </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100" b="0" i="0" u="none" strike="noStrike">
                          <a:solidFill>
                            <a:srgbClr val="000000"/>
                          </a:solidFill>
                          <a:effectLst/>
                          <a:latin typeface="+mn-lt"/>
                        </a:rPr>
                        <a:t>Totale parte accantonata (B)</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a:solidFill>
                            <a:srgbClr val="000000"/>
                          </a:solidFill>
                          <a:effectLst/>
                          <a:latin typeface="+mn-lt"/>
                        </a:rPr>
                        <a:t>18.302.713,79</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298852"/>
                  </a:ext>
                </a:extLst>
              </a:tr>
              <a:tr h="195971">
                <a:tc gridSpan="2">
                  <a:txBody>
                    <a:bodyPr/>
                    <a:lstStyle/>
                    <a:p>
                      <a:pPr algn="l" fontAlgn="t"/>
                      <a:r>
                        <a:rPr lang="it-IT" sz="1100" b="0" i="0" u="none" strike="noStrike" dirty="0">
                          <a:solidFill>
                            <a:srgbClr val="000000"/>
                          </a:solidFill>
                          <a:effectLst/>
                          <a:latin typeface="+mn-lt"/>
                        </a:rPr>
                        <a:t>Parte vincolata</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mn-lt"/>
                        </a:rPr>
                        <a:t> </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8023088"/>
                  </a:ext>
                </a:extLst>
              </a:tr>
              <a:tr h="195971">
                <a:tc gridSpan="2">
                  <a:txBody>
                    <a:bodyPr/>
                    <a:lstStyle/>
                    <a:p>
                      <a:pPr algn="l" fontAlgn="t"/>
                      <a:r>
                        <a:rPr lang="it-IT" sz="1100" b="0" i="0" u="none" strike="noStrike" dirty="0">
                          <a:solidFill>
                            <a:srgbClr val="000000"/>
                          </a:solidFill>
                          <a:effectLst/>
                          <a:latin typeface="+mn-lt"/>
                        </a:rPr>
                        <a:t>Vincoli derivanti da leggi e dai principi contabili</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mn-lt"/>
                        </a:rPr>
                        <a:t>4.796.553,30</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0575752"/>
                  </a:ext>
                </a:extLst>
              </a:tr>
              <a:tr h="195971">
                <a:tc gridSpan="2">
                  <a:txBody>
                    <a:bodyPr/>
                    <a:lstStyle/>
                    <a:p>
                      <a:pPr algn="l" fontAlgn="t"/>
                      <a:r>
                        <a:rPr lang="it-IT" sz="1100" b="0" i="0" u="none" strike="noStrike" dirty="0">
                          <a:solidFill>
                            <a:srgbClr val="000000"/>
                          </a:solidFill>
                          <a:effectLst/>
                          <a:latin typeface="+mn-lt"/>
                        </a:rPr>
                        <a:t>Vincoli derivanti da trasferimenti</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mn-lt"/>
                        </a:rPr>
                        <a:t>3.750.985,57</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2378526"/>
                  </a:ext>
                </a:extLst>
              </a:tr>
              <a:tr h="195971">
                <a:tc gridSpan="2">
                  <a:txBody>
                    <a:bodyPr/>
                    <a:lstStyle/>
                    <a:p>
                      <a:pPr algn="l" fontAlgn="t"/>
                      <a:r>
                        <a:rPr lang="it-IT" sz="1100" b="0" i="0" u="none" strike="noStrike" dirty="0">
                          <a:solidFill>
                            <a:srgbClr val="000000"/>
                          </a:solidFill>
                          <a:effectLst/>
                          <a:latin typeface="+mn-lt"/>
                        </a:rPr>
                        <a:t>Vincoli derivanti dalla contrazione di mutui</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mn-lt"/>
                        </a:rPr>
                        <a:t>1.434,45</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4017012"/>
                  </a:ext>
                </a:extLst>
              </a:tr>
              <a:tr h="195971">
                <a:tc gridSpan="2">
                  <a:txBody>
                    <a:bodyPr/>
                    <a:lstStyle/>
                    <a:p>
                      <a:pPr algn="l" fontAlgn="t"/>
                      <a:r>
                        <a:rPr lang="it-IT" sz="1100" b="0" i="0" u="none" strike="noStrike" dirty="0">
                          <a:solidFill>
                            <a:srgbClr val="000000"/>
                          </a:solidFill>
                          <a:effectLst/>
                          <a:latin typeface="+mn-lt"/>
                        </a:rPr>
                        <a:t>Vincoli formalmente attribuiti all'ente</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t"/>
                      <a:r>
                        <a:rPr lang="it-IT" sz="1100" b="0" i="0" u="none" strike="noStrike">
                          <a:solidFill>
                            <a:srgbClr val="000000"/>
                          </a:solidFill>
                          <a:effectLst/>
                          <a:latin typeface="+mn-lt"/>
                        </a:rPr>
                        <a:t>13.445.693,76</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777737"/>
                  </a:ext>
                </a:extLst>
              </a:tr>
              <a:tr h="195971">
                <a:tc gridSpan="2">
                  <a:txBody>
                    <a:bodyPr/>
                    <a:lstStyle/>
                    <a:p>
                      <a:pPr algn="l" fontAlgn="t"/>
                      <a:r>
                        <a:rPr lang="it-IT" sz="1100" b="0" i="0" u="none" strike="noStrike" dirty="0">
                          <a:solidFill>
                            <a:srgbClr val="000000"/>
                          </a:solidFill>
                          <a:effectLst/>
                          <a:latin typeface="+mn-lt"/>
                        </a:rPr>
                        <a:t>Altri vincoli</a:t>
                      </a:r>
                    </a:p>
                  </a:txBody>
                  <a:tcPr marL="8651" marR="8651" marT="86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ctr"/>
                      <a:endParaRPr lang="it-IT" sz="1100" b="0" i="0" u="none" strike="noStrike" dirty="0">
                        <a:solidFill>
                          <a:srgbClr val="000000"/>
                        </a:solidFill>
                        <a:effectLst/>
                        <a:latin typeface="+mn-lt"/>
                      </a:endParaRP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944957"/>
                  </a:ext>
                </a:extLst>
              </a:tr>
              <a:tr h="380415">
                <a:tc>
                  <a:txBody>
                    <a:bodyPr/>
                    <a:lstStyle/>
                    <a:p>
                      <a:pPr algn="l" fontAlgn="ctr"/>
                      <a:r>
                        <a:rPr lang="it-IT" sz="1100" b="0" i="0" u="none" strike="noStrike" dirty="0">
                          <a:solidFill>
                            <a:srgbClr val="000000"/>
                          </a:solidFill>
                          <a:effectLst/>
                          <a:latin typeface="+mn-lt"/>
                        </a:rPr>
                        <a:t> </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100" b="0" i="0" u="none" strike="noStrike" dirty="0">
                          <a:solidFill>
                            <a:srgbClr val="000000"/>
                          </a:solidFill>
                          <a:effectLst/>
                          <a:latin typeface="+mn-lt"/>
                        </a:rPr>
                        <a:t>Totale parte vincolata (C)</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a:solidFill>
                            <a:srgbClr val="000000"/>
                          </a:solidFill>
                          <a:effectLst/>
                          <a:latin typeface="+mn-lt"/>
                        </a:rPr>
                        <a:t>21.994.667,08</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8378141"/>
                  </a:ext>
                </a:extLst>
              </a:tr>
              <a:tr h="195971">
                <a:tc gridSpan="2">
                  <a:txBody>
                    <a:bodyPr/>
                    <a:lstStyle/>
                    <a:p>
                      <a:pPr algn="l" fontAlgn="ctr"/>
                      <a:r>
                        <a:rPr lang="it-IT" sz="1100" b="0" i="0" u="none" strike="noStrike" dirty="0">
                          <a:solidFill>
                            <a:srgbClr val="000000"/>
                          </a:solidFill>
                          <a:effectLst/>
                          <a:latin typeface="+mn-lt"/>
                        </a:rPr>
                        <a:t>Parte destinata agli investimenti</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t-IT"/>
                    </a:p>
                  </a:txBody>
                  <a:tcPr/>
                </a:tc>
                <a:tc>
                  <a:txBody>
                    <a:bodyPr/>
                    <a:lstStyle/>
                    <a:p>
                      <a:pPr algn="r" fontAlgn="ctr"/>
                      <a:r>
                        <a:rPr lang="it-IT" sz="1100" b="0" i="0" u="none" strike="noStrike">
                          <a:solidFill>
                            <a:srgbClr val="000000"/>
                          </a:solidFill>
                          <a:effectLst/>
                          <a:latin typeface="+mn-lt"/>
                        </a:rPr>
                        <a:t> </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7754683"/>
                  </a:ext>
                </a:extLst>
              </a:tr>
              <a:tr h="564857">
                <a:tc>
                  <a:txBody>
                    <a:bodyPr/>
                    <a:lstStyle/>
                    <a:p>
                      <a:pPr algn="l" fontAlgn="ctr"/>
                      <a:r>
                        <a:rPr lang="it-IT" sz="1100" b="0" i="0" u="none" strike="noStrike">
                          <a:solidFill>
                            <a:srgbClr val="000000"/>
                          </a:solidFill>
                          <a:effectLst/>
                          <a:latin typeface="+mn-lt"/>
                        </a:rPr>
                        <a:t> </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100" b="0" i="0" u="none" strike="noStrike" dirty="0">
                          <a:solidFill>
                            <a:srgbClr val="000000"/>
                          </a:solidFill>
                          <a:effectLst/>
                          <a:latin typeface="+mn-lt"/>
                        </a:rPr>
                        <a:t>Totale parte destinata agli investimenti (D)</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a:solidFill>
                            <a:srgbClr val="000000"/>
                          </a:solidFill>
                          <a:effectLst/>
                          <a:latin typeface="+mn-lt"/>
                        </a:rPr>
                        <a:t>2.461.294,12</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6386426"/>
                  </a:ext>
                </a:extLst>
              </a:tr>
              <a:tr h="564857">
                <a:tc>
                  <a:txBody>
                    <a:bodyPr/>
                    <a:lstStyle/>
                    <a:p>
                      <a:pPr algn="l" fontAlgn="ctr"/>
                      <a:r>
                        <a:rPr lang="it-IT" sz="1100" b="0" i="0" u="none" strike="noStrike" dirty="0">
                          <a:solidFill>
                            <a:srgbClr val="000000"/>
                          </a:solidFill>
                          <a:effectLst/>
                          <a:latin typeface="+mn-lt"/>
                        </a:rPr>
                        <a:t> </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100" b="0" i="0" u="none" strike="noStrike" dirty="0">
                          <a:solidFill>
                            <a:srgbClr val="000000"/>
                          </a:solidFill>
                          <a:effectLst/>
                          <a:latin typeface="+mn-lt"/>
                        </a:rPr>
                        <a:t>Totale parte disponibile (E=A-B-C-D)</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100" b="1" i="0" u="none" strike="noStrike" dirty="0">
                          <a:solidFill>
                            <a:srgbClr val="000000"/>
                          </a:solidFill>
                          <a:effectLst/>
                          <a:latin typeface="+mn-lt"/>
                        </a:rPr>
                        <a:t>830.513,76</a:t>
                      </a:r>
                    </a:p>
                  </a:txBody>
                  <a:tcPr marL="8651" marR="8651" marT="86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3868540"/>
                  </a:ext>
                </a:extLst>
              </a:tr>
            </a:tbl>
          </a:graphicData>
        </a:graphic>
      </p:graphicFrame>
    </p:spTree>
  </p:cSld>
  <p:clrMapOvr>
    <a:masterClrMapping/>
  </p:clrMapOvr>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2130</TotalTime>
  <Words>5292</Words>
  <Application>Microsoft Office PowerPoint</Application>
  <PresentationFormat>Presentazione su schermo (4:3)</PresentationFormat>
  <Paragraphs>1146</Paragraphs>
  <Slides>29</Slides>
  <Notes>5</Notes>
  <HiddenSlides>0</HiddenSlides>
  <MMClips>0</MMClips>
  <ScaleCrop>false</ScaleCrop>
  <HeadingPairs>
    <vt:vector size="6" baseType="variant">
      <vt:variant>
        <vt:lpstr>Caratteri utilizzati</vt:lpstr>
      </vt:variant>
      <vt:variant>
        <vt:i4>3</vt:i4>
      </vt:variant>
      <vt:variant>
        <vt:lpstr>Tema</vt:lpstr>
      </vt:variant>
      <vt:variant>
        <vt:i4>2</vt:i4>
      </vt:variant>
      <vt:variant>
        <vt:lpstr>Titoli diapositive</vt:lpstr>
      </vt:variant>
      <vt:variant>
        <vt:i4>29</vt:i4>
      </vt:variant>
    </vt:vector>
  </HeadingPairs>
  <TitlesOfParts>
    <vt:vector size="34" baseType="lpstr">
      <vt:lpstr>Arial</vt:lpstr>
      <vt:lpstr>Calibri</vt:lpstr>
      <vt:lpstr>Calibri Light</vt:lpstr>
      <vt:lpstr>Retrospettivo</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ANDAMENTO DELLE RISORSE FINANZIARIE  E DELLE SPESE NEL TRIENNIO 2017-2019</vt:lpstr>
      <vt:lpstr>Presentazione standard di PowerPoint</vt:lpstr>
      <vt:lpstr>ENTRATE IN CONTO TITOLI IV – V-VI</vt:lpstr>
      <vt:lpstr>ENTRATE IN CONTO CAPITALE - Oneri di Urbanizzazione</vt:lpstr>
      <vt:lpstr>Presentazione standard di PowerPoint</vt:lpstr>
      <vt:lpstr>SPESA CORRENTE PER MACROAGGREGATI 2017-2018-2019</vt:lpstr>
      <vt:lpstr>SPESA CORRENTE – Classificazione per macroaggregati macroaggregati</vt:lpstr>
      <vt:lpstr>SPESA PER IL PERSONALE</vt:lpstr>
      <vt:lpstr>ANDAMENTO SPESA DEL PERSONALE BIENNIO 2018-2019</vt:lpstr>
      <vt:lpstr>ANDAMENTO SPESA IN CONTO CAPITALE</vt:lpstr>
      <vt:lpstr>Presentazione standard di PowerPoint</vt:lpstr>
      <vt:lpstr>RICORSO, SOSTENIBILITA’ E ANDAMENTO DELL’INDEBITAMENTO</vt:lpstr>
      <vt:lpstr>ANDAMENTO DELL’ INDEBITAMENTO A MEDIO-LUNGO TERMINE</vt:lpstr>
      <vt:lpstr> I SERVIZI A DOMANDA INDIVIDUALE </vt:lpstr>
      <vt:lpstr>Presentazione standard di PowerPoint</vt:lpstr>
      <vt:lpstr>Presentazione standard di PowerPoint</vt:lpstr>
      <vt:lpstr>Attività dello Stato Patrimoniale: Le immobilizzazioni</vt:lpstr>
      <vt:lpstr>Passività dello Stato Patrimoniale: Patrimonio netto</vt:lpstr>
      <vt:lpstr>Passività dello Stato Patrimoniale: i debiti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Rendiconto di gestione 2016 semplificato per il cittadino</dc:title>
  <dc:creator>Comune di Prato</dc:creator>
  <cp:lastModifiedBy>Anna Canzonieri</cp:lastModifiedBy>
  <cp:revision>321</cp:revision>
  <cp:lastPrinted>2020-06-16T09:22:11Z</cp:lastPrinted>
  <dcterms:created xsi:type="dcterms:W3CDTF">2018-04-10T09:12:07Z</dcterms:created>
  <dcterms:modified xsi:type="dcterms:W3CDTF">2020-06-16T10:36:36Z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2017-06-05T00:00:00Z</vt:filetime>
  </property>
  <property fmtid="{D5CDD505-2E9C-101B-9397-08002B2CF9AE}" pid="3" name="Creator">
    <vt:lpwstr>Microsoft® PowerPoint® 2013</vt:lpwstr>
  </property>
  <property fmtid="{D5CDD505-2E9C-101B-9397-08002B2CF9AE}" pid="4" name="LastSaved">
    <vt:filetime>2018-04-10T00:00:00Z</vt:filetime>
  </property>
</Properties>
</file>